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3"/>
  </p:notesMasterIdLst>
  <p:handoutMasterIdLst>
    <p:handoutMasterId r:id="rId14"/>
  </p:handoutMasterIdLst>
  <p:sldIdLst>
    <p:sldId id="305" r:id="rId2"/>
    <p:sldId id="283" r:id="rId3"/>
    <p:sldId id="284" r:id="rId4"/>
    <p:sldId id="308" r:id="rId5"/>
    <p:sldId id="285" r:id="rId6"/>
    <p:sldId id="309" r:id="rId7"/>
    <p:sldId id="286" r:id="rId8"/>
    <p:sldId id="310" r:id="rId9"/>
    <p:sldId id="313" r:id="rId10"/>
    <p:sldId id="314" r:id="rId11"/>
    <p:sldId id="315" r:id="rId12"/>
  </p:sldIdLst>
  <p:sldSz cx="9144000" cy="6858000" type="letter"/>
  <p:notesSz cx="9601200" cy="73152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80"/>
    <a:srgbClr val="B036A7"/>
    <a:srgbClr val="B036B0"/>
    <a:srgbClr val="FF9900"/>
    <a:srgbClr val="CCFF66"/>
    <a:srgbClr val="FFCCCC"/>
    <a:srgbClr val="008A87"/>
    <a:srgbClr val="FFFF66"/>
    <a:srgbClr val="FF99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78" autoAdjust="0"/>
  </p:normalViewPr>
  <p:slideViewPr>
    <p:cSldViewPr snapToGrid="0" showGuides="1">
      <p:cViewPr varScale="1">
        <p:scale>
          <a:sx n="96" d="100"/>
          <a:sy n="96" d="100"/>
        </p:scale>
        <p:origin x="870" y="90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notesViewPr>
    <p:cSldViewPr snapToGrid="0" showGuides="1">
      <p:cViewPr varScale="1">
        <p:scale>
          <a:sx n="110" d="100"/>
          <a:sy n="110" d="100"/>
        </p:scale>
        <p:origin x="-786" y="-90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fld id="{191BFC18-383B-4F62-95A2-98F40E03D0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67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7-04-11T21:30:39.5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15822 16492,'0'0,"0"0,18 0,-18 0,17 0,-17 0,18 0,0 18,-1-18,-17 0,36 0,-36 0,17 0,1 0,-1 0,-17 0,18 0,0 18,-1-18,1 0,0 0,-1 0,19 0,-36 0,35 0,-35 0,17 17,1-17,0 0,-18 0,35 18,-17-18,-1 0,1 0,17 0,-35 0,36 0,-36 0,17 0,1 0,-1 0,1 0,0 0,17 0,0 0,1 0,-19 0,18 0,1 0,-1 0,18 0,-18 0,18 0,-18 0,-17 0,17 0,-17 0,17 0,-17 0,0 0,-1 0,1 0,-1 0,1 0,0 0,17 0,0 0,1 0,-19 0,1 0,17 0,-17 0,-1 0,-17 0,36 0,-19 0,1 0,0 0,-18 0,17 0,-17 0,18 0,-1 0,-17 0,18 0,0 0,-1 0,1 0,0 0,-1 0,-17 0,18 0,0 0,-1 0,19 0,-19 0,1 0,17 0,0 0,-17 0,0 0,35 0,-36 18,18-18,-17 0,35 0,-35 0,-1 0,19 0,-19 0,-17 0,36 0,-19 0,18 0,1 0,-1 0,0 0,-17 0,17 0,-17 0,-1 0,19 0,-19-18,1 18,17 0,-35 0,18 0,0 0,-1 0,1 0,-1 0,1 0,0 0,-1 0,1 0,17 0,-35 0,36 0,-1 0,0 0,-17-18,17 18,0 0,-17 0,17 0,1 0,-19 0,1 0,-18 0,17 0,-17 0,18 0,0 0,-1 0,-17 0,18 0,-18 0,18 0,-18 0,0 0,0-17,0 17,0-18,0 0,0 1,0 17,0-18,0 18,0-18,0-17,0 18,0-19,0 19,0-1,0 0,0-35,0 36,0-1,0-17,0 17,0-17,0 17,0-35,0 36,0-1,0 0,0-17,0 0,0 17,0-17,0 17,0 1,0-19,0 19,0-18,0 17,0 18,0-35,0 35,0-18,0-17,0 17,0 0,0 1,0-1,0 1,0-19,0 19,0-1,0-17,0 17,0 0,0-17,0 17,0 1,0-36,0 35,0 1,0-19,0 19,0 17,0-36,0 19,0-1,0 1,0-1,-18 0,18-17,0 17,0 1,0-1,0 0,0-17,0 17,0 18,0-35,0 18,0-19,0 19,0-1,0 0,0-17,0 35,0-18,0-17,0 18,0-1,0 0,0 1,0-1,0 0,0 1,0-19,0 36,-18-17,18 17,0-18,0 1,0 17,-17-18,17 0,0 1,0-1,-18 18,18-35,0 17,-18 0,18 18,0-17,0 17,0-18,0 18,-17-17,17-1,0 18,0 0,0-18,-18 18,1 0,-1 0,18 0,-35 0,35 0,-18 0,0 0,1 0,17 0,-18 0,0 0,1 0,-1 0,0 0,1 0,17 0,-18 0,1 0,-1 0,-17 0,17 0,0 0,1 0,17 0,-18 0,0 0,1 0,17 0,-35 0,35 0,-18 0,0 0,1 0,-19 0,19 0,17 0,-36 0,19 0,-1 0,1 0,-1 0,0 0,1 0,-1 0,0 0,-17 0,17 0,-17 0,0 18,0-18,-1 0,19 0,-19 18,1-18,17 17,-17-17,18 0,-1 0,-17 0,17 0,0 0,-17 0,0 18,17-18,-17 0,17 17,-17 1,-18-18,0 0,35 0,-17 0,-18 0,36 0,-36 18,35-18,-17 0,17 0,-35 0,36 0,-1 17,-17-17,17 0,0 0,-34 0,34 0,0 0,1 0,-19 0,19 0,-19 0,1 0,0 0,17 0,1 0,-19 0,1 0,17 0,1 0,-1 0,0 0,18 0,-17 0,-1 0,1 0,-1 0,18 0,-35 0,35 0,-18 0,0 0,1 0,-19 0,36 0,-17 0,17 0,-18 0,1 18,-1-18,18 0,-35 0,35 0,-18 0,0 0,1 0,-1 0,18 0,-35 0,35 0,-18 0,18 0,-35 0,35 0,-18 0,18 0,-17 0,-1 0,0 0,18 0,-17 0,-1 0,0 0,18 0,-17 0,-1 0,18 0,-18 0,18 0,-17 0,17 0,-18 0,1 0,-1 0,18-18,-18 18,1 0,17 0,-18 0,18 0,0 0,-18 0,1 0,17 0,-18 0,18 0,-18 0,1-17,-1 17,18 0,-17 0,17 0,0 0,0 17,0 1,0-18,-18 18,18-1,0 1,0 0,0-1,0 18,0 1,0 17,0-36,0 1,0 17,0 18,0-35,0 17,0 0,0 1,0 16,0-16,0-19,-18 19,18-19,0 1,0 35,0-18,0 18,0-18,0-17,0 0,0 35,0-36,0 1,0-1,0 19,0-36,0 35,0-17,0-1,0 1,0-18,0 35,0-35,0 18,0 0,0-1,0 1,0-18,0 35,0 0,0-17,0 0,0-1,0 19,0-19,0 1,0-1,0 1,0 0,0-1,0 1,0-18,0 35,0-35,0 18,0 0,0-1,0 1,0-18,0 35,0-35,0 18,0-1,18 1,-18 0,0-1,0 1,0-18,0 35,0-35,0 18,18-1,-18 1,0-18,0 18,17-1,-17 1,0 0,0-1,0 1,0-18,0 18,0-1,18-17,-18 18,0 0,0-1,0-17,0 18,0-18,0 17,0-17,0 18,0 0,0-18,0 17,0-17,0 18,0 0,0-18,0 17,0-17,17 0,-17 18,0-18,0 18,0-18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7-04-11T21:41:29.53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10830 17427,'0'0,"0"0,0 0,0-17,0 17,0-18,18 0,-18 1,0-1,18 0,-1-17,-17 17,0 1,0-36,18 18,-18 17,17-17,-17-1,18 1,-18 0,0 17,18-35,-18 53,17-35,-17-18,18 36,-18-1,35-17,-35 17,0 0,18-17,-18 17,18-17,17 0,-35 17,17-17,1 17,-18 1,18 17,-1-36,-17 1,36 17,-1-17,0 18,-17-19,17-17,-17 53,17-35,0 0,-35 17,71-35,-18 18,-18 0,18 17,0 18,-18-18,1 1,16-1,-34 18,17-35,1 35,-19-18,19 18,-19 0,18 0,-17 0,0 0,17 0,-17 0,17 0,0 0,18 0,-35 0,-1 0,19 0,-1 0,-35 0,35 18,-17-18,-1 35,36-17,-17 17,-19 18,1 0,35-18,-18 36,18-18,-18 35,-17 0,0-53,-1 1,1 16,0 1,-18 0,0 0,0 0,0-18,0 1,0 17,0-18,0 18,0-18,0 0,0 1,-18 17,0-18,1 0,-19 0,-34 18,35-17,-1 34,-17-35,18 1,0 34,-1-34,1 16,0-34,0 17,-1-17,36 0,-53 17,18 0,0 0,0-35,17 18,0 0,1-18,-1 0,-17 17,35-17,-18 18,-17-18,17 0,1 0,-1 0,-17 0,-1 0,1 0,-18 0,18 0,0 0,-1 0,1 0,-18 0,18 0,0-35,-18 17,0 0,18-17,-18 18,0-36,0 35,17-17,1 17,0 0,0-17,-1 35,36 0,-17-35,-1 35,0-18,1 18,-1 0,18-17,-17 17,17 0,0-18,0 18,0 0,0 0,17-18,-17 18</inkml:trace>
  <inkml:trace contextRef="#ctx0" brushRef="#br0" timeOffset="2028.013">12965 17815,'0'-53,"0"-17,-36 17,1-53,0 0,-18 18,18 17,-54-52,54 52,0-17,0 53,17-18,18 0,0 18,0 0,0 17,0-35,0 18,0 17,0 0,0-17,35 18,-17-36,17 35,-17-17,17-1,0 1,-17-18,35 36,-18-36,18 17,-18 1,1-18,-1 36,-17-19,17 36,-18-35,19 35,-19-18,1 1,-18 17,18-18,17 0,-35 18,35-17,-17 17,-1 0,19 0,-19 0,1 0,35-18,-35 18,-1 0,18 0,1 0,-1 0,0 18,1-1,16-17,-34 53,35-35,-18 35,1-35,-1 17,35 0,-52 18,35-35,-18 17,1 0,-1 1,-18 16,19-16,-19-1,19 0,-1 18,-35-18,18 1,17 17,-35-18,35 0,-17-17,-18 52,0-34,0-1,0 0,0 18,0 0,0 0,0 18,-35-36,17 0,0 18,-17 0,17 0,1-18,-19 0,19 18,-19-35,1 35,18-18,-1-17,-17 17,35 0,-53-17,53 0,-36 17,19-35,-18 35,17-35,0 0,-17 18,0-18,17 17,-35-17,0 0,0 0,0 0,-17 0,17 0,0 0,0 0,0 0,18 0,-18 0,18 0,17 0,0 0,1 0,-1 0,18 0,0 0</inkml:trace>
  <inkml:trace contextRef="#ctx0" brushRef="#br0" timeOffset="4227.6271">7038 13441,'0'0,"0"0,35 0,-17 0,17 0,18 0,0 0,35-18,-35 18,18 0,17 0,-35 0,17 0,18 0,-52 0,17 0,-18 0,0 0,1 0,16 0,-16 0,17 0,0 0,-1 0,19 0,-18 0,17 0,1 0,17 0,0 0,18 0,18 0,-36 0,18 0,-36 0,1 0,-18-17,0 17,17 0,-17 0,-18 0,18 0,18 0,-18 0,-36 0,54 0,0 0,-36 0,35 0,-17 0,-35 0,35 0,0 0,-36 0,1 0,0 17,-18-17,17 0,1 0</inkml:trace>
  <inkml:trace contextRef="#ctx0" brushRef="#br1" timeOffset="13106.0842">5186 13370,'0'0,"0"0,17 0,1 0,0 0,-1 0,19 0,-19 0,19 0,17 0,-1 0,19 0,-18 0,-18 0,18 0,0 0,0 0,0 0,-18 0,18 0,-18 0,-17 0,0 0,-1 0,1 0,17 0,-17 0,-18 0,35 0,-35 0</inkml:trace>
  <inkml:trace contextRef="#ctx0" brushRef="#br1" timeOffset="14868.8955">15363 12541,'-17'0,"-18"0,17 0,-17 0,-1 0,-17 0,18 0,0-17,-18 17,0-18,-35 0,35 18,-18-17,18-1,-35 0,53 18,-18 0,18 0,0 0,-18 0,-18 0,53 0,-17 0,18 0,-36 0,35 0,-17 0,-1 0,1 0,0 0,17 18,-35 0,53-1,-17 1,-19 17,19 1,-1-19,0 36,1-18,17 18,0 0,0 0,0 0,0 0,0 18,0 17,53-53,-36 36,36-36,0 35,18-17,-1-17,-17 16,53-52,-35 36,34-1,1-17,-35-18,17 17,-17-17,-19 0,1 0,36 0,-36 18,17-18,18 0,-52 0,-1-18,18-17,0 17,-18-35,18 18,-35-53,-1 53,18-36,-17-17,0 0,-18-18,17 53,-17-18,0 1,0 35,0-18,0 17,0 1,0 0,0-18,0 35,0 1,0-19,-17 36,17-17,-18 17,0-18,1 18,-18 0</inkml:trace>
  <inkml:trace contextRef="#ctx0" brushRef="#br1" timeOffset="16226.1042">13335 14111,'0'0,"-18"0,1 0,-1 0,-17 0,0 0,-18 0,0 0,-35 0,35 0,-18 0,0 0,19 0,-19 0,36 0,-53 0,35 0,53 0,-53 0,0 0,0 0,35 0,-35 18,0-18,36 0,-19 0,1 17,0 1,-18 0,18 17,17-17,-17-1,35 36,-35-18,35 1,0 17,0 0,0-1,0 1,35-17,-18 52,1-35,35 17,-35-17,35 18,-18-1,0 1,18-36,0 36,-35-36,17 0,-18 1,19-19,-1 1,0 17,18-35,-35 0,35 0,-18 0,18 0,18 0,-1 0,1-18,-1-17,-17-18,18-35,-36 35,18-35,0 35,-18-35,36 17,-36 18,-35-35,18 18,-18 34,17-17,-17 1,18-1,-18 17,0 1,0 0,0 0,0-18,0 35,-18 0,18-17,0 17,0 1,0-19,0 36,-17 0,17-17,0 17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defTabSz="966788">
              <a:defRPr sz="1400"/>
            </a:lvl1pPr>
          </a:lstStyle>
          <a:p>
            <a:r>
              <a:rPr lang="en-US"/>
              <a:t>Introduction to Algorithms, Lecture 5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r>
              <a:rPr lang="en-US"/>
              <a:t>September 24, 2001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defTabSz="966788">
              <a:defRPr sz="1400"/>
            </a:lvl1pPr>
          </a:lstStyle>
          <a:p>
            <a:r>
              <a:rPr lang="en-US"/>
              <a:t>© 2001 by Charles E. Leiserson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fld id="{DA28124A-3B7D-4693-972E-AB54F3E137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691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1pPr>
            <a:lvl2pPr marL="776011" indent="-298466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2pPr>
            <a:lvl3pPr marL="1193864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3pPr>
            <a:lvl4pPr marL="1671409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4pPr>
            <a:lvl5pPr marL="2148954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5pPr>
            <a:lvl6pPr marL="2626500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6pPr>
            <a:lvl7pPr marL="3104045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7pPr>
            <a:lvl8pPr marL="3581591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8pPr>
            <a:lvl9pPr marL="4059136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B856F9-FF50-415A-B647-CF3523AD5E2B}" type="slidenum">
              <a:rPr lang="en-US" sz="1400">
                <a:solidFill>
                  <a:schemeClr val="tx1"/>
                </a:solidFill>
              </a:rPr>
              <a:pPr eaLnBrk="1" hangingPunct="1"/>
              <a:t>1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72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9668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05093" y="6400800"/>
            <a:ext cx="2933816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 dirty="0"/>
          </a:p>
        </p:txBody>
      </p:sp>
      <p:sp>
        <p:nvSpPr>
          <p:cNvPr id="369674" name="Rectangle 10"/>
          <p:cNvSpPr>
            <a:spLocks noChangeArrowheads="1"/>
          </p:cNvSpPr>
          <p:nvPr/>
        </p:nvSpPr>
        <p:spPr bwMode="auto">
          <a:xfrm>
            <a:off x="8297863" y="640080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fld id="{041AA9EC-2716-4F9C-9F85-78A3A001F362}" type="slidenum">
              <a:rPr lang="en-US" sz="1400"/>
              <a:pPr algn="r"/>
              <a:t>‹#›</a:t>
            </a:fld>
            <a:endParaRPr lang="en-US" sz="1400"/>
          </a:p>
        </p:txBody>
      </p:sp>
      <p:sp>
        <p:nvSpPr>
          <p:cNvPr id="369675" name="Text Box 11"/>
          <p:cNvSpPr txBox="1">
            <a:spLocks noChangeArrowheads="1"/>
          </p:cNvSpPr>
          <p:nvPr userDrawn="1"/>
        </p:nvSpPr>
        <p:spPr bwMode="auto">
          <a:xfrm>
            <a:off x="304800" y="6400800"/>
            <a:ext cx="7262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4/11/17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152400"/>
            <a:ext cx="20764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0769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6864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5094" y="6477000"/>
            <a:ext cx="29338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400" i="1"/>
            </a:lvl1pPr>
          </a:lstStyle>
          <a:p>
            <a:r>
              <a:rPr lang="en-US" smtClean="0"/>
              <a:t>CMPS 3130/6130 Computational Geometry</a:t>
            </a:r>
            <a:endParaRPr lang="en-US" dirty="0"/>
          </a:p>
        </p:txBody>
      </p:sp>
      <p:sp>
        <p:nvSpPr>
          <p:cNvPr id="368650" name="Rectangle 10"/>
          <p:cNvSpPr>
            <a:spLocks noChangeArrowheads="1"/>
          </p:cNvSpPr>
          <p:nvPr/>
        </p:nvSpPr>
        <p:spPr bwMode="auto">
          <a:xfrm>
            <a:off x="8297863" y="640080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fld id="{FC61E749-9C00-47BC-9F77-D7F8D5F37C09}" type="slidenum">
              <a:rPr lang="en-US" sz="1400"/>
              <a:pPr algn="r"/>
              <a:t>‹#›</a:t>
            </a:fld>
            <a:endParaRPr lang="en-US" sz="1400"/>
          </a:p>
        </p:txBody>
      </p:sp>
      <p:sp>
        <p:nvSpPr>
          <p:cNvPr id="368651" name="Text Box 11"/>
          <p:cNvSpPr txBox="1">
            <a:spLocks noChangeArrowheads="1"/>
          </p:cNvSpPr>
          <p:nvPr userDrawn="1"/>
        </p:nvSpPr>
        <p:spPr bwMode="auto">
          <a:xfrm>
            <a:off x="304800" y="6400800"/>
            <a:ext cx="7262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4/11/17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3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</a:t>
            </a:r>
            <a:r>
              <a:rPr lang="en-US" altLang="en-US" sz="2800" dirty="0" smtClean="0">
                <a:solidFill>
                  <a:srgbClr val="009999"/>
                </a:solidFill>
              </a:rPr>
              <a:t>2017</a:t>
            </a:r>
            <a:endParaRPr lang="en-US" sz="3200" dirty="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 smtClean="0">
                <a:solidFill>
                  <a:schemeClr val="accent2"/>
                </a:solidFill>
              </a:rPr>
              <a:t>Orthogonal Range Searching II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 smtClean="0"/>
              <a:t>Carola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Wenk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/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3450727" y="28027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3946027" y="16978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4327027" y="2536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4860427" y="2155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3488827" y="2155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4479427" y="27646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5089027" y="26884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2"/>
          <p:cNvSpPr>
            <a:spLocks noChangeArrowheads="1"/>
          </p:cNvSpPr>
          <p:nvPr/>
        </p:nvSpPr>
        <p:spPr bwMode="auto">
          <a:xfrm>
            <a:off x="4936627" y="3298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3"/>
          <p:cNvSpPr>
            <a:spLocks noChangeArrowheads="1"/>
          </p:cNvSpPr>
          <p:nvPr/>
        </p:nvSpPr>
        <p:spPr bwMode="auto">
          <a:xfrm>
            <a:off x="3946027" y="2917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3717427" y="32218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5"/>
          <p:cNvSpPr>
            <a:spLocks noChangeArrowheads="1"/>
          </p:cNvSpPr>
          <p:nvPr/>
        </p:nvSpPr>
        <p:spPr bwMode="auto">
          <a:xfrm>
            <a:off x="4708027" y="19264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6"/>
          <p:cNvSpPr>
            <a:spLocks noChangeArrowheads="1"/>
          </p:cNvSpPr>
          <p:nvPr/>
        </p:nvSpPr>
        <p:spPr bwMode="auto">
          <a:xfrm>
            <a:off x="5089027" y="18502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 flipV="1">
            <a:off x="3107827" y="2993211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rot="5400000" flipV="1">
            <a:off x="3412627" y="3298011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" name="Group 19"/>
          <p:cNvGrpSpPr>
            <a:grpSpLocks/>
          </p:cNvGrpSpPr>
          <p:nvPr/>
        </p:nvGrpSpPr>
        <p:grpSpPr bwMode="auto">
          <a:xfrm>
            <a:off x="3717427" y="2307411"/>
            <a:ext cx="1066800" cy="762000"/>
            <a:chOff x="4416" y="3168"/>
            <a:chExt cx="672" cy="480"/>
          </a:xfrm>
        </p:grpSpPr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26" name="Group 21"/>
            <p:cNvGrpSpPr>
              <a:grpSpLocks/>
            </p:cNvGrpSpPr>
            <p:nvPr/>
          </p:nvGrpSpPr>
          <p:grpSpPr bwMode="auto">
            <a:xfrm>
              <a:off x="4560" y="3312"/>
              <a:ext cx="384" cy="288"/>
              <a:chOff x="4560" y="3312"/>
              <a:chExt cx="384" cy="288"/>
            </a:xfrm>
          </p:grpSpPr>
          <p:sp>
            <p:nvSpPr>
              <p:cNvPr id="27" name="Oval 22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Oval 23"/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8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SearchKDTree</a:t>
            </a:r>
            <a:r>
              <a:rPr lang="en-US" dirty="0" smtClean="0"/>
              <a:t> Analysis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6467" name="Text Box 3"/>
              <p:cNvSpPr txBox="1">
                <a:spLocks noChangeArrowheads="1"/>
              </p:cNvSpPr>
              <p:nvPr/>
            </p:nvSpPr>
            <p:spPr bwMode="auto">
              <a:xfrm>
                <a:off x="307590" y="1371600"/>
                <a:ext cx="8557632" cy="39751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accent2"/>
                    </a:solidFill>
                  </a:rPr>
                  <a:t>Proof Sketch:</a:t>
                </a:r>
                <a:r>
                  <a:rPr lang="en-US" sz="2800" dirty="0" smtClean="0"/>
                  <a:t> </a:t>
                </a:r>
                <a:endParaRPr lang="en-US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Sum of # visited vertices in </a:t>
                </a:r>
                <a:r>
                  <a:rPr lang="en-US" sz="2800" dirty="0" err="1" smtClean="0"/>
                  <a:t>ReportSubtree</a:t>
                </a:r>
                <a:r>
                  <a:rPr lang="en-US" sz="2800" dirty="0" smtClean="0"/>
                  <a:t> is 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O(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k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)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# visited vertices that are not in one of the reported subtrees = O(# regions(v) intersected by a query line)</a:t>
                </a:r>
              </a:p>
              <a:p>
                <a:pPr marL="457200" indent="-457200">
                  <a:buFont typeface="Symbol"/>
                  <a:buChar char="Þ"/>
                </a:pPr>
                <a:r>
                  <a:rPr lang="en-US" sz="2800" dirty="0" smtClean="0">
                    <a:sym typeface="Symbol"/>
                  </a:rPr>
                  <a:t>Consider intersections with a </a:t>
                </a:r>
                <a:r>
                  <a:rPr lang="en-US" sz="2800" dirty="0" smtClean="0">
                    <a:solidFill>
                      <a:schemeClr val="accent1">
                        <a:lumMod val="50000"/>
                      </a:schemeClr>
                    </a:solidFill>
                    <a:sym typeface="Symbol"/>
                  </a:rPr>
                  <a:t>vertical line </a:t>
                </a:r>
                <a:r>
                  <a:rPr lang="en-US" sz="2800" dirty="0" smtClean="0">
                    <a:sym typeface="Symbol"/>
                  </a:rPr>
                  <a:t>only.</a:t>
                </a:r>
                <a:br>
                  <a:rPr lang="en-US" sz="2800" dirty="0" smtClean="0">
                    <a:sym typeface="Symbol"/>
                  </a:rPr>
                </a:br>
                <a:r>
                  <a:rPr lang="en-US" sz="2800" dirty="0" smtClean="0">
                    <a:sym typeface="Symbol"/>
                  </a:rPr>
                  <a:t>Let </a:t>
                </a:r>
                <a:r>
                  <a:rPr lang="en-US" sz="2800" i="1" dirty="0" smtClean="0">
                    <a:solidFill>
                      <a:srgbClr val="008380"/>
                    </a:solidFill>
                    <a:sym typeface="Symbol"/>
                  </a:rPr>
                  <a:t>Q</a:t>
                </a:r>
                <a:r>
                  <a:rPr lang="en-US" sz="2800" dirty="0" smtClean="0">
                    <a:solidFill>
                      <a:srgbClr val="008380"/>
                    </a:solidFill>
                    <a:sym typeface="Symbol"/>
                  </a:rPr>
                  <a:t>(</a:t>
                </a:r>
                <a:r>
                  <a:rPr lang="en-US" sz="2800" i="1" dirty="0" smtClean="0">
                    <a:solidFill>
                      <a:srgbClr val="008380"/>
                    </a:solidFill>
                    <a:sym typeface="Symbol"/>
                  </a:rPr>
                  <a:t>n</a:t>
                </a:r>
                <a:r>
                  <a:rPr lang="en-US" sz="2800" dirty="0" smtClean="0">
                    <a:solidFill>
                      <a:srgbClr val="008380"/>
                    </a:solidFill>
                    <a:sym typeface="Symbol"/>
                  </a:rPr>
                  <a:t>) </a:t>
                </a:r>
                <a:r>
                  <a:rPr lang="en-US" sz="2800" dirty="0" smtClean="0">
                    <a:sym typeface="Symbol"/>
                  </a:rPr>
                  <a:t>= # intersected regions in </a:t>
                </a:r>
                <a:r>
                  <a:rPr lang="en-US" sz="2800" dirty="0" err="1" smtClean="0">
                    <a:sym typeface="Symbol"/>
                  </a:rPr>
                  <a:t>kd</a:t>
                </a:r>
                <a:r>
                  <a:rPr lang="en-US" sz="2800" dirty="0" smtClean="0">
                    <a:sym typeface="Symbol"/>
                  </a:rPr>
                  <a:t>-tree of </a:t>
                </a:r>
                <a:r>
                  <a:rPr lang="en-US" sz="2800" i="1" dirty="0" smtClean="0">
                    <a:solidFill>
                      <a:srgbClr val="008380"/>
                    </a:solidFill>
                    <a:sym typeface="Symbol"/>
                  </a:rPr>
                  <a:t>n</a:t>
                </a:r>
                <a:r>
                  <a:rPr lang="en-US" sz="2800" dirty="0" smtClean="0">
                    <a:sym typeface="Symbol"/>
                  </a:rPr>
                  <a:t> points whose root contains a vertical splitting line</a:t>
                </a:r>
              </a:p>
              <a:p>
                <a:pPr marL="457200" indent="-457200">
                  <a:buFont typeface="Symbol"/>
                  <a:buChar char="Þ"/>
                </a:pPr>
                <a:r>
                  <a:rPr lang="en-US" sz="2800" i="1" dirty="0" smtClean="0">
                    <a:solidFill>
                      <a:srgbClr val="008380"/>
                    </a:solidFill>
                    <a:sym typeface="Symbol"/>
                  </a:rPr>
                  <a:t>Q</a:t>
                </a:r>
                <a:r>
                  <a:rPr lang="en-US" sz="2800" dirty="0" smtClean="0">
                    <a:solidFill>
                      <a:srgbClr val="008380"/>
                    </a:solidFill>
                    <a:sym typeface="Symbol"/>
                  </a:rPr>
                  <a:t>(n) = 2 + 2</a:t>
                </a:r>
                <a:r>
                  <a:rPr lang="en-US" sz="2800" i="1" dirty="0" smtClean="0">
                    <a:solidFill>
                      <a:srgbClr val="008380"/>
                    </a:solidFill>
                    <a:sym typeface="Symbol"/>
                  </a:rPr>
                  <a:t>Q</a:t>
                </a:r>
                <a:r>
                  <a:rPr lang="en-US" sz="2800" dirty="0" smtClean="0">
                    <a:solidFill>
                      <a:srgbClr val="008380"/>
                    </a:solidFill>
                    <a:sym typeface="Symbol"/>
                  </a:rPr>
                  <a:t>(</a:t>
                </a:r>
                <a:r>
                  <a:rPr lang="en-US" sz="2800" i="1" dirty="0" smtClean="0">
                    <a:solidFill>
                      <a:srgbClr val="008380"/>
                    </a:solidFill>
                    <a:sym typeface="Symbol"/>
                  </a:rPr>
                  <a:t>n</a:t>
                </a:r>
                <a:r>
                  <a:rPr lang="en-US" sz="2800" dirty="0" smtClean="0">
                    <a:solidFill>
                      <a:srgbClr val="008380"/>
                    </a:solidFill>
                    <a:sym typeface="Symbol"/>
                  </a:rPr>
                  <a:t>/4), </a:t>
                </a:r>
                <a:r>
                  <a:rPr lang="en-US" sz="2800" dirty="0" smtClean="0">
                    <a:sym typeface="Symbol"/>
                  </a:rPr>
                  <a:t>for </a:t>
                </a:r>
                <a:r>
                  <a:rPr lang="en-US" sz="2800" i="1" dirty="0" smtClean="0">
                    <a:solidFill>
                      <a:srgbClr val="008380"/>
                    </a:solidFill>
                    <a:sym typeface="Symbol"/>
                  </a:rPr>
                  <a:t>n</a:t>
                </a:r>
                <a:r>
                  <a:rPr lang="en-US" sz="2800" dirty="0" smtClean="0">
                    <a:solidFill>
                      <a:srgbClr val="008380"/>
                    </a:solidFill>
                    <a:sym typeface="Symbol"/>
                  </a:rPr>
                  <a:t>&gt;1</a:t>
                </a:r>
              </a:p>
              <a:p>
                <a:pPr marL="457200" indent="-457200">
                  <a:buFont typeface="Symbol"/>
                  <a:buChar char="Þ"/>
                </a:pPr>
                <a:r>
                  <a:rPr lang="en-US" sz="2800" i="1" dirty="0" smtClean="0">
                    <a:solidFill>
                      <a:srgbClr val="008380"/>
                    </a:solidFill>
                    <a:sym typeface="Symbol"/>
                  </a:rPr>
                  <a:t>Q</a:t>
                </a:r>
                <a:r>
                  <a:rPr lang="en-US" sz="2800" dirty="0" smtClean="0">
                    <a:solidFill>
                      <a:srgbClr val="008380"/>
                    </a:solidFill>
                    <a:sym typeface="Symbol"/>
                  </a:rPr>
                  <a:t>(n) = 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2800" dirty="0" smtClean="0">
                    <a:solidFill>
                      <a:srgbClr val="008380"/>
                    </a:solidFill>
                    <a:sym typeface="Symbol"/>
                  </a:rPr>
                  <a:t>)</a:t>
                </a:r>
                <a:endParaRPr lang="en-US" sz="2800" dirty="0" smtClean="0">
                  <a:solidFill>
                    <a:srgbClr val="008380"/>
                  </a:solidFill>
                </a:endParaRPr>
              </a:p>
            </p:txBody>
          </p:sp>
        </mc:Choice>
        <mc:Fallback xmlns="">
          <p:sp>
            <p:nvSpPr>
              <p:cNvPr id="4464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7590" y="1371600"/>
                <a:ext cx="8557632" cy="3975127"/>
              </a:xfrm>
              <a:prstGeom prst="rect">
                <a:avLst/>
              </a:prstGeom>
              <a:blipFill rotWithShape="1">
                <a:blip r:embed="rId2"/>
                <a:stretch>
                  <a:fillRect l="-1425" t="-1534" b="-337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34"/>
          <p:cNvSpPr>
            <a:spLocks noChangeAspect="1" noChangeArrowheads="1"/>
          </p:cNvSpPr>
          <p:nvPr/>
        </p:nvSpPr>
        <p:spPr bwMode="auto">
          <a:xfrm>
            <a:off x="5136876" y="4502295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1</a:t>
            </a:r>
            <a:endParaRPr lang="en-US" sz="1400" baseline="-25000" dirty="0"/>
          </a:p>
        </p:txBody>
      </p:sp>
      <p:sp>
        <p:nvSpPr>
          <p:cNvPr id="7" name="Oval 34"/>
          <p:cNvSpPr>
            <a:spLocks noChangeAspect="1" noChangeArrowheads="1"/>
          </p:cNvSpPr>
          <p:nvPr/>
        </p:nvSpPr>
        <p:spPr bwMode="auto">
          <a:xfrm>
            <a:off x="4424254" y="5135745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/>
              <a:t>2</a:t>
            </a:r>
          </a:p>
        </p:txBody>
      </p:sp>
      <p:sp>
        <p:nvSpPr>
          <p:cNvPr id="8" name="Oval 34"/>
          <p:cNvSpPr>
            <a:spLocks noChangeAspect="1" noChangeArrowheads="1"/>
          </p:cNvSpPr>
          <p:nvPr/>
        </p:nvSpPr>
        <p:spPr bwMode="auto">
          <a:xfrm>
            <a:off x="5642512" y="5135745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9" name="Oval 34"/>
          <p:cNvSpPr>
            <a:spLocks noChangeAspect="1" noChangeArrowheads="1"/>
          </p:cNvSpPr>
          <p:nvPr/>
        </p:nvSpPr>
        <p:spPr bwMode="auto">
          <a:xfrm>
            <a:off x="5339424" y="5849216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0" name="Oval 34"/>
          <p:cNvSpPr>
            <a:spLocks noChangeAspect="1" noChangeArrowheads="1"/>
          </p:cNvSpPr>
          <p:nvPr/>
        </p:nvSpPr>
        <p:spPr bwMode="auto">
          <a:xfrm>
            <a:off x="5979203" y="5849216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1" name="Oval 34"/>
          <p:cNvSpPr>
            <a:spLocks noChangeAspect="1" noChangeArrowheads="1"/>
          </p:cNvSpPr>
          <p:nvPr/>
        </p:nvSpPr>
        <p:spPr bwMode="auto">
          <a:xfrm>
            <a:off x="4105911" y="5849216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3</a:t>
            </a:r>
            <a:endParaRPr lang="en-US" sz="1400" baseline="-25000" dirty="0"/>
          </a:p>
        </p:txBody>
      </p:sp>
      <p:sp>
        <p:nvSpPr>
          <p:cNvPr id="12" name="Oval 34"/>
          <p:cNvSpPr>
            <a:spLocks noChangeAspect="1" noChangeArrowheads="1"/>
          </p:cNvSpPr>
          <p:nvPr/>
        </p:nvSpPr>
        <p:spPr bwMode="auto">
          <a:xfrm>
            <a:off x="4707511" y="5849216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4</a:t>
            </a:r>
            <a:endParaRPr lang="en-US" sz="1400" baseline="-25000" dirty="0"/>
          </a:p>
        </p:txBody>
      </p:sp>
      <p:cxnSp>
        <p:nvCxnSpPr>
          <p:cNvPr id="26" name="Straight Connector 25"/>
          <p:cNvCxnSpPr>
            <a:stCxn id="6" idx="4"/>
            <a:endCxn id="7" idx="0"/>
          </p:cNvCxnSpPr>
          <p:nvPr/>
        </p:nvCxnSpPr>
        <p:spPr bwMode="auto">
          <a:xfrm flipH="1">
            <a:off x="4569920" y="4793627"/>
            <a:ext cx="712622" cy="3421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6" idx="4"/>
            <a:endCxn id="8" idx="0"/>
          </p:cNvCxnSpPr>
          <p:nvPr/>
        </p:nvCxnSpPr>
        <p:spPr bwMode="auto">
          <a:xfrm>
            <a:off x="5282542" y="4793627"/>
            <a:ext cx="505636" cy="3421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7" idx="4"/>
            <a:endCxn id="11" idx="0"/>
          </p:cNvCxnSpPr>
          <p:nvPr/>
        </p:nvCxnSpPr>
        <p:spPr bwMode="auto">
          <a:xfrm flipH="1">
            <a:off x="4251577" y="5427077"/>
            <a:ext cx="318343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2" idx="0"/>
            <a:endCxn id="7" idx="4"/>
          </p:cNvCxnSpPr>
          <p:nvPr/>
        </p:nvCxnSpPr>
        <p:spPr bwMode="auto">
          <a:xfrm flipH="1" flipV="1">
            <a:off x="4569920" y="5427077"/>
            <a:ext cx="283257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8" idx="4"/>
            <a:endCxn id="9" idx="0"/>
          </p:cNvCxnSpPr>
          <p:nvPr/>
        </p:nvCxnSpPr>
        <p:spPr bwMode="auto">
          <a:xfrm flipH="1">
            <a:off x="5485090" y="5427077"/>
            <a:ext cx="303088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8" idx="4"/>
            <a:endCxn id="10" idx="0"/>
          </p:cNvCxnSpPr>
          <p:nvPr/>
        </p:nvCxnSpPr>
        <p:spPr bwMode="auto">
          <a:xfrm>
            <a:off x="5788178" y="5427077"/>
            <a:ext cx="336691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Oval 5"/>
          <p:cNvSpPr>
            <a:spLocks noChangeArrowheads="1"/>
          </p:cNvSpPr>
          <p:nvPr/>
        </p:nvSpPr>
        <p:spPr bwMode="auto">
          <a:xfrm>
            <a:off x="7727316" y="4690501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5"/>
          <p:cNvSpPr>
            <a:spLocks noChangeArrowheads="1"/>
          </p:cNvSpPr>
          <p:nvPr/>
        </p:nvSpPr>
        <p:spPr bwMode="auto">
          <a:xfrm>
            <a:off x="6964743" y="4403685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5"/>
          <p:cNvSpPr>
            <a:spLocks noChangeArrowheads="1"/>
          </p:cNvSpPr>
          <p:nvPr/>
        </p:nvSpPr>
        <p:spPr bwMode="auto">
          <a:xfrm>
            <a:off x="7276727" y="5219174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7763168" y="4505093"/>
            <a:ext cx="0" cy="15500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7738467" y="4331330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 smtClean="0"/>
              <a:t>1</a:t>
            </a:r>
            <a:endParaRPr lang="en-US" sz="1600" baseline="-25000" dirty="0"/>
          </a:p>
        </p:txBody>
      </p:sp>
      <p:cxnSp>
        <p:nvCxnSpPr>
          <p:cNvPr id="70" name="Straight Connector 69"/>
          <p:cNvCxnSpPr/>
          <p:nvPr/>
        </p:nvCxnSpPr>
        <p:spPr bwMode="auto">
          <a:xfrm flipV="1">
            <a:off x="6436561" y="5248570"/>
            <a:ext cx="1326606" cy="64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6365142" y="4930562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/>
              <a:t>2</a:t>
            </a: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7312579" y="5248569"/>
            <a:ext cx="2621" cy="8176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7278363" y="5892283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/>
              <a:t>4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>
            <a:off x="7012588" y="4337824"/>
            <a:ext cx="0" cy="9107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6654986" y="4288193"/>
            <a:ext cx="311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/>
              <a:t>3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7111691" y="4624039"/>
            <a:ext cx="1847850" cy="1181100"/>
          </a:xfrm>
          <a:prstGeom prst="rect">
            <a:avLst/>
          </a:prstGeom>
          <a:solidFill>
            <a:schemeClr val="accent1">
              <a:lumMod val="50000"/>
              <a:alpha val="18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 smtClean="0"/>
          </a:p>
        </p:txBody>
      </p:sp>
      <p:sp>
        <p:nvSpPr>
          <p:cNvPr id="79" name="Oval 5"/>
          <p:cNvSpPr>
            <a:spLocks noChangeArrowheads="1"/>
          </p:cNvSpPr>
          <p:nvPr/>
        </p:nvSpPr>
        <p:spPr bwMode="auto">
          <a:xfrm>
            <a:off x="8225403" y="5523126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Oval 5"/>
          <p:cNvSpPr>
            <a:spLocks noChangeArrowheads="1"/>
          </p:cNvSpPr>
          <p:nvPr/>
        </p:nvSpPr>
        <p:spPr bwMode="auto">
          <a:xfrm>
            <a:off x="8697472" y="6017490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3" name="Straight Connector 82"/>
          <p:cNvCxnSpPr/>
          <p:nvPr/>
        </p:nvCxnSpPr>
        <p:spPr bwMode="auto">
          <a:xfrm>
            <a:off x="7114478" y="4103649"/>
            <a:ext cx="11151" cy="227484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 flipV="1">
            <a:off x="7759838" y="5557088"/>
            <a:ext cx="1326606" cy="64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Oval 5"/>
          <p:cNvSpPr>
            <a:spLocks noChangeArrowheads="1"/>
          </p:cNvSpPr>
          <p:nvPr/>
        </p:nvSpPr>
        <p:spPr bwMode="auto">
          <a:xfrm>
            <a:off x="8459587" y="5021337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Oval 34"/>
          <p:cNvSpPr>
            <a:spLocks noChangeAspect="1" noChangeArrowheads="1"/>
          </p:cNvSpPr>
          <p:nvPr/>
        </p:nvSpPr>
        <p:spPr bwMode="auto">
          <a:xfrm>
            <a:off x="5146594" y="4503231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89" name="Oval 34"/>
          <p:cNvSpPr>
            <a:spLocks noChangeAspect="1" noChangeArrowheads="1"/>
          </p:cNvSpPr>
          <p:nvPr/>
        </p:nvSpPr>
        <p:spPr bwMode="auto">
          <a:xfrm>
            <a:off x="4440350" y="5146284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90" name="Oval 34"/>
          <p:cNvSpPr>
            <a:spLocks noChangeAspect="1" noChangeArrowheads="1"/>
          </p:cNvSpPr>
          <p:nvPr/>
        </p:nvSpPr>
        <p:spPr bwMode="auto">
          <a:xfrm>
            <a:off x="4102097" y="5867396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91" name="Oval 34"/>
          <p:cNvSpPr>
            <a:spLocks noChangeAspect="1" noChangeArrowheads="1"/>
          </p:cNvSpPr>
          <p:nvPr/>
        </p:nvSpPr>
        <p:spPr bwMode="auto">
          <a:xfrm>
            <a:off x="4711697" y="5852528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5472431" y="4733349"/>
            <a:ext cx="277229" cy="3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40" name="TextBox 39"/>
          <p:cNvSpPr txBox="1"/>
          <p:nvPr/>
        </p:nvSpPr>
        <p:spPr>
          <a:xfrm>
            <a:off x="4080510" y="5508436"/>
            <a:ext cx="277229" cy="3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41" name="TextBox 40"/>
          <p:cNvSpPr txBox="1"/>
          <p:nvPr/>
        </p:nvSpPr>
        <p:spPr>
          <a:xfrm>
            <a:off x="4675885" y="5498867"/>
            <a:ext cx="277229" cy="3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42" name="TextBox 41"/>
          <p:cNvSpPr txBox="1"/>
          <p:nvPr/>
        </p:nvSpPr>
        <p:spPr>
          <a:xfrm>
            <a:off x="5332965" y="5486109"/>
            <a:ext cx="277229" cy="3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43" name="TextBox 42"/>
          <p:cNvSpPr txBox="1"/>
          <p:nvPr/>
        </p:nvSpPr>
        <p:spPr>
          <a:xfrm>
            <a:off x="5944501" y="5495678"/>
            <a:ext cx="277229" cy="3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44" name="TextBox 43"/>
          <p:cNvSpPr txBox="1"/>
          <p:nvPr/>
        </p:nvSpPr>
        <p:spPr>
          <a:xfrm>
            <a:off x="4564641" y="4720590"/>
            <a:ext cx="277229" cy="3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866960" y="4464000"/>
              <a:ext cx="3772080" cy="20070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57600" y="4454640"/>
                <a:ext cx="3790800" cy="2025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7799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64899" name="Text Box 3"/>
          <p:cNvSpPr txBox="1">
            <a:spLocks noChangeArrowheads="1"/>
          </p:cNvSpPr>
          <p:nvPr/>
        </p:nvSpPr>
        <p:spPr bwMode="auto">
          <a:xfrm>
            <a:off x="477838" y="1275080"/>
            <a:ext cx="8379217" cy="241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800" b="1" dirty="0" smtClean="0"/>
              <a:t>Range trees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chemeClr val="accent2"/>
                </a:solidFill>
              </a:rPr>
              <a:t>Query time: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A87"/>
                </a:solidFill>
              </a:rPr>
              <a:t>O(</a:t>
            </a:r>
            <a:r>
              <a:rPr lang="en-US" i="1" dirty="0" smtClean="0">
                <a:solidFill>
                  <a:srgbClr val="008A87"/>
                </a:solidFill>
              </a:rPr>
              <a:t>k</a:t>
            </a:r>
            <a:r>
              <a:rPr lang="en-US" dirty="0" smtClean="0">
                <a:solidFill>
                  <a:srgbClr val="008A87"/>
                </a:solidFill>
              </a:rPr>
              <a:t> + log</a:t>
            </a:r>
            <a:r>
              <a:rPr lang="en-US" i="1" baseline="30000" dirty="0" smtClean="0">
                <a:solidFill>
                  <a:srgbClr val="008A87"/>
                </a:solidFill>
              </a:rPr>
              <a:t>d-1</a:t>
            </a:r>
            <a:r>
              <a:rPr lang="en-US" dirty="0" smtClean="0">
                <a:solidFill>
                  <a:srgbClr val="008A87"/>
                </a:solidFill>
              </a:rPr>
              <a:t> </a:t>
            </a:r>
            <a:r>
              <a:rPr lang="en-US" i="1" dirty="0" smtClean="0">
                <a:solidFill>
                  <a:srgbClr val="008A87"/>
                </a:solidFill>
              </a:rPr>
              <a:t>n</a:t>
            </a:r>
            <a:r>
              <a:rPr lang="en-US" dirty="0" smtClean="0">
                <a:solidFill>
                  <a:srgbClr val="008A87"/>
                </a:solidFill>
              </a:rPr>
              <a:t>)</a:t>
            </a:r>
            <a:r>
              <a:rPr lang="en-US" dirty="0" smtClean="0"/>
              <a:t> to report </a:t>
            </a:r>
            <a:r>
              <a:rPr lang="en-US" i="1" dirty="0" smtClean="0">
                <a:solidFill>
                  <a:srgbClr val="008A87"/>
                </a:solidFill>
              </a:rPr>
              <a:t>k</a:t>
            </a:r>
            <a:r>
              <a:rPr lang="en-US" dirty="0" smtClean="0"/>
              <a:t> points</a:t>
            </a:r>
          </a:p>
          <a:p>
            <a:pPr>
              <a:lnSpc>
                <a:spcPct val="90000"/>
              </a:lnSpc>
            </a:pPr>
            <a:r>
              <a:rPr lang="en-US" dirty="0"/>
              <a:t>			</a:t>
            </a:r>
            <a:r>
              <a:rPr lang="en-US" sz="2200" dirty="0" smtClean="0"/>
              <a:t>(uses </a:t>
            </a:r>
            <a:r>
              <a:rPr lang="en-US" sz="2200" dirty="0"/>
              <a:t>fractional cascading in the 	last </a:t>
            </a:r>
            <a:r>
              <a:rPr lang="en-US" sz="2200" dirty="0" smtClean="0"/>
              <a:t>dimension)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accent2"/>
                </a:solidFill>
              </a:rPr>
              <a:t>Space:</a:t>
            </a:r>
            <a:r>
              <a:rPr lang="en-US" dirty="0"/>
              <a:t> </a:t>
            </a:r>
            <a:r>
              <a:rPr lang="en-US" dirty="0">
                <a:solidFill>
                  <a:srgbClr val="008A87"/>
                </a:solidFill>
              </a:rPr>
              <a:t>O(</a:t>
            </a:r>
            <a:r>
              <a:rPr lang="en-US" i="1" dirty="0">
                <a:solidFill>
                  <a:srgbClr val="008A87"/>
                </a:solidFill>
              </a:rPr>
              <a:t>n</a:t>
            </a:r>
            <a:r>
              <a:rPr lang="en-US" dirty="0">
                <a:solidFill>
                  <a:srgbClr val="008A87"/>
                </a:solidFill>
              </a:rPr>
              <a:t> </a:t>
            </a:r>
            <a:r>
              <a:rPr lang="en-US" dirty="0" err="1">
                <a:solidFill>
                  <a:srgbClr val="008A87"/>
                </a:solidFill>
              </a:rPr>
              <a:t>log</a:t>
            </a:r>
            <a:r>
              <a:rPr lang="en-US" i="1" baseline="30000" dirty="0" err="1">
                <a:solidFill>
                  <a:srgbClr val="008A87"/>
                </a:solidFill>
              </a:rPr>
              <a:t>d</a:t>
            </a:r>
            <a:r>
              <a:rPr lang="en-US" i="1" baseline="30000" dirty="0">
                <a:solidFill>
                  <a:srgbClr val="008A87"/>
                </a:solidFill>
              </a:rPr>
              <a:t> </a:t>
            </a:r>
            <a:r>
              <a:rPr lang="en-US" baseline="30000" dirty="0">
                <a:solidFill>
                  <a:srgbClr val="008A87"/>
                </a:solidFill>
              </a:rPr>
              <a:t>– 1</a:t>
            </a:r>
            <a:r>
              <a:rPr lang="en-US" dirty="0">
                <a:solidFill>
                  <a:srgbClr val="008A87"/>
                </a:solidFill>
              </a:rPr>
              <a:t> </a:t>
            </a:r>
            <a:r>
              <a:rPr lang="en-US" i="1" dirty="0">
                <a:solidFill>
                  <a:srgbClr val="008A87"/>
                </a:solidFill>
              </a:rPr>
              <a:t>n</a:t>
            </a:r>
            <a:r>
              <a:rPr lang="en-US" dirty="0">
                <a:solidFill>
                  <a:srgbClr val="008A87"/>
                </a:solidFill>
              </a:rPr>
              <a:t>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accent2"/>
                </a:solidFill>
              </a:rPr>
              <a:t>Preprocessing time:</a:t>
            </a:r>
            <a:r>
              <a:rPr lang="en-US" dirty="0"/>
              <a:t> </a:t>
            </a:r>
            <a:r>
              <a:rPr lang="en-US" dirty="0">
                <a:solidFill>
                  <a:srgbClr val="008A87"/>
                </a:solidFill>
              </a:rPr>
              <a:t>O(</a:t>
            </a:r>
            <a:r>
              <a:rPr lang="en-US" i="1" dirty="0">
                <a:solidFill>
                  <a:srgbClr val="008A87"/>
                </a:solidFill>
              </a:rPr>
              <a:t>n</a:t>
            </a:r>
            <a:r>
              <a:rPr lang="en-US" dirty="0">
                <a:solidFill>
                  <a:srgbClr val="008A87"/>
                </a:solidFill>
              </a:rPr>
              <a:t> </a:t>
            </a:r>
            <a:r>
              <a:rPr lang="en-US" dirty="0" err="1">
                <a:solidFill>
                  <a:srgbClr val="008A87"/>
                </a:solidFill>
              </a:rPr>
              <a:t>log</a:t>
            </a:r>
            <a:r>
              <a:rPr lang="en-US" i="1" baseline="30000" dirty="0" err="1">
                <a:solidFill>
                  <a:srgbClr val="008A87"/>
                </a:solidFill>
              </a:rPr>
              <a:t>d</a:t>
            </a:r>
            <a:r>
              <a:rPr lang="en-US" i="1" baseline="30000" dirty="0">
                <a:solidFill>
                  <a:srgbClr val="008A87"/>
                </a:solidFill>
              </a:rPr>
              <a:t> </a:t>
            </a:r>
            <a:r>
              <a:rPr lang="en-US" baseline="30000" dirty="0">
                <a:solidFill>
                  <a:srgbClr val="008A87"/>
                </a:solidFill>
              </a:rPr>
              <a:t>– 1</a:t>
            </a:r>
            <a:r>
              <a:rPr lang="en-US" dirty="0">
                <a:solidFill>
                  <a:srgbClr val="008A87"/>
                </a:solidFill>
              </a:rPr>
              <a:t> </a:t>
            </a:r>
            <a:r>
              <a:rPr lang="en-US" i="1" dirty="0">
                <a:solidFill>
                  <a:srgbClr val="008A87"/>
                </a:solidFill>
              </a:rPr>
              <a:t>n</a:t>
            </a:r>
            <a:r>
              <a:rPr lang="en-US" dirty="0">
                <a:solidFill>
                  <a:srgbClr val="008A87"/>
                </a:solidFill>
              </a:rPr>
              <a:t>)</a:t>
            </a:r>
            <a:endParaRPr lang="en-US" sz="3600" dirty="0">
              <a:solidFill>
                <a:srgbClr val="008A87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23024" y="152400"/>
            <a:ext cx="8768576" cy="1143000"/>
          </a:xfrm>
        </p:spPr>
        <p:txBody>
          <a:bodyPr/>
          <a:lstStyle/>
          <a:p>
            <a:r>
              <a:rPr lang="en-US" sz="3800" dirty="0" smtClean="0"/>
              <a:t>Summary Orthogonal Range Searching</a:t>
            </a:r>
            <a:endParaRPr lang="en-US" sz="3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3"/>
              <p:cNvSpPr txBox="1">
                <a:spLocks noChangeArrowheads="1"/>
              </p:cNvSpPr>
              <p:nvPr/>
            </p:nvSpPr>
            <p:spPr bwMode="auto">
              <a:xfrm>
                <a:off x="493078" y="3884930"/>
                <a:ext cx="7476790" cy="21130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3800" b="1" dirty="0" smtClean="0"/>
                  <a:t>KD-trees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b="1" dirty="0" smtClean="0">
                    <a:solidFill>
                      <a:schemeClr val="accent2"/>
                    </a:solidFill>
                  </a:rPr>
                  <a:t>Query time: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8380"/>
                        </a:solidFill>
                        <a:latin typeface="Cambria Math"/>
                      </a:rPr>
                      <m:t>𝑂</m:t>
                    </m:r>
                    <m:r>
                      <a:rPr lang="en-US" i="1">
                        <a:solidFill>
                          <a:srgbClr val="00838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solidFill>
                              <a:srgbClr val="008380"/>
                            </a:solidFill>
                            <a:latin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𝑑</m:t>
                            </m:r>
                          </m:den>
                        </m:f>
                      </m:sup>
                    </m:sSup>
                    <m:r>
                      <a:rPr lang="en-US" i="1">
                        <a:solidFill>
                          <a:srgbClr val="008380"/>
                        </a:solidFill>
                        <a:latin typeface="Cambria Math"/>
                      </a:rPr>
                      <m:t>+</m:t>
                    </m:r>
                    <m:r>
                      <a:rPr lang="en-US" i="1">
                        <a:solidFill>
                          <a:srgbClr val="008380"/>
                        </a:solidFill>
                        <a:latin typeface="Cambria Math"/>
                      </a:rPr>
                      <m:t>𝑘</m:t>
                    </m:r>
                    <m:r>
                      <a:rPr lang="en-US" i="1">
                        <a:solidFill>
                          <a:srgbClr val="00838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008380"/>
                    </a:solidFill>
                  </a:rPr>
                  <a:t> </a:t>
                </a:r>
                <a:r>
                  <a:rPr lang="en-US" dirty="0" smtClean="0"/>
                  <a:t>to report </a:t>
                </a:r>
                <a:r>
                  <a:rPr lang="en-US" i="1" dirty="0" smtClean="0">
                    <a:solidFill>
                      <a:srgbClr val="008A87"/>
                    </a:solidFill>
                  </a:rPr>
                  <a:t>k</a:t>
                </a:r>
                <a:r>
                  <a:rPr lang="en-US" dirty="0" smtClean="0"/>
                  <a:t> points</a:t>
                </a:r>
                <a:endParaRPr lang="en-US" sz="2200" dirty="0"/>
              </a:p>
              <a:p>
                <a:pPr>
                  <a:lnSpc>
                    <a:spcPct val="90000"/>
                  </a:lnSpc>
                </a:pPr>
                <a:r>
                  <a:rPr lang="en-US" b="1" dirty="0">
                    <a:solidFill>
                      <a:schemeClr val="accent2"/>
                    </a:solidFill>
                  </a:rPr>
                  <a:t>Space:</a:t>
                </a:r>
                <a:r>
                  <a:rPr lang="en-US" dirty="0"/>
                  <a:t> </a:t>
                </a:r>
                <a:r>
                  <a:rPr lang="en-US" dirty="0" smtClean="0">
                    <a:solidFill>
                      <a:srgbClr val="008A87"/>
                    </a:solidFill>
                  </a:rPr>
                  <a:t>O(</a:t>
                </a:r>
                <a:r>
                  <a:rPr lang="en-US" i="1" dirty="0" smtClean="0">
                    <a:solidFill>
                      <a:srgbClr val="008A87"/>
                    </a:solidFill>
                  </a:rPr>
                  <a:t>n</a:t>
                </a:r>
                <a:r>
                  <a:rPr lang="en-US" dirty="0" smtClean="0">
                    <a:solidFill>
                      <a:srgbClr val="008A87"/>
                    </a:solidFill>
                  </a:rPr>
                  <a:t>)</a:t>
                </a:r>
                <a:endParaRPr lang="en-US" dirty="0"/>
              </a:p>
              <a:p>
                <a:pPr>
                  <a:lnSpc>
                    <a:spcPct val="90000"/>
                  </a:lnSpc>
                </a:pPr>
                <a:r>
                  <a:rPr lang="en-US" b="1" dirty="0">
                    <a:solidFill>
                      <a:schemeClr val="accent2"/>
                    </a:solidFill>
                  </a:rPr>
                  <a:t>Preprocessing time: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rgbClr val="008A87"/>
                    </a:solidFill>
                  </a:rPr>
                  <a:t>O(</a:t>
                </a:r>
                <a:r>
                  <a:rPr lang="en-US" i="1" dirty="0">
                    <a:solidFill>
                      <a:srgbClr val="008A87"/>
                    </a:solidFill>
                  </a:rPr>
                  <a:t>n</a:t>
                </a:r>
                <a:r>
                  <a:rPr lang="en-US" dirty="0">
                    <a:solidFill>
                      <a:srgbClr val="008A87"/>
                    </a:solidFill>
                  </a:rPr>
                  <a:t> </a:t>
                </a:r>
                <a:r>
                  <a:rPr lang="en-US" dirty="0" smtClean="0">
                    <a:solidFill>
                      <a:srgbClr val="008A87"/>
                    </a:solidFill>
                  </a:rPr>
                  <a:t>log </a:t>
                </a:r>
                <a:r>
                  <a:rPr lang="en-US" i="1" dirty="0">
                    <a:solidFill>
                      <a:srgbClr val="008A87"/>
                    </a:solidFill>
                  </a:rPr>
                  <a:t>n</a:t>
                </a:r>
                <a:r>
                  <a:rPr lang="en-US" dirty="0">
                    <a:solidFill>
                      <a:srgbClr val="008A87"/>
                    </a:solidFill>
                  </a:rPr>
                  <a:t>)</a:t>
                </a:r>
                <a:endParaRPr lang="en-US" sz="3600" dirty="0">
                  <a:solidFill>
                    <a:srgbClr val="008A87"/>
                  </a:solidFill>
                </a:endParaRPr>
              </a:p>
            </p:txBody>
          </p:sp>
        </mc:Choice>
        <mc:Fallback xmlns="">
          <p:sp>
            <p:nvSpPr>
              <p:cNvPr id="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3078" y="3884930"/>
                <a:ext cx="7476790" cy="2113014"/>
              </a:xfrm>
              <a:prstGeom prst="rect">
                <a:avLst/>
              </a:prstGeom>
              <a:blipFill rotWithShape="1">
                <a:blip r:embed="rId2"/>
                <a:stretch>
                  <a:fillRect l="-2692" t="-7205" r="-1305" b="-835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7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Orthogonal range searching</a:t>
            </a: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419100" y="1447800"/>
            <a:ext cx="669369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chemeClr val="accent2"/>
                </a:solidFill>
              </a:rPr>
              <a:t>Input:</a:t>
            </a:r>
            <a:r>
              <a:rPr lang="en-US" sz="3000" dirty="0"/>
              <a:t> A set </a:t>
            </a:r>
            <a:r>
              <a:rPr lang="en-US" sz="3000" i="1" dirty="0">
                <a:solidFill>
                  <a:srgbClr val="008380"/>
                </a:solidFill>
              </a:rPr>
              <a:t>P</a:t>
            </a:r>
            <a:r>
              <a:rPr lang="en-US" sz="3000" dirty="0"/>
              <a:t> of </a:t>
            </a:r>
            <a:r>
              <a:rPr lang="en-US" sz="3000" i="1" dirty="0" smtClean="0">
                <a:solidFill>
                  <a:srgbClr val="008A87"/>
                </a:solidFill>
              </a:rPr>
              <a:t>n</a:t>
            </a:r>
            <a:r>
              <a:rPr lang="en-US" sz="3000" dirty="0" smtClean="0"/>
              <a:t> </a:t>
            </a:r>
            <a:r>
              <a:rPr lang="en-US" sz="3000" dirty="0"/>
              <a:t>points in </a:t>
            </a:r>
            <a:r>
              <a:rPr lang="en-US" sz="3000" i="1" dirty="0">
                <a:solidFill>
                  <a:srgbClr val="008A87"/>
                </a:solidFill>
              </a:rPr>
              <a:t>d</a:t>
            </a:r>
            <a:r>
              <a:rPr lang="en-US" sz="3000" dirty="0"/>
              <a:t> </a:t>
            </a:r>
            <a:r>
              <a:rPr lang="en-US" sz="3000" dirty="0" smtClean="0"/>
              <a:t>dimensions</a:t>
            </a:r>
            <a:endParaRPr lang="en-US" sz="3000" dirty="0"/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419100" y="2169855"/>
            <a:ext cx="8170763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chemeClr val="accent2"/>
                </a:solidFill>
              </a:rPr>
              <a:t>Task:</a:t>
            </a:r>
            <a:r>
              <a:rPr lang="en-US" sz="3000" dirty="0" smtClean="0"/>
              <a:t> Process </a:t>
            </a:r>
            <a:r>
              <a:rPr lang="en-US" sz="3000" i="1" dirty="0">
                <a:solidFill>
                  <a:srgbClr val="008380"/>
                </a:solidFill>
              </a:rPr>
              <a:t>P</a:t>
            </a:r>
            <a:r>
              <a:rPr lang="en-US" sz="3000" dirty="0" smtClean="0"/>
              <a:t> into a data structure that allows fast orthogonal range queries. Given an axis-aligned </a:t>
            </a:r>
            <a:r>
              <a:rPr lang="en-US" sz="3000" b="1" i="1" dirty="0"/>
              <a:t>box</a:t>
            </a:r>
            <a:r>
              <a:rPr lang="en-US" sz="3000" dirty="0"/>
              <a:t>  (in 2D, a rectangle)</a:t>
            </a:r>
          </a:p>
          <a:p>
            <a:pPr lvl="1">
              <a:buFontTx/>
              <a:buChar char="•"/>
            </a:pPr>
            <a:r>
              <a:rPr lang="en-US" sz="3000" dirty="0">
                <a:solidFill>
                  <a:schemeClr val="accent2"/>
                </a:solidFill>
              </a:rPr>
              <a:t> </a:t>
            </a:r>
            <a:r>
              <a:rPr lang="en-US" sz="3000" dirty="0"/>
              <a:t>Report on the points inside the box: </a:t>
            </a:r>
          </a:p>
          <a:p>
            <a:pPr lvl="2">
              <a:buFontTx/>
              <a:buChar char="•"/>
            </a:pPr>
            <a:r>
              <a:rPr lang="en-US" sz="3000" dirty="0">
                <a:solidFill>
                  <a:schemeClr val="accent2"/>
                </a:solidFill>
              </a:rPr>
              <a:t> </a:t>
            </a:r>
            <a:r>
              <a:rPr lang="en-US" sz="3000" dirty="0"/>
              <a:t>Are there any points?</a:t>
            </a:r>
          </a:p>
          <a:p>
            <a:pPr lvl="2">
              <a:buFontTx/>
              <a:buChar char="•"/>
            </a:pPr>
            <a:r>
              <a:rPr lang="en-US" sz="3000" dirty="0">
                <a:solidFill>
                  <a:schemeClr val="accent2"/>
                </a:solidFill>
              </a:rPr>
              <a:t> </a:t>
            </a:r>
            <a:r>
              <a:rPr lang="en-US" sz="3000" dirty="0"/>
              <a:t>How many are there?</a:t>
            </a:r>
          </a:p>
          <a:p>
            <a:pPr lvl="2">
              <a:buFontTx/>
              <a:buChar char="•"/>
            </a:pPr>
            <a:r>
              <a:rPr lang="en-US" sz="3000" dirty="0">
                <a:solidFill>
                  <a:schemeClr val="accent2"/>
                </a:solidFill>
              </a:rPr>
              <a:t> </a:t>
            </a:r>
            <a:r>
              <a:rPr lang="en-US" sz="3000" dirty="0"/>
              <a:t>List the points.</a:t>
            </a:r>
          </a:p>
        </p:txBody>
      </p:sp>
      <p:sp>
        <p:nvSpPr>
          <p:cNvPr id="444421" name="Oval 5"/>
          <p:cNvSpPr>
            <a:spLocks noChangeArrowheads="1"/>
          </p:cNvSpPr>
          <p:nvPr/>
        </p:nvSpPr>
        <p:spPr bwMode="auto">
          <a:xfrm>
            <a:off x="6972300" y="53721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2" name="Oval 6"/>
          <p:cNvSpPr>
            <a:spLocks noChangeArrowheads="1"/>
          </p:cNvSpPr>
          <p:nvPr/>
        </p:nvSpPr>
        <p:spPr bwMode="auto">
          <a:xfrm>
            <a:off x="7467600" y="4267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3" name="Oval 7"/>
          <p:cNvSpPr>
            <a:spLocks noChangeArrowheads="1"/>
          </p:cNvSpPr>
          <p:nvPr/>
        </p:nvSpPr>
        <p:spPr bwMode="auto">
          <a:xfrm>
            <a:off x="7848600" y="5105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4" name="Oval 8"/>
          <p:cNvSpPr>
            <a:spLocks noChangeArrowheads="1"/>
          </p:cNvSpPr>
          <p:nvPr/>
        </p:nvSpPr>
        <p:spPr bwMode="auto">
          <a:xfrm>
            <a:off x="8382000" y="4724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5" name="Oval 9"/>
          <p:cNvSpPr>
            <a:spLocks noChangeArrowheads="1"/>
          </p:cNvSpPr>
          <p:nvPr/>
        </p:nvSpPr>
        <p:spPr bwMode="auto">
          <a:xfrm>
            <a:off x="7010400" y="4724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6" name="Oval 10"/>
          <p:cNvSpPr>
            <a:spLocks noChangeArrowheads="1"/>
          </p:cNvSpPr>
          <p:nvPr/>
        </p:nvSpPr>
        <p:spPr bwMode="auto">
          <a:xfrm>
            <a:off x="8001000" y="5334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7" name="Oval 11"/>
          <p:cNvSpPr>
            <a:spLocks noChangeArrowheads="1"/>
          </p:cNvSpPr>
          <p:nvPr/>
        </p:nvSpPr>
        <p:spPr bwMode="auto">
          <a:xfrm>
            <a:off x="8610600" y="52578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8" name="Oval 12"/>
          <p:cNvSpPr>
            <a:spLocks noChangeArrowheads="1"/>
          </p:cNvSpPr>
          <p:nvPr/>
        </p:nvSpPr>
        <p:spPr bwMode="auto">
          <a:xfrm>
            <a:off x="8458200" y="5867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9" name="Oval 13"/>
          <p:cNvSpPr>
            <a:spLocks noChangeArrowheads="1"/>
          </p:cNvSpPr>
          <p:nvPr/>
        </p:nvSpPr>
        <p:spPr bwMode="auto">
          <a:xfrm>
            <a:off x="7467600" y="5486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0" name="Oval 14"/>
          <p:cNvSpPr>
            <a:spLocks noChangeArrowheads="1"/>
          </p:cNvSpPr>
          <p:nvPr/>
        </p:nvSpPr>
        <p:spPr bwMode="auto">
          <a:xfrm>
            <a:off x="7239000" y="5791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1" name="Oval 15"/>
          <p:cNvSpPr>
            <a:spLocks noChangeArrowheads="1"/>
          </p:cNvSpPr>
          <p:nvPr/>
        </p:nvSpPr>
        <p:spPr bwMode="auto">
          <a:xfrm>
            <a:off x="8229600" y="44958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2" name="Oval 16"/>
          <p:cNvSpPr>
            <a:spLocks noChangeArrowheads="1"/>
          </p:cNvSpPr>
          <p:nvPr/>
        </p:nvSpPr>
        <p:spPr bwMode="auto">
          <a:xfrm>
            <a:off x="8610600" y="44196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3" name="Line 17"/>
          <p:cNvSpPr>
            <a:spLocks noChangeShapeType="1"/>
          </p:cNvSpPr>
          <p:nvPr/>
        </p:nvSpPr>
        <p:spPr bwMode="auto">
          <a:xfrm flipV="1">
            <a:off x="6629400" y="5562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4" name="Line 18"/>
          <p:cNvSpPr>
            <a:spLocks noChangeShapeType="1"/>
          </p:cNvSpPr>
          <p:nvPr/>
        </p:nvSpPr>
        <p:spPr bwMode="auto">
          <a:xfrm rot="5400000" flipV="1">
            <a:off x="6934200" y="58674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239000" y="4876800"/>
            <a:ext cx="1066800" cy="762000"/>
            <a:chOff x="4416" y="3168"/>
            <a:chExt cx="672" cy="480"/>
          </a:xfrm>
        </p:grpSpPr>
        <p:sp>
          <p:nvSpPr>
            <p:cNvPr id="444436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4560" y="3312"/>
              <a:ext cx="384" cy="288"/>
              <a:chOff x="4560" y="3312"/>
              <a:chExt cx="384" cy="288"/>
            </a:xfrm>
          </p:grpSpPr>
          <p:sp>
            <p:nvSpPr>
              <p:cNvPr id="444438" name="Oval 22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439" name="Oval 23"/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440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Orthogonal range searching: KD-trees</a:t>
            </a:r>
            <a:endParaRPr lang="en-US" dirty="0"/>
          </a:p>
        </p:txBody>
      </p:sp>
      <p:sp>
        <p:nvSpPr>
          <p:cNvPr id="445443" name="Text Box 3"/>
          <p:cNvSpPr txBox="1">
            <a:spLocks noChangeArrowheads="1"/>
          </p:cNvSpPr>
          <p:nvPr/>
        </p:nvSpPr>
        <p:spPr bwMode="auto">
          <a:xfrm>
            <a:off x="419100" y="1461075"/>
            <a:ext cx="66936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dirty="0" smtClean="0"/>
              <a:t>Let us start in 2D:</a:t>
            </a:r>
          </a:p>
          <a:p>
            <a:r>
              <a:rPr lang="en-US" sz="3000" b="1" dirty="0" smtClean="0">
                <a:solidFill>
                  <a:schemeClr val="accent2"/>
                </a:solidFill>
              </a:rPr>
              <a:t>Input:</a:t>
            </a:r>
            <a:r>
              <a:rPr lang="en-US" sz="3000" dirty="0" smtClean="0"/>
              <a:t> A set </a:t>
            </a:r>
            <a:r>
              <a:rPr lang="en-US" sz="3000" i="1" dirty="0" smtClean="0">
                <a:solidFill>
                  <a:srgbClr val="008380"/>
                </a:solidFill>
              </a:rPr>
              <a:t>P</a:t>
            </a:r>
            <a:r>
              <a:rPr lang="en-US" sz="3000" dirty="0" smtClean="0"/>
              <a:t> of </a:t>
            </a:r>
            <a:r>
              <a:rPr lang="en-US" sz="3000" i="1" dirty="0" smtClean="0">
                <a:solidFill>
                  <a:srgbClr val="008A87"/>
                </a:solidFill>
              </a:rPr>
              <a:t>n</a:t>
            </a:r>
            <a:r>
              <a:rPr lang="en-US" sz="3000" dirty="0" smtClean="0"/>
              <a:t> points in </a:t>
            </a:r>
            <a:r>
              <a:rPr lang="en-US" sz="3000" dirty="0">
                <a:solidFill>
                  <a:srgbClr val="008A87"/>
                </a:solidFill>
              </a:rPr>
              <a:t>2</a:t>
            </a:r>
            <a:r>
              <a:rPr lang="en-US" sz="3000" dirty="0" smtClean="0"/>
              <a:t> dimensions</a:t>
            </a:r>
            <a:endParaRPr lang="en-US" sz="3000" dirty="0"/>
          </a:p>
        </p:txBody>
      </p:sp>
      <p:sp>
        <p:nvSpPr>
          <p:cNvPr id="445444" name="Text Box 4"/>
          <p:cNvSpPr txBox="1">
            <a:spLocks noChangeArrowheads="1"/>
          </p:cNvSpPr>
          <p:nvPr/>
        </p:nvSpPr>
        <p:spPr bwMode="auto">
          <a:xfrm>
            <a:off x="419100" y="2557343"/>
            <a:ext cx="75057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chemeClr val="accent2"/>
                </a:solidFill>
              </a:rPr>
              <a:t>Task:</a:t>
            </a:r>
            <a:r>
              <a:rPr lang="en-US" sz="3000" dirty="0"/>
              <a:t> Process </a:t>
            </a:r>
            <a:r>
              <a:rPr lang="en-US" sz="3000" i="1" dirty="0">
                <a:solidFill>
                  <a:srgbClr val="008380"/>
                </a:solidFill>
              </a:rPr>
              <a:t>P</a:t>
            </a:r>
            <a:r>
              <a:rPr lang="en-US" sz="3000" dirty="0"/>
              <a:t> into a data structure that allows fast </a:t>
            </a:r>
            <a:r>
              <a:rPr lang="en-US" sz="3000" dirty="0" smtClean="0"/>
              <a:t>2D orthogonal </a:t>
            </a:r>
            <a:r>
              <a:rPr lang="en-US" sz="3000" dirty="0"/>
              <a:t>range </a:t>
            </a:r>
            <a:r>
              <a:rPr lang="en-US" sz="3000" dirty="0" smtClean="0"/>
              <a:t>queries:</a:t>
            </a:r>
            <a:br>
              <a:rPr lang="en-US" sz="3000" dirty="0" smtClean="0"/>
            </a:br>
            <a:r>
              <a:rPr lang="en-US" sz="3000" dirty="0" smtClean="0"/>
              <a:t>Report all points in </a:t>
            </a:r>
            <a:r>
              <a:rPr lang="en-US" sz="3000" i="1" dirty="0">
                <a:solidFill>
                  <a:srgbClr val="008380"/>
                </a:solidFill>
              </a:rPr>
              <a:t>P</a:t>
            </a:r>
            <a:r>
              <a:rPr lang="en-US" sz="3000" dirty="0" smtClean="0"/>
              <a:t> that lie in the query rectangle </a:t>
            </a:r>
            <a:r>
              <a:rPr lang="en-US" sz="3000" dirty="0" smtClean="0">
                <a:solidFill>
                  <a:srgbClr val="008380"/>
                </a:solidFill>
              </a:rPr>
              <a:t>[</a:t>
            </a:r>
            <a:r>
              <a:rPr lang="en-US" sz="3000" i="1" dirty="0" err="1" smtClean="0">
                <a:solidFill>
                  <a:srgbClr val="008380"/>
                </a:solidFill>
              </a:rPr>
              <a:t>x,x</a:t>
            </a:r>
            <a:r>
              <a:rPr lang="en-US" sz="3000" i="1" dirty="0" smtClean="0">
                <a:solidFill>
                  <a:srgbClr val="008380"/>
                </a:solidFill>
              </a:rPr>
              <a:t>’</a:t>
            </a:r>
            <a:r>
              <a:rPr lang="en-US" sz="3000" dirty="0" smtClean="0">
                <a:solidFill>
                  <a:srgbClr val="008380"/>
                </a:solidFill>
              </a:rPr>
              <a:t>] </a:t>
            </a:r>
            <a:r>
              <a:rPr lang="en-US" sz="3000" dirty="0" smtClean="0">
                <a:solidFill>
                  <a:srgbClr val="008380"/>
                </a:solidFill>
                <a:sym typeface="Symbol"/>
              </a:rPr>
              <a:t></a:t>
            </a:r>
            <a:r>
              <a:rPr lang="en-US" sz="3000" dirty="0" smtClean="0">
                <a:solidFill>
                  <a:srgbClr val="008380"/>
                </a:solidFill>
              </a:rPr>
              <a:t> [</a:t>
            </a:r>
            <a:r>
              <a:rPr lang="en-US" sz="3000" i="1" dirty="0" err="1" smtClean="0">
                <a:solidFill>
                  <a:srgbClr val="008380"/>
                </a:solidFill>
              </a:rPr>
              <a:t>y,y</a:t>
            </a:r>
            <a:r>
              <a:rPr lang="en-US" sz="3000" i="1" dirty="0" smtClean="0">
                <a:solidFill>
                  <a:srgbClr val="008380"/>
                </a:solidFill>
              </a:rPr>
              <a:t>’</a:t>
            </a:r>
            <a:r>
              <a:rPr lang="en-US" sz="3000" dirty="0" smtClean="0">
                <a:solidFill>
                  <a:srgbClr val="008380"/>
                </a:solidFill>
              </a:rPr>
              <a:t>]</a:t>
            </a:r>
            <a:endParaRPr lang="en-US" sz="3000" dirty="0">
              <a:solidFill>
                <a:srgbClr val="008380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629400" y="4200525"/>
            <a:ext cx="2133600" cy="1971675"/>
            <a:chOff x="4176" y="2646"/>
            <a:chExt cx="1344" cy="1242"/>
          </a:xfrm>
        </p:grpSpPr>
        <p:sp>
          <p:nvSpPr>
            <p:cNvPr id="445447" name="Oval 7"/>
            <p:cNvSpPr>
              <a:spLocks noChangeArrowheads="1"/>
            </p:cNvSpPr>
            <p:nvPr/>
          </p:nvSpPr>
          <p:spPr bwMode="auto">
            <a:xfrm>
              <a:off x="4392" y="3384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48" name="Oval 8"/>
            <p:cNvSpPr>
              <a:spLocks noChangeArrowheads="1"/>
            </p:cNvSpPr>
            <p:nvPr/>
          </p:nvSpPr>
          <p:spPr bwMode="auto">
            <a:xfrm>
              <a:off x="4704" y="2688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49" name="Oval 9"/>
            <p:cNvSpPr>
              <a:spLocks noChangeArrowheads="1"/>
            </p:cNvSpPr>
            <p:nvPr/>
          </p:nvSpPr>
          <p:spPr bwMode="auto">
            <a:xfrm>
              <a:off x="4944" y="321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0" name="Oval 10"/>
            <p:cNvSpPr>
              <a:spLocks noChangeArrowheads="1"/>
            </p:cNvSpPr>
            <p:nvPr/>
          </p:nvSpPr>
          <p:spPr bwMode="auto">
            <a:xfrm>
              <a:off x="5280" y="297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1" name="Oval 11"/>
            <p:cNvSpPr>
              <a:spLocks noChangeArrowheads="1"/>
            </p:cNvSpPr>
            <p:nvPr/>
          </p:nvSpPr>
          <p:spPr bwMode="auto">
            <a:xfrm>
              <a:off x="4416" y="297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2" name="Oval 12"/>
            <p:cNvSpPr>
              <a:spLocks noChangeArrowheads="1"/>
            </p:cNvSpPr>
            <p:nvPr/>
          </p:nvSpPr>
          <p:spPr bwMode="auto">
            <a:xfrm>
              <a:off x="5040" y="3360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3" name="Oval 13"/>
            <p:cNvSpPr>
              <a:spLocks noChangeArrowheads="1"/>
            </p:cNvSpPr>
            <p:nvPr/>
          </p:nvSpPr>
          <p:spPr bwMode="auto">
            <a:xfrm>
              <a:off x="5424" y="3312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4" name="Oval 14"/>
            <p:cNvSpPr>
              <a:spLocks noChangeArrowheads="1"/>
            </p:cNvSpPr>
            <p:nvPr/>
          </p:nvSpPr>
          <p:spPr bwMode="auto">
            <a:xfrm>
              <a:off x="5328" y="369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5" name="Oval 15"/>
            <p:cNvSpPr>
              <a:spLocks noChangeArrowheads="1"/>
            </p:cNvSpPr>
            <p:nvPr/>
          </p:nvSpPr>
          <p:spPr bwMode="auto">
            <a:xfrm>
              <a:off x="4704" y="345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6" name="Oval 16"/>
            <p:cNvSpPr>
              <a:spLocks noChangeArrowheads="1"/>
            </p:cNvSpPr>
            <p:nvPr/>
          </p:nvSpPr>
          <p:spPr bwMode="auto">
            <a:xfrm>
              <a:off x="4560" y="3648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7" name="Oval 17"/>
            <p:cNvSpPr>
              <a:spLocks noChangeArrowheads="1"/>
            </p:cNvSpPr>
            <p:nvPr/>
          </p:nvSpPr>
          <p:spPr bwMode="auto">
            <a:xfrm>
              <a:off x="5184" y="2832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8" name="Oval 18"/>
            <p:cNvSpPr>
              <a:spLocks noChangeArrowheads="1"/>
            </p:cNvSpPr>
            <p:nvPr/>
          </p:nvSpPr>
          <p:spPr bwMode="auto">
            <a:xfrm>
              <a:off x="5424" y="2784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9" name="Line 19"/>
            <p:cNvSpPr>
              <a:spLocks noChangeShapeType="1"/>
            </p:cNvSpPr>
            <p:nvPr/>
          </p:nvSpPr>
          <p:spPr bwMode="auto">
            <a:xfrm flipV="1">
              <a:off x="4176" y="2646"/>
              <a:ext cx="0" cy="12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60" name="Line 20"/>
            <p:cNvSpPr>
              <a:spLocks noChangeShapeType="1"/>
            </p:cNvSpPr>
            <p:nvPr/>
          </p:nvSpPr>
          <p:spPr bwMode="auto">
            <a:xfrm rot="5400000" flipV="1">
              <a:off x="4848" y="3216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4560" y="3072"/>
              <a:ext cx="672" cy="480"/>
              <a:chOff x="4416" y="3168"/>
              <a:chExt cx="672" cy="480"/>
            </a:xfrm>
          </p:grpSpPr>
          <p:sp>
            <p:nvSpPr>
              <p:cNvPr id="445462" name="Rectangle 22"/>
              <p:cNvSpPr>
                <a:spLocks noChangeArrowheads="1"/>
              </p:cNvSpPr>
              <p:nvPr/>
            </p:nvSpPr>
            <p:spPr bwMode="auto">
              <a:xfrm>
                <a:off x="4416" y="3168"/>
                <a:ext cx="672" cy="4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23"/>
              <p:cNvGrpSpPr>
                <a:grpSpLocks/>
              </p:cNvGrpSpPr>
              <p:nvPr/>
            </p:nvGrpSpPr>
            <p:grpSpPr bwMode="auto">
              <a:xfrm>
                <a:off x="4560" y="3312"/>
                <a:ext cx="384" cy="288"/>
                <a:chOff x="4560" y="3312"/>
                <a:chExt cx="384" cy="288"/>
              </a:xfrm>
            </p:grpSpPr>
            <p:sp>
              <p:nvSpPr>
                <p:cNvPr id="445464" name="Oval 24"/>
                <p:cNvSpPr>
                  <a:spLocks noChangeArrowheads="1"/>
                </p:cNvSpPr>
                <p:nvPr/>
              </p:nvSpPr>
              <p:spPr bwMode="auto">
                <a:xfrm>
                  <a:off x="4800" y="3312"/>
                  <a:ext cx="48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5465" name="Oval 25"/>
                <p:cNvSpPr>
                  <a:spLocks noChangeArrowheads="1"/>
                </p:cNvSpPr>
                <p:nvPr/>
              </p:nvSpPr>
              <p:spPr bwMode="auto">
                <a:xfrm>
                  <a:off x="4896" y="3456"/>
                  <a:ext cx="48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5466" name="Oval 26"/>
                <p:cNvSpPr>
                  <a:spLocks noChangeArrowheads="1"/>
                </p:cNvSpPr>
                <p:nvPr/>
              </p:nvSpPr>
              <p:spPr bwMode="auto">
                <a:xfrm>
                  <a:off x="4560" y="3552"/>
                  <a:ext cx="48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" name="Rectangle 4"/>
          <p:cNvSpPr/>
          <p:nvPr/>
        </p:nvSpPr>
        <p:spPr>
          <a:xfrm>
            <a:off x="7100192" y="6194138"/>
            <a:ext cx="343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008380"/>
                </a:solidFill>
              </a:rPr>
              <a:t>x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7239000" y="5429250"/>
            <a:ext cx="0" cy="7429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8305800" y="5438775"/>
            <a:ext cx="0" cy="7429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>
          <a:xfrm>
            <a:off x="8128892" y="6172200"/>
            <a:ext cx="4203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srgbClr val="008380"/>
                </a:solidFill>
              </a:rPr>
              <a:t>x'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 bwMode="auto">
          <a:xfrm flipH="1">
            <a:off x="6629400" y="5638800"/>
            <a:ext cx="9165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H="1">
            <a:off x="6637831" y="4876800"/>
            <a:ext cx="9165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/>
          <p:cNvSpPr/>
          <p:nvPr/>
        </p:nvSpPr>
        <p:spPr>
          <a:xfrm>
            <a:off x="6194223" y="5327363"/>
            <a:ext cx="343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srgbClr val="008380"/>
                </a:solidFill>
              </a:rPr>
              <a:t>y</a:t>
            </a:r>
            <a:endParaRPr lang="en-US" sz="2800" dirty="0"/>
          </a:p>
        </p:txBody>
      </p:sp>
      <p:sp>
        <p:nvSpPr>
          <p:cNvPr id="37" name="Rectangle 36"/>
          <p:cNvSpPr/>
          <p:nvPr/>
        </p:nvSpPr>
        <p:spPr>
          <a:xfrm>
            <a:off x="6213273" y="4539675"/>
            <a:ext cx="4203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srgbClr val="008380"/>
                </a:solidFill>
              </a:rPr>
              <a:t>y'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KD trees</a:t>
            </a:r>
            <a:endParaRPr lang="en-US" dirty="0"/>
          </a:p>
        </p:txBody>
      </p:sp>
      <p:sp>
        <p:nvSpPr>
          <p:cNvPr id="446467" name="Text Box 3"/>
          <p:cNvSpPr txBox="1">
            <a:spLocks noChangeArrowheads="1"/>
          </p:cNvSpPr>
          <p:nvPr/>
        </p:nvSpPr>
        <p:spPr bwMode="auto">
          <a:xfrm>
            <a:off x="419100" y="1371600"/>
            <a:ext cx="846013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Idea:</a:t>
            </a:r>
            <a:r>
              <a:rPr lang="en-US" sz="2800" dirty="0" smtClean="0"/>
              <a:t> Recursively split </a:t>
            </a:r>
            <a:r>
              <a:rPr lang="en-US" sz="2800" i="1" dirty="0" smtClean="0">
                <a:solidFill>
                  <a:srgbClr val="008380"/>
                </a:solidFill>
              </a:rPr>
              <a:t>P</a:t>
            </a:r>
            <a:r>
              <a:rPr lang="en-US" sz="2800" dirty="0" smtClean="0"/>
              <a:t> into two sets of the same size, alternatingly along a vertical or horizontal line through the median in </a:t>
            </a:r>
            <a:r>
              <a:rPr lang="en-US" sz="2800" i="1" dirty="0" smtClean="0">
                <a:solidFill>
                  <a:srgbClr val="008380"/>
                </a:solidFill>
              </a:rPr>
              <a:t>x</a:t>
            </a:r>
            <a:r>
              <a:rPr lang="en-US" sz="2800" dirty="0" smtClean="0"/>
              <a:t>- or </a:t>
            </a:r>
            <a:r>
              <a:rPr lang="en-US" sz="2800" i="1" dirty="0" smtClean="0">
                <a:solidFill>
                  <a:srgbClr val="008380"/>
                </a:solidFill>
              </a:rPr>
              <a:t>y</a:t>
            </a:r>
            <a:r>
              <a:rPr lang="en-US" sz="2800" dirty="0" smtClean="0"/>
              <a:t>-coordinates.</a:t>
            </a:r>
            <a:endParaRPr lang="en-US" sz="2800" dirty="0"/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2009279" y="3754414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5"/>
          <p:cNvSpPr>
            <a:spLocks noChangeArrowheads="1"/>
          </p:cNvSpPr>
          <p:nvPr/>
        </p:nvSpPr>
        <p:spPr bwMode="auto">
          <a:xfrm>
            <a:off x="1198892" y="3449614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2656979" y="3487714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5"/>
          <p:cNvSpPr>
            <a:spLocks noChangeArrowheads="1"/>
          </p:cNvSpPr>
          <p:nvPr/>
        </p:nvSpPr>
        <p:spPr bwMode="auto">
          <a:xfrm>
            <a:off x="1737483" y="5014227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1530438" y="4316235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1198892" y="4668814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2815475" y="4075673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2324138" y="451770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3266579" y="4706989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2981982" y="5372977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047379" y="3129039"/>
            <a:ext cx="0" cy="26476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009279" y="2957966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l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1669121" y="3480169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</a:t>
            </a:r>
            <a:r>
              <a:rPr lang="en-US" sz="2000" baseline="-25000" dirty="0"/>
              <a:t>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77226" y="3325759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</a:t>
            </a:r>
            <a:r>
              <a:rPr lang="en-US" sz="2000" baseline="-25000" dirty="0"/>
              <a:t>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514078" y="4193798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637593" y="4347474"/>
            <a:ext cx="1409786" cy="68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2322092" y="4468759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</a:t>
            </a:r>
            <a:r>
              <a:rPr lang="en-US" sz="2000" baseline="-25000" dirty="0"/>
              <a:t>7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6538" y="411618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l</a:t>
            </a:r>
            <a:r>
              <a:rPr lang="en-US" sz="2000" baseline="-25000" dirty="0"/>
              <a:t>2</a:t>
            </a:r>
          </a:p>
        </p:txBody>
      </p:sp>
      <p:cxnSp>
        <p:nvCxnSpPr>
          <p:cNvPr id="39" name="Straight Connector 38"/>
          <p:cNvCxnSpPr/>
          <p:nvPr/>
        </p:nvCxnSpPr>
        <p:spPr bwMode="auto">
          <a:xfrm flipV="1">
            <a:off x="2038802" y="4552950"/>
            <a:ext cx="1809298" cy="28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3431509" y="419238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l</a:t>
            </a:r>
            <a:r>
              <a:rPr lang="en-US" sz="2000" baseline="-25000" dirty="0" smtClean="0"/>
              <a:t>3</a:t>
            </a:r>
            <a:endParaRPr lang="en-US" sz="2000" baseline="-25000" dirty="0"/>
          </a:p>
        </p:txBody>
      </p:sp>
      <p:cxnSp>
        <p:nvCxnSpPr>
          <p:cNvPr id="41" name="Straight Connector 40"/>
          <p:cNvCxnSpPr>
            <a:endCxn id="42" idx="1"/>
          </p:cNvCxnSpPr>
          <p:nvPr/>
        </p:nvCxnSpPr>
        <p:spPr bwMode="auto">
          <a:xfrm flipH="1">
            <a:off x="1555877" y="4347473"/>
            <a:ext cx="12661" cy="14292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1555877" y="5576669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l</a:t>
            </a:r>
            <a:r>
              <a:rPr lang="en-US" sz="2000" baseline="-25000" dirty="0"/>
              <a:t>4</a:t>
            </a: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1249737" y="3013980"/>
            <a:ext cx="0" cy="133349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237076" y="290027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l</a:t>
            </a:r>
            <a:r>
              <a:rPr lang="en-US" sz="2000" baseline="-25000" dirty="0" smtClean="0"/>
              <a:t>5</a:t>
            </a:r>
            <a:endParaRPr lang="en-US" sz="2000" baseline="-25000" dirty="0"/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3020082" y="4555808"/>
            <a:ext cx="0" cy="12048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2695079" y="557426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l</a:t>
            </a:r>
            <a:r>
              <a:rPr lang="en-US" sz="2000" baseline="-25000" dirty="0" smtClean="0"/>
              <a:t>6</a:t>
            </a:r>
            <a:endParaRPr lang="en-US" sz="2000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3046887" y="5211022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</a:t>
            </a:r>
            <a:r>
              <a:rPr lang="en-US" sz="2000" baseline="-25000" dirty="0" smtClean="0"/>
              <a:t>6</a:t>
            </a:r>
            <a:endParaRPr lang="en-US" sz="2000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2343731" y="3447449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</a:t>
            </a:r>
            <a:r>
              <a:rPr lang="en-US" sz="2000" baseline="-25000" dirty="0" smtClean="0"/>
              <a:t>9</a:t>
            </a:r>
            <a:endParaRPr lang="en-US" sz="2000" baseline="-25000" dirty="0"/>
          </a:p>
        </p:txBody>
      </p:sp>
      <p:cxnSp>
        <p:nvCxnSpPr>
          <p:cNvPr id="53" name="Straight Connector 52"/>
          <p:cNvCxnSpPr/>
          <p:nvPr/>
        </p:nvCxnSpPr>
        <p:spPr bwMode="auto">
          <a:xfrm>
            <a:off x="2683754" y="3152990"/>
            <a:ext cx="0" cy="14129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2691882" y="297641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l</a:t>
            </a:r>
            <a:r>
              <a:rPr lang="en-US" sz="2000" baseline="-25000" dirty="0"/>
              <a:t>7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840422" y="388413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</a:t>
            </a:r>
            <a:r>
              <a:rPr lang="en-US" sz="2000" baseline="-25000" dirty="0" smtClean="0"/>
              <a:t>10</a:t>
            </a:r>
            <a:endParaRPr lang="en-US" sz="2000" baseline="-25000" dirty="0"/>
          </a:p>
        </p:txBody>
      </p:sp>
      <p:sp>
        <p:nvSpPr>
          <p:cNvPr id="56" name="TextBox 55"/>
          <p:cNvSpPr txBox="1"/>
          <p:nvPr/>
        </p:nvSpPr>
        <p:spPr>
          <a:xfrm>
            <a:off x="3277478" y="4639112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</a:t>
            </a:r>
            <a:r>
              <a:rPr lang="en-US" sz="2000" baseline="-25000" dirty="0"/>
              <a:t>8</a:t>
            </a:r>
          </a:p>
        </p:txBody>
      </p:sp>
      <p:cxnSp>
        <p:nvCxnSpPr>
          <p:cNvPr id="57" name="Straight Connector 56"/>
          <p:cNvCxnSpPr/>
          <p:nvPr/>
        </p:nvCxnSpPr>
        <p:spPr bwMode="auto">
          <a:xfrm>
            <a:off x="637593" y="4713143"/>
            <a:ext cx="93094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327961" y="4506859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l</a:t>
            </a:r>
            <a:r>
              <a:rPr lang="en-US" sz="2000" baseline="-25000" dirty="0" smtClean="0"/>
              <a:t>8</a:t>
            </a:r>
            <a:endParaRPr lang="en-US" sz="2000" baseline="-25000" dirty="0"/>
          </a:p>
        </p:txBody>
      </p:sp>
      <p:sp>
        <p:nvSpPr>
          <p:cNvPr id="63" name="TextBox 62"/>
          <p:cNvSpPr txBox="1"/>
          <p:nvPr/>
        </p:nvSpPr>
        <p:spPr>
          <a:xfrm>
            <a:off x="944620" y="4587751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</a:t>
            </a:r>
            <a:r>
              <a:rPr lang="en-US" sz="2000" baseline="-25000" dirty="0"/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649513" y="4972867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</a:t>
            </a:r>
            <a:r>
              <a:rPr lang="en-US" sz="2000" baseline="-25000" dirty="0"/>
              <a:t>3</a:t>
            </a:r>
          </a:p>
        </p:txBody>
      </p:sp>
      <p:cxnSp>
        <p:nvCxnSpPr>
          <p:cNvPr id="65" name="Straight Connector 64"/>
          <p:cNvCxnSpPr/>
          <p:nvPr/>
        </p:nvCxnSpPr>
        <p:spPr bwMode="auto">
          <a:xfrm>
            <a:off x="2047379" y="5411077"/>
            <a:ext cx="98466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2131621" y="503141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l</a:t>
            </a:r>
            <a:r>
              <a:rPr lang="en-US" sz="2000" baseline="-25000" dirty="0"/>
              <a:t>9</a:t>
            </a:r>
          </a:p>
        </p:txBody>
      </p:sp>
      <p:sp>
        <p:nvSpPr>
          <p:cNvPr id="73" name="Oval 34"/>
          <p:cNvSpPr>
            <a:spLocks noChangeAspect="1" noChangeArrowheads="1"/>
          </p:cNvSpPr>
          <p:nvPr/>
        </p:nvSpPr>
        <p:spPr bwMode="auto">
          <a:xfrm>
            <a:off x="6738316" y="2574454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 smtClean="0"/>
              <a:t>l</a:t>
            </a:r>
            <a:r>
              <a:rPr lang="en-US" sz="1600" baseline="-25000" dirty="0" smtClean="0"/>
              <a:t>1</a:t>
            </a:r>
            <a:endParaRPr lang="en-US" sz="1600" baseline="-25000" dirty="0"/>
          </a:p>
        </p:txBody>
      </p:sp>
      <p:sp>
        <p:nvSpPr>
          <p:cNvPr id="74" name="Oval 34"/>
          <p:cNvSpPr>
            <a:spLocks noChangeAspect="1" noChangeArrowheads="1"/>
          </p:cNvSpPr>
          <p:nvPr/>
        </p:nvSpPr>
        <p:spPr bwMode="auto">
          <a:xfrm>
            <a:off x="5584170" y="3211567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 smtClean="0"/>
              <a:t>l</a:t>
            </a:r>
            <a:r>
              <a:rPr lang="en-US" sz="1600" baseline="-25000" dirty="0"/>
              <a:t>2</a:t>
            </a:r>
          </a:p>
        </p:txBody>
      </p:sp>
      <p:sp>
        <p:nvSpPr>
          <p:cNvPr id="75" name="Oval 34"/>
          <p:cNvSpPr>
            <a:spLocks noChangeAspect="1" noChangeArrowheads="1"/>
          </p:cNvSpPr>
          <p:nvPr/>
        </p:nvSpPr>
        <p:spPr bwMode="auto">
          <a:xfrm>
            <a:off x="7740358" y="3211567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 smtClean="0"/>
              <a:t>l</a:t>
            </a:r>
            <a:r>
              <a:rPr lang="en-US" sz="1600" baseline="-25000" dirty="0"/>
              <a:t>3</a:t>
            </a:r>
          </a:p>
        </p:txBody>
      </p:sp>
      <p:sp>
        <p:nvSpPr>
          <p:cNvPr id="76" name="Oval 34"/>
          <p:cNvSpPr>
            <a:spLocks noChangeAspect="1" noChangeArrowheads="1"/>
          </p:cNvSpPr>
          <p:nvPr/>
        </p:nvSpPr>
        <p:spPr bwMode="auto">
          <a:xfrm>
            <a:off x="7188776" y="3929164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 smtClean="0"/>
              <a:t>l</a:t>
            </a:r>
            <a:r>
              <a:rPr lang="en-US" sz="1600" baseline="-25000" dirty="0" smtClean="0"/>
              <a:t>6</a:t>
            </a:r>
            <a:endParaRPr lang="en-US" sz="1600" baseline="-25000" dirty="0"/>
          </a:p>
        </p:txBody>
      </p:sp>
      <p:sp>
        <p:nvSpPr>
          <p:cNvPr id="77" name="Oval 34"/>
          <p:cNvSpPr>
            <a:spLocks noChangeAspect="1" noChangeArrowheads="1"/>
          </p:cNvSpPr>
          <p:nvPr/>
        </p:nvSpPr>
        <p:spPr bwMode="auto">
          <a:xfrm>
            <a:off x="8370598" y="3929164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 smtClean="0"/>
              <a:t>l</a:t>
            </a:r>
            <a:r>
              <a:rPr lang="en-US" sz="1600" baseline="-25000" dirty="0" smtClean="0"/>
              <a:t>7</a:t>
            </a:r>
            <a:endParaRPr lang="en-US" sz="1600" baseline="-25000" dirty="0"/>
          </a:p>
        </p:txBody>
      </p:sp>
      <p:sp>
        <p:nvSpPr>
          <p:cNvPr id="78" name="Oval 34"/>
          <p:cNvSpPr>
            <a:spLocks noChangeAspect="1" noChangeArrowheads="1"/>
          </p:cNvSpPr>
          <p:nvPr/>
        </p:nvSpPr>
        <p:spPr bwMode="auto">
          <a:xfrm>
            <a:off x="5017245" y="3929164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 smtClean="0"/>
              <a:t>l</a:t>
            </a:r>
            <a:r>
              <a:rPr lang="en-US" sz="1600" baseline="-25000" dirty="0" smtClean="0"/>
              <a:t>4</a:t>
            </a:r>
            <a:endParaRPr lang="en-US" sz="1600" baseline="-25000" dirty="0"/>
          </a:p>
        </p:txBody>
      </p:sp>
      <p:sp>
        <p:nvSpPr>
          <p:cNvPr id="79" name="Oval 34"/>
          <p:cNvSpPr>
            <a:spLocks noChangeAspect="1" noChangeArrowheads="1"/>
          </p:cNvSpPr>
          <p:nvPr/>
        </p:nvSpPr>
        <p:spPr bwMode="auto">
          <a:xfrm>
            <a:off x="6104590" y="3929164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 smtClean="0"/>
              <a:t>l</a:t>
            </a:r>
            <a:r>
              <a:rPr lang="en-US" sz="1600" baseline="-25000" dirty="0" smtClean="0"/>
              <a:t>5</a:t>
            </a:r>
            <a:endParaRPr lang="en-US" sz="1600" baseline="-25000" dirty="0"/>
          </a:p>
        </p:txBody>
      </p:sp>
      <p:sp>
        <p:nvSpPr>
          <p:cNvPr id="80" name="Oval 34"/>
          <p:cNvSpPr>
            <a:spLocks noChangeAspect="1" noChangeArrowheads="1"/>
          </p:cNvSpPr>
          <p:nvPr/>
        </p:nvSpPr>
        <p:spPr bwMode="auto">
          <a:xfrm>
            <a:off x="6898451" y="4617016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 smtClean="0"/>
              <a:t>l</a:t>
            </a:r>
            <a:r>
              <a:rPr lang="en-US" sz="1600" baseline="-25000" dirty="0"/>
              <a:t>9</a:t>
            </a:r>
          </a:p>
        </p:txBody>
      </p:sp>
      <p:sp>
        <p:nvSpPr>
          <p:cNvPr id="81" name="Oval 34"/>
          <p:cNvSpPr>
            <a:spLocks noChangeAspect="1" noChangeArrowheads="1"/>
          </p:cNvSpPr>
          <p:nvPr/>
        </p:nvSpPr>
        <p:spPr bwMode="auto">
          <a:xfrm>
            <a:off x="4599454" y="4576053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 smtClean="0"/>
              <a:t>l</a:t>
            </a:r>
            <a:r>
              <a:rPr lang="en-US" sz="1600" baseline="-25000" dirty="0"/>
              <a:t>8</a:t>
            </a:r>
          </a:p>
        </p:txBody>
      </p:sp>
      <p:sp>
        <p:nvSpPr>
          <p:cNvPr id="51" name="Rectangle 50"/>
          <p:cNvSpPr>
            <a:spLocks noChangeAspect="1"/>
          </p:cNvSpPr>
          <p:nvPr/>
        </p:nvSpPr>
        <p:spPr bwMode="auto">
          <a:xfrm>
            <a:off x="4319309" y="5128079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 smtClean="0"/>
              <a:t>p</a:t>
            </a:r>
            <a:r>
              <a:rPr lang="en-US" sz="1600" baseline="-25000" dirty="0"/>
              <a:t>1</a:t>
            </a:r>
          </a:p>
        </p:txBody>
      </p:sp>
      <p:sp>
        <p:nvSpPr>
          <p:cNvPr id="85" name="Rectangle 84"/>
          <p:cNvSpPr>
            <a:spLocks noChangeAspect="1"/>
          </p:cNvSpPr>
          <p:nvPr/>
        </p:nvSpPr>
        <p:spPr bwMode="auto">
          <a:xfrm>
            <a:off x="4899282" y="5143128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 smtClean="0"/>
              <a:t>p</a:t>
            </a:r>
            <a:r>
              <a:rPr lang="en-US" sz="1600" baseline="-25000" dirty="0" smtClean="0"/>
              <a:t>2</a:t>
            </a:r>
            <a:endParaRPr lang="en-US" sz="1600" baseline="-25000" dirty="0"/>
          </a:p>
        </p:txBody>
      </p:sp>
      <p:sp>
        <p:nvSpPr>
          <p:cNvPr id="86" name="Rectangle 85"/>
          <p:cNvSpPr>
            <a:spLocks noChangeAspect="1"/>
          </p:cNvSpPr>
          <p:nvPr/>
        </p:nvSpPr>
        <p:spPr bwMode="auto">
          <a:xfrm>
            <a:off x="5310262" y="4607929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 smtClean="0"/>
              <a:t>p</a:t>
            </a:r>
            <a:r>
              <a:rPr lang="en-US" sz="1600" baseline="-25000" dirty="0" smtClean="0"/>
              <a:t>3</a:t>
            </a:r>
            <a:endParaRPr lang="en-US" sz="1600" baseline="-25000" dirty="0"/>
          </a:p>
        </p:txBody>
      </p:sp>
      <p:sp>
        <p:nvSpPr>
          <p:cNvPr id="87" name="Rectangle 86"/>
          <p:cNvSpPr>
            <a:spLocks noChangeAspect="1"/>
          </p:cNvSpPr>
          <p:nvPr/>
        </p:nvSpPr>
        <p:spPr bwMode="auto">
          <a:xfrm>
            <a:off x="5768814" y="4608134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 smtClean="0"/>
              <a:t>p</a:t>
            </a:r>
            <a:r>
              <a:rPr lang="en-US" sz="1600" baseline="-25000" dirty="0" smtClean="0"/>
              <a:t>4</a:t>
            </a:r>
            <a:endParaRPr lang="en-US" sz="1600" baseline="-25000" dirty="0"/>
          </a:p>
        </p:txBody>
      </p:sp>
      <p:sp>
        <p:nvSpPr>
          <p:cNvPr id="88" name="Rectangle 87"/>
          <p:cNvSpPr>
            <a:spLocks noChangeAspect="1"/>
          </p:cNvSpPr>
          <p:nvPr/>
        </p:nvSpPr>
        <p:spPr bwMode="auto">
          <a:xfrm>
            <a:off x="6352487" y="4630982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 smtClean="0"/>
              <a:t>p</a:t>
            </a:r>
            <a:r>
              <a:rPr lang="en-US" sz="1600" baseline="-25000" dirty="0" smtClean="0"/>
              <a:t>5</a:t>
            </a:r>
            <a:endParaRPr lang="en-US" sz="1600" baseline="-25000" dirty="0"/>
          </a:p>
        </p:txBody>
      </p:sp>
      <p:sp>
        <p:nvSpPr>
          <p:cNvPr id="89" name="Rectangle 88"/>
          <p:cNvSpPr>
            <a:spLocks noChangeAspect="1"/>
          </p:cNvSpPr>
          <p:nvPr/>
        </p:nvSpPr>
        <p:spPr bwMode="auto">
          <a:xfrm>
            <a:off x="6585089" y="5121708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 smtClean="0"/>
              <a:t>p</a:t>
            </a:r>
            <a:r>
              <a:rPr lang="en-US" sz="1600" baseline="-25000" dirty="0" smtClean="0"/>
              <a:t>6</a:t>
            </a:r>
            <a:endParaRPr lang="en-US" sz="1600" baseline="-25000" dirty="0"/>
          </a:p>
        </p:txBody>
      </p:sp>
      <p:sp>
        <p:nvSpPr>
          <p:cNvPr id="90" name="Rectangle 89"/>
          <p:cNvSpPr>
            <a:spLocks noChangeAspect="1"/>
          </p:cNvSpPr>
          <p:nvPr/>
        </p:nvSpPr>
        <p:spPr bwMode="auto">
          <a:xfrm>
            <a:off x="7165062" y="5136757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 smtClean="0"/>
              <a:t>p</a:t>
            </a:r>
            <a:r>
              <a:rPr lang="en-US" sz="1600" baseline="-25000" dirty="0"/>
              <a:t>7</a:t>
            </a:r>
          </a:p>
        </p:txBody>
      </p:sp>
      <p:sp>
        <p:nvSpPr>
          <p:cNvPr id="91" name="Rectangle 90"/>
          <p:cNvSpPr>
            <a:spLocks noChangeAspect="1"/>
          </p:cNvSpPr>
          <p:nvPr/>
        </p:nvSpPr>
        <p:spPr bwMode="auto">
          <a:xfrm>
            <a:off x="7591782" y="4639112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 smtClean="0"/>
              <a:t>p</a:t>
            </a:r>
            <a:r>
              <a:rPr lang="en-US" sz="1600" baseline="-25000" dirty="0" smtClean="0"/>
              <a:t>8</a:t>
            </a:r>
            <a:endParaRPr lang="en-US" sz="1600" baseline="-25000" dirty="0"/>
          </a:p>
        </p:txBody>
      </p:sp>
      <p:sp>
        <p:nvSpPr>
          <p:cNvPr id="92" name="Rectangle 91"/>
          <p:cNvSpPr>
            <a:spLocks noChangeAspect="1"/>
          </p:cNvSpPr>
          <p:nvPr/>
        </p:nvSpPr>
        <p:spPr bwMode="auto">
          <a:xfrm>
            <a:off x="8093474" y="4673068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 smtClean="0"/>
              <a:t>p</a:t>
            </a:r>
            <a:r>
              <a:rPr lang="en-US" sz="1600" baseline="-25000" dirty="0"/>
              <a:t>9</a:t>
            </a:r>
          </a:p>
        </p:txBody>
      </p:sp>
      <p:sp>
        <p:nvSpPr>
          <p:cNvPr id="93" name="Rectangle 92"/>
          <p:cNvSpPr>
            <a:spLocks noChangeAspect="1"/>
          </p:cNvSpPr>
          <p:nvPr/>
        </p:nvSpPr>
        <p:spPr bwMode="auto">
          <a:xfrm>
            <a:off x="8673447" y="4688117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 smtClean="0"/>
              <a:t>p</a:t>
            </a:r>
            <a:r>
              <a:rPr lang="en-US" sz="1600" baseline="-25000" dirty="0" smtClean="0"/>
              <a:t>10</a:t>
            </a:r>
            <a:endParaRPr lang="en-US" sz="1600" baseline="-25000" dirty="0"/>
          </a:p>
        </p:txBody>
      </p:sp>
      <p:cxnSp>
        <p:nvCxnSpPr>
          <p:cNvPr id="62" name="Straight Connector 61"/>
          <p:cNvCxnSpPr>
            <a:stCxn id="73" idx="4"/>
            <a:endCxn id="74" idx="0"/>
          </p:cNvCxnSpPr>
          <p:nvPr/>
        </p:nvCxnSpPr>
        <p:spPr bwMode="auto">
          <a:xfrm flipH="1">
            <a:off x="5730679" y="2867471"/>
            <a:ext cx="1154146" cy="34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73" idx="4"/>
            <a:endCxn id="75" idx="0"/>
          </p:cNvCxnSpPr>
          <p:nvPr/>
        </p:nvCxnSpPr>
        <p:spPr bwMode="auto">
          <a:xfrm>
            <a:off x="6884825" y="2867471"/>
            <a:ext cx="1002042" cy="34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74" idx="4"/>
            <a:endCxn id="78" idx="0"/>
          </p:cNvCxnSpPr>
          <p:nvPr/>
        </p:nvCxnSpPr>
        <p:spPr bwMode="auto">
          <a:xfrm flipH="1">
            <a:off x="5163754" y="3504584"/>
            <a:ext cx="566925" cy="4245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stCxn id="79" idx="0"/>
            <a:endCxn id="74" idx="4"/>
          </p:cNvCxnSpPr>
          <p:nvPr/>
        </p:nvCxnSpPr>
        <p:spPr bwMode="auto">
          <a:xfrm flipH="1" flipV="1">
            <a:off x="5730679" y="3504584"/>
            <a:ext cx="520420" cy="4245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75" idx="4"/>
            <a:endCxn id="76" idx="0"/>
          </p:cNvCxnSpPr>
          <p:nvPr/>
        </p:nvCxnSpPr>
        <p:spPr bwMode="auto">
          <a:xfrm flipH="1">
            <a:off x="7335285" y="3504584"/>
            <a:ext cx="551582" cy="4245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75" idx="4"/>
            <a:endCxn id="77" idx="0"/>
          </p:cNvCxnSpPr>
          <p:nvPr/>
        </p:nvCxnSpPr>
        <p:spPr bwMode="auto">
          <a:xfrm>
            <a:off x="7886867" y="3504584"/>
            <a:ext cx="630240" cy="4245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stCxn id="81" idx="0"/>
            <a:endCxn id="78" idx="4"/>
          </p:cNvCxnSpPr>
          <p:nvPr/>
        </p:nvCxnSpPr>
        <p:spPr bwMode="auto">
          <a:xfrm flipV="1">
            <a:off x="4745963" y="4222181"/>
            <a:ext cx="417791" cy="3538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86" idx="0"/>
            <a:endCxn id="78" idx="4"/>
          </p:cNvCxnSpPr>
          <p:nvPr/>
        </p:nvCxnSpPr>
        <p:spPr bwMode="auto">
          <a:xfrm flipH="1" flipV="1">
            <a:off x="5163754" y="4222181"/>
            <a:ext cx="283668" cy="3857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87" idx="0"/>
            <a:endCxn id="79" idx="3"/>
          </p:cNvCxnSpPr>
          <p:nvPr/>
        </p:nvCxnSpPr>
        <p:spPr bwMode="auto">
          <a:xfrm flipV="1">
            <a:off x="5905974" y="4179270"/>
            <a:ext cx="241527" cy="4288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88" idx="0"/>
            <a:endCxn id="79" idx="4"/>
          </p:cNvCxnSpPr>
          <p:nvPr/>
        </p:nvCxnSpPr>
        <p:spPr bwMode="auto">
          <a:xfrm flipH="1" flipV="1">
            <a:off x="6251099" y="4222181"/>
            <a:ext cx="238548" cy="4088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51" idx="0"/>
            <a:endCxn id="81" idx="4"/>
          </p:cNvCxnSpPr>
          <p:nvPr/>
        </p:nvCxnSpPr>
        <p:spPr bwMode="auto">
          <a:xfrm flipV="1">
            <a:off x="4456469" y="4869070"/>
            <a:ext cx="289494" cy="2590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>
            <a:stCxn id="81" idx="4"/>
            <a:endCxn id="85" idx="0"/>
          </p:cNvCxnSpPr>
          <p:nvPr/>
        </p:nvCxnSpPr>
        <p:spPr bwMode="auto">
          <a:xfrm>
            <a:off x="4745963" y="4869070"/>
            <a:ext cx="290479" cy="2740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>
            <a:stCxn id="89" idx="0"/>
            <a:endCxn id="80" idx="4"/>
          </p:cNvCxnSpPr>
          <p:nvPr/>
        </p:nvCxnSpPr>
        <p:spPr bwMode="auto">
          <a:xfrm flipV="1">
            <a:off x="6722249" y="4910033"/>
            <a:ext cx="322711" cy="2116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/>
          <p:cNvCxnSpPr>
            <a:stCxn id="90" idx="0"/>
            <a:endCxn id="80" idx="4"/>
          </p:cNvCxnSpPr>
          <p:nvPr/>
        </p:nvCxnSpPr>
        <p:spPr bwMode="auto">
          <a:xfrm flipH="1" flipV="1">
            <a:off x="7044960" y="4910033"/>
            <a:ext cx="257262" cy="2267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Straight Connector 137"/>
          <p:cNvCxnSpPr>
            <a:stCxn id="80" idx="0"/>
            <a:endCxn id="76" idx="4"/>
          </p:cNvCxnSpPr>
          <p:nvPr/>
        </p:nvCxnSpPr>
        <p:spPr bwMode="auto">
          <a:xfrm flipV="1">
            <a:off x="7044960" y="4222181"/>
            <a:ext cx="290325" cy="3948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>
            <a:stCxn id="91" idx="0"/>
            <a:endCxn id="76" idx="4"/>
          </p:cNvCxnSpPr>
          <p:nvPr/>
        </p:nvCxnSpPr>
        <p:spPr bwMode="auto">
          <a:xfrm flipH="1" flipV="1">
            <a:off x="7335285" y="4222181"/>
            <a:ext cx="393657" cy="4169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>
            <a:stCxn id="92" idx="0"/>
            <a:endCxn id="77" idx="4"/>
          </p:cNvCxnSpPr>
          <p:nvPr/>
        </p:nvCxnSpPr>
        <p:spPr bwMode="auto">
          <a:xfrm flipV="1">
            <a:off x="8230634" y="4222181"/>
            <a:ext cx="286473" cy="4508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stCxn id="93" idx="0"/>
            <a:endCxn id="77" idx="4"/>
          </p:cNvCxnSpPr>
          <p:nvPr/>
        </p:nvCxnSpPr>
        <p:spPr bwMode="auto">
          <a:xfrm flipH="1" flipV="1">
            <a:off x="8517107" y="4222181"/>
            <a:ext cx="293500" cy="4659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TextBox 132"/>
          <p:cNvSpPr txBox="1"/>
          <p:nvPr/>
        </p:nvSpPr>
        <p:spPr>
          <a:xfrm>
            <a:off x="4857231" y="2944793"/>
            <a:ext cx="1242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{</a:t>
            </a:r>
            <a:r>
              <a:rPr lang="en-US" sz="1200" dirty="0"/>
              <a:t>p</a:t>
            </a:r>
            <a:r>
              <a:rPr lang="en-US" sz="1200" baseline="-25000" dirty="0"/>
              <a:t>1</a:t>
            </a:r>
            <a:r>
              <a:rPr lang="en-US" sz="1200" dirty="0" smtClean="0"/>
              <a:t>,</a:t>
            </a:r>
            <a:r>
              <a:rPr lang="en-US" sz="1200" dirty="0"/>
              <a:t> </a:t>
            </a:r>
            <a:r>
              <a:rPr lang="en-US" sz="1200" dirty="0" smtClean="0"/>
              <a:t>p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, p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, p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,p</a:t>
            </a:r>
            <a:r>
              <a:rPr lang="en-US" sz="1200" baseline="-25000" dirty="0" smtClean="0"/>
              <a:t>5</a:t>
            </a:r>
            <a:r>
              <a:rPr lang="en-US" sz="1200" dirty="0" smtClean="0"/>
              <a:t>}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151" name="TextBox 150"/>
          <p:cNvSpPr txBox="1"/>
          <p:nvPr/>
        </p:nvSpPr>
        <p:spPr>
          <a:xfrm>
            <a:off x="7705119" y="2964736"/>
            <a:ext cx="129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{p</a:t>
            </a:r>
            <a:r>
              <a:rPr lang="en-US" sz="1200" baseline="-25000" dirty="0" smtClean="0"/>
              <a:t>6</a:t>
            </a:r>
            <a:r>
              <a:rPr lang="en-US" sz="1200" dirty="0" smtClean="0"/>
              <a:t>, p</a:t>
            </a:r>
            <a:r>
              <a:rPr lang="en-US" sz="1200" baseline="-25000" dirty="0"/>
              <a:t>7</a:t>
            </a:r>
            <a:r>
              <a:rPr lang="en-US" sz="1200" dirty="0" smtClean="0"/>
              <a:t>, p</a:t>
            </a:r>
            <a:r>
              <a:rPr lang="en-US" sz="1200" baseline="-25000" dirty="0"/>
              <a:t>8</a:t>
            </a:r>
            <a:r>
              <a:rPr lang="en-US" sz="1200" dirty="0" smtClean="0"/>
              <a:t>, p</a:t>
            </a:r>
            <a:r>
              <a:rPr lang="en-US" sz="1200" baseline="-25000" dirty="0" smtClean="0"/>
              <a:t>9</a:t>
            </a:r>
            <a:r>
              <a:rPr lang="en-US" sz="1200" dirty="0" smtClean="0"/>
              <a:t>,p</a:t>
            </a:r>
            <a:r>
              <a:rPr lang="en-US" sz="1200" baseline="-25000" dirty="0" smtClean="0"/>
              <a:t>10</a:t>
            </a:r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152" name="TextBox 151"/>
          <p:cNvSpPr txBox="1"/>
          <p:nvPr/>
        </p:nvSpPr>
        <p:spPr>
          <a:xfrm>
            <a:off x="4393894" y="3698331"/>
            <a:ext cx="870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{</a:t>
            </a:r>
            <a:r>
              <a:rPr lang="en-US" sz="1200" dirty="0"/>
              <a:t>p</a:t>
            </a:r>
            <a:r>
              <a:rPr lang="en-US" sz="1200" baseline="-25000" dirty="0"/>
              <a:t>1</a:t>
            </a:r>
            <a:r>
              <a:rPr lang="en-US" sz="1200" dirty="0" smtClean="0"/>
              <a:t>,</a:t>
            </a:r>
            <a:r>
              <a:rPr lang="en-US" sz="1200" dirty="0"/>
              <a:t> </a:t>
            </a:r>
            <a:r>
              <a:rPr lang="en-US" sz="1200" dirty="0" smtClean="0"/>
              <a:t>p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, p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153" name="TextBox 152"/>
          <p:cNvSpPr txBox="1"/>
          <p:nvPr/>
        </p:nvSpPr>
        <p:spPr>
          <a:xfrm>
            <a:off x="6131184" y="3678437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{p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,p</a:t>
            </a:r>
            <a:r>
              <a:rPr lang="en-US" sz="1200" baseline="-25000" dirty="0" smtClean="0"/>
              <a:t>5</a:t>
            </a:r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154" name="TextBox 153"/>
          <p:cNvSpPr txBox="1"/>
          <p:nvPr/>
        </p:nvSpPr>
        <p:spPr>
          <a:xfrm>
            <a:off x="6661362" y="3667136"/>
            <a:ext cx="870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{p</a:t>
            </a:r>
            <a:r>
              <a:rPr lang="en-US" sz="1200" baseline="-25000" dirty="0" smtClean="0"/>
              <a:t>6</a:t>
            </a:r>
            <a:r>
              <a:rPr lang="en-US" sz="1200" dirty="0" smtClean="0"/>
              <a:t>, p</a:t>
            </a:r>
            <a:r>
              <a:rPr lang="en-US" sz="1200" baseline="-25000" dirty="0"/>
              <a:t>7</a:t>
            </a:r>
            <a:r>
              <a:rPr lang="en-US" sz="1200" dirty="0" smtClean="0"/>
              <a:t>, p</a:t>
            </a:r>
            <a:r>
              <a:rPr lang="en-US" sz="1200" baseline="-25000" dirty="0" smtClean="0"/>
              <a:t>8</a:t>
            </a:r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155" name="TextBox 154"/>
          <p:cNvSpPr txBox="1"/>
          <p:nvPr/>
        </p:nvSpPr>
        <p:spPr>
          <a:xfrm>
            <a:off x="8479907" y="3689901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{p</a:t>
            </a:r>
            <a:r>
              <a:rPr lang="en-US" sz="1200" baseline="-25000" dirty="0" smtClean="0"/>
              <a:t>9</a:t>
            </a:r>
            <a:r>
              <a:rPr lang="en-US" sz="1200" dirty="0" smtClean="0"/>
              <a:t>,p</a:t>
            </a:r>
            <a:r>
              <a:rPr lang="en-US" sz="1200" baseline="-25000" dirty="0" smtClean="0"/>
              <a:t>10</a:t>
            </a:r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156" name="TextBox 155"/>
          <p:cNvSpPr txBox="1"/>
          <p:nvPr/>
        </p:nvSpPr>
        <p:spPr>
          <a:xfrm>
            <a:off x="4274674" y="4276555"/>
            <a:ext cx="665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{</a:t>
            </a:r>
            <a:r>
              <a:rPr lang="en-US" sz="1200" dirty="0"/>
              <a:t>p</a:t>
            </a:r>
            <a:r>
              <a:rPr lang="en-US" sz="1200" baseline="-25000" dirty="0"/>
              <a:t>1</a:t>
            </a:r>
            <a:r>
              <a:rPr lang="en-US" sz="1200" dirty="0" smtClean="0"/>
              <a:t>,</a:t>
            </a:r>
            <a:r>
              <a:rPr lang="en-US" sz="1200" dirty="0"/>
              <a:t> </a:t>
            </a:r>
            <a:r>
              <a:rPr lang="en-US" sz="1200" dirty="0" smtClean="0"/>
              <a:t>p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94" name="TextBox 93"/>
          <p:cNvSpPr txBox="1"/>
          <p:nvPr/>
        </p:nvSpPr>
        <p:spPr>
          <a:xfrm>
            <a:off x="6575637" y="4267211"/>
            <a:ext cx="665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{p</a:t>
            </a:r>
            <a:r>
              <a:rPr lang="en-US" sz="1200" baseline="-25000" dirty="0" smtClean="0"/>
              <a:t>6</a:t>
            </a:r>
            <a:r>
              <a:rPr lang="en-US" sz="1200" dirty="0" smtClean="0"/>
              <a:t>, p</a:t>
            </a:r>
            <a:r>
              <a:rPr lang="en-US" sz="1200" baseline="-25000" dirty="0" smtClean="0"/>
              <a:t>7</a:t>
            </a:r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96" name="TextBox 95"/>
          <p:cNvSpPr txBox="1"/>
          <p:nvPr/>
        </p:nvSpPr>
        <p:spPr>
          <a:xfrm>
            <a:off x="7318245" y="2713476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97" name="TextBox 96"/>
          <p:cNvSpPr txBox="1"/>
          <p:nvPr/>
        </p:nvSpPr>
        <p:spPr>
          <a:xfrm>
            <a:off x="6942494" y="4058248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99" name="TextBox 98"/>
          <p:cNvSpPr txBox="1"/>
          <p:nvPr/>
        </p:nvSpPr>
        <p:spPr>
          <a:xfrm>
            <a:off x="5150205" y="3513294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00" name="TextBox 99"/>
          <p:cNvSpPr txBox="1"/>
          <p:nvPr/>
        </p:nvSpPr>
        <p:spPr>
          <a:xfrm>
            <a:off x="6003870" y="3486582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4717946" y="4074812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03" name="TextBox 102"/>
          <p:cNvSpPr txBox="1"/>
          <p:nvPr/>
        </p:nvSpPr>
        <p:spPr>
          <a:xfrm>
            <a:off x="5214713" y="4126828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05" name="TextBox 104"/>
          <p:cNvSpPr txBox="1"/>
          <p:nvPr/>
        </p:nvSpPr>
        <p:spPr>
          <a:xfrm>
            <a:off x="6324316" y="4194421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06" name="TextBox 105"/>
          <p:cNvSpPr txBox="1"/>
          <p:nvPr/>
        </p:nvSpPr>
        <p:spPr>
          <a:xfrm>
            <a:off x="5680988" y="4215851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08" name="TextBox 107"/>
          <p:cNvSpPr txBox="1"/>
          <p:nvPr/>
        </p:nvSpPr>
        <p:spPr>
          <a:xfrm>
            <a:off x="4320540" y="4871398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09" name="TextBox 108"/>
          <p:cNvSpPr txBox="1"/>
          <p:nvPr/>
        </p:nvSpPr>
        <p:spPr>
          <a:xfrm>
            <a:off x="7319031" y="3485300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11" name="TextBox 110"/>
          <p:cNvSpPr txBox="1"/>
          <p:nvPr/>
        </p:nvSpPr>
        <p:spPr>
          <a:xfrm>
            <a:off x="6683230" y="4820995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12" name="TextBox 111"/>
          <p:cNvSpPr txBox="1"/>
          <p:nvPr/>
        </p:nvSpPr>
        <p:spPr>
          <a:xfrm>
            <a:off x="4880625" y="4932970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14" name="TextBox 113"/>
          <p:cNvSpPr txBox="1"/>
          <p:nvPr/>
        </p:nvSpPr>
        <p:spPr>
          <a:xfrm>
            <a:off x="8313038" y="3497298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15" name="TextBox 114"/>
          <p:cNvSpPr txBox="1"/>
          <p:nvPr/>
        </p:nvSpPr>
        <p:spPr>
          <a:xfrm>
            <a:off x="7192947" y="4872984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17" name="TextBox 116"/>
          <p:cNvSpPr txBox="1"/>
          <p:nvPr/>
        </p:nvSpPr>
        <p:spPr>
          <a:xfrm>
            <a:off x="6050075" y="2697480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18" name="TextBox 117"/>
          <p:cNvSpPr txBox="1"/>
          <p:nvPr/>
        </p:nvSpPr>
        <p:spPr>
          <a:xfrm>
            <a:off x="8006915" y="4245126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20" name="TextBox 119"/>
          <p:cNvSpPr txBox="1"/>
          <p:nvPr/>
        </p:nvSpPr>
        <p:spPr>
          <a:xfrm>
            <a:off x="7390518" y="4079973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21" name="TextBox 120"/>
          <p:cNvSpPr txBox="1"/>
          <p:nvPr/>
        </p:nvSpPr>
        <p:spPr>
          <a:xfrm>
            <a:off x="8585264" y="4218416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5917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8" grpId="0"/>
      <p:bldP spid="40" grpId="0"/>
      <p:bldP spid="42" grpId="0"/>
      <p:bldP spid="45" grpId="0"/>
      <p:bldP spid="49" grpId="0"/>
      <p:bldP spid="54" grpId="0"/>
      <p:bldP spid="58" grpId="0"/>
      <p:bldP spid="66" grpId="0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51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133" grpId="0"/>
      <p:bldP spid="151" grpId="0"/>
      <p:bldP spid="152" grpId="0"/>
      <p:bldP spid="153" grpId="0"/>
      <p:bldP spid="154" grpId="0"/>
      <p:bldP spid="155" grpId="0"/>
      <p:bldP spid="156" grpId="0"/>
      <p:bldP spid="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BuildKDTree</a:t>
            </a:r>
            <a:endParaRPr lang="en-US" dirty="0"/>
          </a:p>
        </p:txBody>
      </p:sp>
      <p:sp>
        <p:nvSpPr>
          <p:cNvPr id="446467" name="Text Box 3"/>
          <p:cNvSpPr txBox="1">
            <a:spLocks noChangeArrowheads="1"/>
          </p:cNvSpPr>
          <p:nvPr/>
        </p:nvSpPr>
        <p:spPr bwMode="auto">
          <a:xfrm>
            <a:off x="419100" y="1371600"/>
            <a:ext cx="87249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chemeClr val="accent2"/>
                </a:solidFill>
              </a:rPr>
              <a:t>Idea:</a:t>
            </a:r>
            <a:r>
              <a:rPr lang="en-US" sz="2200" dirty="0" smtClean="0"/>
              <a:t> Recursively split </a:t>
            </a:r>
            <a:r>
              <a:rPr lang="en-US" sz="2200" i="1" dirty="0" smtClean="0">
                <a:solidFill>
                  <a:srgbClr val="008380"/>
                </a:solidFill>
              </a:rPr>
              <a:t>P</a:t>
            </a:r>
            <a:r>
              <a:rPr lang="en-US" sz="2200" dirty="0" smtClean="0"/>
              <a:t> into two sets of the same size, alternatingly along a vertical or horizontal line through the median in </a:t>
            </a:r>
            <a:r>
              <a:rPr lang="en-US" sz="2200" i="1" dirty="0" smtClean="0">
                <a:solidFill>
                  <a:srgbClr val="008380"/>
                </a:solidFill>
              </a:rPr>
              <a:t>x</a:t>
            </a:r>
            <a:r>
              <a:rPr lang="en-US" sz="2200" dirty="0" smtClean="0"/>
              <a:t>- or </a:t>
            </a:r>
            <a:r>
              <a:rPr lang="en-US" sz="2200" i="1" dirty="0" smtClean="0">
                <a:solidFill>
                  <a:srgbClr val="008380"/>
                </a:solidFill>
              </a:rPr>
              <a:t>y</a:t>
            </a:r>
            <a:r>
              <a:rPr lang="en-US" sz="2200" dirty="0" smtClean="0"/>
              <a:t>-coordinates.</a:t>
            </a:r>
            <a:endParaRPr lang="en-US" sz="2200" dirty="0"/>
          </a:p>
        </p:txBody>
      </p:sp>
      <p:grpSp>
        <p:nvGrpSpPr>
          <p:cNvPr id="5" name="Group 4"/>
          <p:cNvGrpSpPr/>
          <p:nvPr/>
        </p:nvGrpSpPr>
        <p:grpSpPr>
          <a:xfrm>
            <a:off x="28575" y="2124075"/>
            <a:ext cx="5718810" cy="4248531"/>
            <a:chOff x="1725930" y="3008376"/>
            <a:chExt cx="4183380" cy="290703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5930" y="4150614"/>
              <a:ext cx="4114800" cy="1764792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036"/>
            <a:stretch/>
          </p:blipFill>
          <p:spPr>
            <a:xfrm>
              <a:off x="1771650" y="3008376"/>
              <a:ext cx="4137660" cy="1228344"/>
            </a:xfrm>
            <a:prstGeom prst="rect">
              <a:avLst/>
            </a:prstGeom>
          </p:spPr>
        </p:pic>
      </p:grp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6123128" y="2038350"/>
            <a:ext cx="2554782" cy="2273253"/>
            <a:chOff x="327961" y="2900274"/>
            <a:chExt cx="3534195" cy="3144738"/>
          </a:xfrm>
        </p:grpSpPr>
        <p:sp>
          <p:nvSpPr>
            <p:cNvPr id="94" name="Oval 5"/>
            <p:cNvSpPr>
              <a:spLocks noChangeArrowheads="1"/>
            </p:cNvSpPr>
            <p:nvPr/>
          </p:nvSpPr>
          <p:spPr bwMode="auto">
            <a:xfrm>
              <a:off x="2009279" y="37544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Oval 5"/>
            <p:cNvSpPr>
              <a:spLocks noChangeArrowheads="1"/>
            </p:cNvSpPr>
            <p:nvPr/>
          </p:nvSpPr>
          <p:spPr bwMode="auto">
            <a:xfrm>
              <a:off x="1198892" y="34496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Oval 5"/>
            <p:cNvSpPr>
              <a:spLocks noChangeArrowheads="1"/>
            </p:cNvSpPr>
            <p:nvPr/>
          </p:nvSpPr>
          <p:spPr bwMode="auto">
            <a:xfrm>
              <a:off x="2656979" y="34877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Oval 5"/>
            <p:cNvSpPr>
              <a:spLocks noChangeArrowheads="1"/>
            </p:cNvSpPr>
            <p:nvPr/>
          </p:nvSpPr>
          <p:spPr bwMode="auto">
            <a:xfrm>
              <a:off x="1737483" y="5014227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Oval 5"/>
            <p:cNvSpPr>
              <a:spLocks noChangeArrowheads="1"/>
            </p:cNvSpPr>
            <p:nvPr/>
          </p:nvSpPr>
          <p:spPr bwMode="auto">
            <a:xfrm>
              <a:off x="1530438" y="4316235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Oval 5"/>
            <p:cNvSpPr>
              <a:spLocks noChangeArrowheads="1"/>
            </p:cNvSpPr>
            <p:nvPr/>
          </p:nvSpPr>
          <p:spPr bwMode="auto">
            <a:xfrm>
              <a:off x="1198892" y="46688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Oval 5"/>
            <p:cNvSpPr>
              <a:spLocks noChangeArrowheads="1"/>
            </p:cNvSpPr>
            <p:nvPr/>
          </p:nvSpPr>
          <p:spPr bwMode="auto">
            <a:xfrm>
              <a:off x="2815475" y="4075673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Oval 5"/>
            <p:cNvSpPr>
              <a:spLocks noChangeArrowheads="1"/>
            </p:cNvSpPr>
            <p:nvPr/>
          </p:nvSpPr>
          <p:spPr bwMode="auto">
            <a:xfrm>
              <a:off x="2324138" y="451770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Oval 5"/>
            <p:cNvSpPr>
              <a:spLocks noChangeArrowheads="1"/>
            </p:cNvSpPr>
            <p:nvPr/>
          </p:nvSpPr>
          <p:spPr bwMode="auto">
            <a:xfrm>
              <a:off x="3266579" y="4706989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5"/>
            <p:cNvSpPr>
              <a:spLocks noChangeArrowheads="1"/>
            </p:cNvSpPr>
            <p:nvPr/>
          </p:nvSpPr>
          <p:spPr bwMode="auto">
            <a:xfrm>
              <a:off x="2981982" y="5372977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8" name="Straight Connector 107"/>
            <p:cNvCxnSpPr/>
            <p:nvPr/>
          </p:nvCxnSpPr>
          <p:spPr bwMode="auto">
            <a:xfrm>
              <a:off x="2047379" y="3129039"/>
              <a:ext cx="0" cy="26476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9" name="TextBox 108"/>
            <p:cNvSpPr txBox="1"/>
            <p:nvPr/>
          </p:nvSpPr>
          <p:spPr>
            <a:xfrm>
              <a:off x="2009279" y="2957966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 smtClean="0"/>
                <a:t>1</a:t>
              </a:r>
              <a:endParaRPr lang="en-US" sz="1600" baseline="-250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669121" y="348016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5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877226" y="3325760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4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514079" y="4193798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 smtClean="0"/>
                <a:t>2</a:t>
              </a:r>
              <a:endParaRPr lang="en-US" sz="1600" baseline="-25000" dirty="0"/>
            </a:p>
          </p:txBody>
        </p:sp>
        <p:cxnSp>
          <p:nvCxnSpPr>
            <p:cNvPr id="115" name="Straight Connector 114"/>
            <p:cNvCxnSpPr/>
            <p:nvPr/>
          </p:nvCxnSpPr>
          <p:spPr bwMode="auto">
            <a:xfrm flipV="1">
              <a:off x="637593" y="4347474"/>
              <a:ext cx="1409786" cy="686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7" name="TextBox 116"/>
            <p:cNvSpPr txBox="1"/>
            <p:nvPr/>
          </p:nvSpPr>
          <p:spPr>
            <a:xfrm>
              <a:off x="2322092" y="446875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7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36538" y="4116180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/>
                <a:t>2</a:t>
              </a:r>
            </a:p>
          </p:txBody>
        </p:sp>
        <p:cxnSp>
          <p:nvCxnSpPr>
            <p:cNvPr id="120" name="Straight Connector 119"/>
            <p:cNvCxnSpPr/>
            <p:nvPr/>
          </p:nvCxnSpPr>
          <p:spPr bwMode="auto">
            <a:xfrm flipV="1">
              <a:off x="2038802" y="4552950"/>
              <a:ext cx="1809298" cy="285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1" name="TextBox 120"/>
            <p:cNvSpPr txBox="1"/>
            <p:nvPr/>
          </p:nvSpPr>
          <p:spPr>
            <a:xfrm>
              <a:off x="3431509" y="4192380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 smtClean="0"/>
                <a:t>3</a:t>
              </a:r>
              <a:endParaRPr lang="en-US" sz="1600" baseline="-25000" dirty="0"/>
            </a:p>
          </p:txBody>
        </p:sp>
        <p:cxnSp>
          <p:nvCxnSpPr>
            <p:cNvPr id="123" name="Straight Connector 122"/>
            <p:cNvCxnSpPr>
              <a:endCxn id="124" idx="1"/>
            </p:cNvCxnSpPr>
            <p:nvPr/>
          </p:nvCxnSpPr>
          <p:spPr bwMode="auto">
            <a:xfrm flipH="1">
              <a:off x="1555877" y="4347473"/>
              <a:ext cx="12661" cy="14633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4" name="TextBox 123"/>
            <p:cNvSpPr txBox="1"/>
            <p:nvPr/>
          </p:nvSpPr>
          <p:spPr>
            <a:xfrm>
              <a:off x="1555877" y="557666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/>
                <a:t>4</a:t>
              </a:r>
            </a:p>
          </p:txBody>
        </p:sp>
        <p:cxnSp>
          <p:nvCxnSpPr>
            <p:cNvPr id="126" name="Straight Connector 125"/>
            <p:cNvCxnSpPr/>
            <p:nvPr/>
          </p:nvCxnSpPr>
          <p:spPr bwMode="auto">
            <a:xfrm>
              <a:off x="1249737" y="3013980"/>
              <a:ext cx="0" cy="133349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7" name="TextBox 126"/>
            <p:cNvSpPr txBox="1"/>
            <p:nvPr/>
          </p:nvSpPr>
          <p:spPr>
            <a:xfrm>
              <a:off x="1237076" y="290027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 smtClean="0"/>
                <a:t>5</a:t>
              </a:r>
              <a:endParaRPr lang="en-US" sz="1600" baseline="-25000" dirty="0"/>
            </a:p>
          </p:txBody>
        </p:sp>
        <p:cxnSp>
          <p:nvCxnSpPr>
            <p:cNvPr id="129" name="Straight Connector 128"/>
            <p:cNvCxnSpPr/>
            <p:nvPr/>
          </p:nvCxnSpPr>
          <p:spPr bwMode="auto">
            <a:xfrm>
              <a:off x="3020082" y="4555808"/>
              <a:ext cx="0" cy="1204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0" name="TextBox 129"/>
            <p:cNvSpPr txBox="1"/>
            <p:nvPr/>
          </p:nvSpPr>
          <p:spPr>
            <a:xfrm>
              <a:off x="2695079" y="557426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 smtClean="0"/>
                <a:t>6</a:t>
              </a:r>
              <a:endParaRPr lang="en-US" sz="1600" baseline="-25000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046887" y="5211022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 smtClean="0"/>
                <a:t>6</a:t>
              </a:r>
              <a:endParaRPr lang="en-US" sz="1600" baseline="-25000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343731" y="344744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 smtClean="0"/>
                <a:t>9</a:t>
              </a:r>
              <a:endParaRPr lang="en-US" sz="1600" baseline="-25000" dirty="0"/>
            </a:p>
          </p:txBody>
        </p:sp>
        <p:cxnSp>
          <p:nvCxnSpPr>
            <p:cNvPr id="136" name="Straight Connector 135"/>
            <p:cNvCxnSpPr/>
            <p:nvPr/>
          </p:nvCxnSpPr>
          <p:spPr bwMode="auto">
            <a:xfrm>
              <a:off x="2683754" y="3152990"/>
              <a:ext cx="0" cy="14129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TextBox 136"/>
            <p:cNvSpPr txBox="1"/>
            <p:nvPr/>
          </p:nvSpPr>
          <p:spPr>
            <a:xfrm>
              <a:off x="2691882" y="297641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/>
                <a:t>7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2840423" y="3884134"/>
              <a:ext cx="588090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 smtClean="0"/>
                <a:t>10</a:t>
              </a:r>
              <a:endParaRPr lang="en-US" sz="1600" baseline="-25000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3277478" y="4639112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8</a:t>
              </a:r>
            </a:p>
          </p:txBody>
        </p:sp>
        <p:cxnSp>
          <p:nvCxnSpPr>
            <p:cNvPr id="142" name="Straight Connector 141"/>
            <p:cNvCxnSpPr/>
            <p:nvPr/>
          </p:nvCxnSpPr>
          <p:spPr bwMode="auto">
            <a:xfrm>
              <a:off x="637593" y="4713143"/>
              <a:ext cx="93094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3" name="TextBox 142"/>
            <p:cNvSpPr txBox="1"/>
            <p:nvPr/>
          </p:nvSpPr>
          <p:spPr>
            <a:xfrm>
              <a:off x="327961" y="450685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 smtClean="0"/>
                <a:t>8</a:t>
              </a:r>
              <a:endParaRPr lang="en-US" sz="1600" baseline="-25000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944619" y="4587751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1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1649513" y="4972867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3</a:t>
              </a:r>
            </a:p>
          </p:txBody>
        </p:sp>
        <p:cxnSp>
          <p:nvCxnSpPr>
            <p:cNvPr id="148" name="Straight Connector 147"/>
            <p:cNvCxnSpPr/>
            <p:nvPr/>
          </p:nvCxnSpPr>
          <p:spPr bwMode="auto">
            <a:xfrm>
              <a:off x="2047379" y="5411077"/>
              <a:ext cx="98466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9" name="TextBox 148"/>
            <p:cNvSpPr txBox="1"/>
            <p:nvPr/>
          </p:nvSpPr>
          <p:spPr>
            <a:xfrm>
              <a:off x="2131621" y="503141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/>
                <a:t>9</a:t>
              </a:r>
            </a:p>
          </p:txBody>
        </p:sp>
      </p:grpSp>
      <p:grpSp>
        <p:nvGrpSpPr>
          <p:cNvPr id="201" name="Group 200"/>
          <p:cNvGrpSpPr>
            <a:grpSpLocks noChangeAspect="1"/>
          </p:cNvGrpSpPr>
          <p:nvPr/>
        </p:nvGrpSpPr>
        <p:grpSpPr>
          <a:xfrm>
            <a:off x="5410541" y="4181475"/>
            <a:ext cx="3733459" cy="2293248"/>
            <a:chOff x="4319309" y="2574454"/>
            <a:chExt cx="4628458" cy="2842994"/>
          </a:xfrm>
        </p:grpSpPr>
        <p:sp>
          <p:nvSpPr>
            <p:cNvPr id="202" name="Oval 34"/>
            <p:cNvSpPr>
              <a:spLocks noChangeAspect="1" noChangeArrowheads="1"/>
            </p:cNvSpPr>
            <p:nvPr/>
          </p:nvSpPr>
          <p:spPr bwMode="auto">
            <a:xfrm>
              <a:off x="6738316" y="257445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 smtClean="0"/>
                <a:t>1</a:t>
              </a:r>
              <a:endParaRPr lang="en-US" sz="1400" baseline="-25000" dirty="0"/>
            </a:p>
          </p:txBody>
        </p:sp>
        <p:sp>
          <p:nvSpPr>
            <p:cNvPr id="203" name="Oval 34"/>
            <p:cNvSpPr>
              <a:spLocks noChangeAspect="1" noChangeArrowheads="1"/>
            </p:cNvSpPr>
            <p:nvPr/>
          </p:nvSpPr>
          <p:spPr bwMode="auto">
            <a:xfrm>
              <a:off x="5584170" y="3211567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/>
                <a:t>2</a:t>
              </a:r>
            </a:p>
          </p:txBody>
        </p:sp>
        <p:sp>
          <p:nvSpPr>
            <p:cNvPr id="204" name="Oval 34"/>
            <p:cNvSpPr>
              <a:spLocks noChangeAspect="1" noChangeArrowheads="1"/>
            </p:cNvSpPr>
            <p:nvPr/>
          </p:nvSpPr>
          <p:spPr bwMode="auto">
            <a:xfrm>
              <a:off x="7740358" y="3211567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/>
                <a:t>3</a:t>
              </a:r>
            </a:p>
          </p:txBody>
        </p:sp>
        <p:sp>
          <p:nvSpPr>
            <p:cNvPr id="205" name="Oval 34"/>
            <p:cNvSpPr>
              <a:spLocks noChangeAspect="1" noChangeArrowheads="1"/>
            </p:cNvSpPr>
            <p:nvPr/>
          </p:nvSpPr>
          <p:spPr bwMode="auto">
            <a:xfrm>
              <a:off x="7188776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 smtClean="0"/>
                <a:t>6</a:t>
              </a:r>
              <a:endParaRPr lang="en-US" sz="1400" baseline="-25000" dirty="0"/>
            </a:p>
          </p:txBody>
        </p:sp>
        <p:sp>
          <p:nvSpPr>
            <p:cNvPr id="206" name="Oval 34"/>
            <p:cNvSpPr>
              <a:spLocks noChangeAspect="1" noChangeArrowheads="1"/>
            </p:cNvSpPr>
            <p:nvPr/>
          </p:nvSpPr>
          <p:spPr bwMode="auto">
            <a:xfrm>
              <a:off x="8370598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 smtClean="0"/>
                <a:t>7</a:t>
              </a:r>
              <a:endParaRPr lang="en-US" sz="1400" baseline="-25000" dirty="0"/>
            </a:p>
          </p:txBody>
        </p:sp>
        <p:sp>
          <p:nvSpPr>
            <p:cNvPr id="207" name="Oval 34"/>
            <p:cNvSpPr>
              <a:spLocks noChangeAspect="1" noChangeArrowheads="1"/>
            </p:cNvSpPr>
            <p:nvPr/>
          </p:nvSpPr>
          <p:spPr bwMode="auto">
            <a:xfrm>
              <a:off x="5017245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 smtClean="0"/>
                <a:t>4</a:t>
              </a:r>
              <a:endParaRPr lang="en-US" sz="1400" baseline="-25000" dirty="0"/>
            </a:p>
          </p:txBody>
        </p:sp>
        <p:sp>
          <p:nvSpPr>
            <p:cNvPr id="208" name="Oval 34"/>
            <p:cNvSpPr>
              <a:spLocks noChangeAspect="1" noChangeArrowheads="1"/>
            </p:cNvSpPr>
            <p:nvPr/>
          </p:nvSpPr>
          <p:spPr bwMode="auto">
            <a:xfrm>
              <a:off x="6104590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 smtClean="0"/>
                <a:t>5</a:t>
              </a:r>
              <a:endParaRPr lang="en-US" sz="1400" baseline="-25000" dirty="0"/>
            </a:p>
          </p:txBody>
        </p:sp>
        <p:sp>
          <p:nvSpPr>
            <p:cNvPr id="209" name="Oval 34"/>
            <p:cNvSpPr>
              <a:spLocks noChangeAspect="1" noChangeArrowheads="1"/>
            </p:cNvSpPr>
            <p:nvPr/>
          </p:nvSpPr>
          <p:spPr bwMode="auto">
            <a:xfrm>
              <a:off x="6898451" y="4617016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/>
                <a:t>9</a:t>
              </a:r>
            </a:p>
          </p:txBody>
        </p:sp>
        <p:sp>
          <p:nvSpPr>
            <p:cNvPr id="210" name="Oval 34"/>
            <p:cNvSpPr>
              <a:spLocks noChangeAspect="1" noChangeArrowheads="1"/>
            </p:cNvSpPr>
            <p:nvPr/>
          </p:nvSpPr>
          <p:spPr bwMode="auto">
            <a:xfrm>
              <a:off x="4599454" y="4576053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/>
                <a:t>8</a:t>
              </a:r>
            </a:p>
          </p:txBody>
        </p:sp>
        <p:sp>
          <p:nvSpPr>
            <p:cNvPr id="211" name="Rectangle 210"/>
            <p:cNvSpPr>
              <a:spLocks noChangeAspect="1"/>
            </p:cNvSpPr>
            <p:nvPr/>
          </p:nvSpPr>
          <p:spPr bwMode="auto">
            <a:xfrm>
              <a:off x="4319309" y="5128079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/>
                <a:t>1</a:t>
              </a:r>
            </a:p>
          </p:txBody>
        </p:sp>
        <p:sp>
          <p:nvSpPr>
            <p:cNvPr id="212" name="Rectangle 211"/>
            <p:cNvSpPr>
              <a:spLocks noChangeAspect="1"/>
            </p:cNvSpPr>
            <p:nvPr/>
          </p:nvSpPr>
          <p:spPr bwMode="auto">
            <a:xfrm>
              <a:off x="4899282" y="5143128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2</a:t>
              </a:r>
              <a:endParaRPr lang="en-US" sz="1400" baseline="-25000" dirty="0"/>
            </a:p>
          </p:txBody>
        </p:sp>
        <p:sp>
          <p:nvSpPr>
            <p:cNvPr id="213" name="Rectangle 212"/>
            <p:cNvSpPr>
              <a:spLocks noChangeAspect="1"/>
            </p:cNvSpPr>
            <p:nvPr/>
          </p:nvSpPr>
          <p:spPr bwMode="auto">
            <a:xfrm>
              <a:off x="5310262" y="4607929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3</a:t>
              </a:r>
              <a:endParaRPr lang="en-US" sz="1400" baseline="-25000" dirty="0"/>
            </a:p>
          </p:txBody>
        </p:sp>
        <p:sp>
          <p:nvSpPr>
            <p:cNvPr id="214" name="Rectangle 213"/>
            <p:cNvSpPr>
              <a:spLocks noChangeAspect="1"/>
            </p:cNvSpPr>
            <p:nvPr/>
          </p:nvSpPr>
          <p:spPr bwMode="auto">
            <a:xfrm>
              <a:off x="5768814" y="4608134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4</a:t>
              </a:r>
              <a:endParaRPr lang="en-US" sz="1400" baseline="-25000" dirty="0"/>
            </a:p>
          </p:txBody>
        </p:sp>
        <p:sp>
          <p:nvSpPr>
            <p:cNvPr id="215" name="Rectangle 214"/>
            <p:cNvSpPr>
              <a:spLocks noChangeAspect="1"/>
            </p:cNvSpPr>
            <p:nvPr/>
          </p:nvSpPr>
          <p:spPr bwMode="auto">
            <a:xfrm>
              <a:off x="6352487" y="4630982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5</a:t>
              </a:r>
              <a:endParaRPr lang="en-US" sz="1400" baseline="-25000" dirty="0"/>
            </a:p>
          </p:txBody>
        </p:sp>
        <p:sp>
          <p:nvSpPr>
            <p:cNvPr id="216" name="Rectangle 215"/>
            <p:cNvSpPr>
              <a:spLocks noChangeAspect="1"/>
            </p:cNvSpPr>
            <p:nvPr/>
          </p:nvSpPr>
          <p:spPr bwMode="auto">
            <a:xfrm>
              <a:off x="6585089" y="5121708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6</a:t>
              </a:r>
              <a:endParaRPr lang="en-US" sz="1400" baseline="-25000" dirty="0"/>
            </a:p>
          </p:txBody>
        </p:sp>
        <p:sp>
          <p:nvSpPr>
            <p:cNvPr id="217" name="Rectangle 216"/>
            <p:cNvSpPr>
              <a:spLocks noChangeAspect="1"/>
            </p:cNvSpPr>
            <p:nvPr/>
          </p:nvSpPr>
          <p:spPr bwMode="auto">
            <a:xfrm>
              <a:off x="7165062" y="5136757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/>
                <a:t>7</a:t>
              </a:r>
            </a:p>
          </p:txBody>
        </p:sp>
        <p:sp>
          <p:nvSpPr>
            <p:cNvPr id="218" name="Rectangle 217"/>
            <p:cNvSpPr>
              <a:spLocks noChangeAspect="1"/>
            </p:cNvSpPr>
            <p:nvPr/>
          </p:nvSpPr>
          <p:spPr bwMode="auto">
            <a:xfrm>
              <a:off x="7591782" y="4639112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8</a:t>
              </a:r>
              <a:endParaRPr lang="en-US" sz="1400" baseline="-25000" dirty="0"/>
            </a:p>
          </p:txBody>
        </p:sp>
        <p:sp>
          <p:nvSpPr>
            <p:cNvPr id="219" name="Rectangle 218"/>
            <p:cNvSpPr>
              <a:spLocks noChangeAspect="1"/>
            </p:cNvSpPr>
            <p:nvPr/>
          </p:nvSpPr>
          <p:spPr bwMode="auto">
            <a:xfrm>
              <a:off x="8093474" y="4673068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/>
                <a:t>9</a:t>
              </a:r>
            </a:p>
          </p:txBody>
        </p:sp>
        <p:sp>
          <p:nvSpPr>
            <p:cNvPr id="220" name="Rectangle 219"/>
            <p:cNvSpPr>
              <a:spLocks noChangeAspect="1"/>
            </p:cNvSpPr>
            <p:nvPr/>
          </p:nvSpPr>
          <p:spPr bwMode="auto">
            <a:xfrm>
              <a:off x="8673447" y="4688117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10</a:t>
              </a:r>
              <a:endParaRPr lang="en-US" sz="1400" baseline="-25000" dirty="0"/>
            </a:p>
          </p:txBody>
        </p:sp>
        <p:cxnSp>
          <p:nvCxnSpPr>
            <p:cNvPr id="221" name="Straight Connector 220"/>
            <p:cNvCxnSpPr>
              <a:stCxn id="202" idx="4"/>
              <a:endCxn id="203" idx="0"/>
            </p:cNvCxnSpPr>
            <p:nvPr/>
          </p:nvCxnSpPr>
          <p:spPr bwMode="auto">
            <a:xfrm flipH="1">
              <a:off x="5730679" y="2867471"/>
              <a:ext cx="1154146" cy="3440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2" name="Straight Connector 221"/>
            <p:cNvCxnSpPr>
              <a:stCxn id="202" idx="4"/>
              <a:endCxn id="204" idx="0"/>
            </p:cNvCxnSpPr>
            <p:nvPr/>
          </p:nvCxnSpPr>
          <p:spPr bwMode="auto">
            <a:xfrm>
              <a:off x="6884825" y="2867471"/>
              <a:ext cx="1002042" cy="3440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3" name="Straight Connector 222"/>
            <p:cNvCxnSpPr>
              <a:stCxn id="203" idx="4"/>
              <a:endCxn id="207" idx="0"/>
            </p:cNvCxnSpPr>
            <p:nvPr/>
          </p:nvCxnSpPr>
          <p:spPr bwMode="auto">
            <a:xfrm flipH="1">
              <a:off x="5163754" y="3504584"/>
              <a:ext cx="566925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4" name="Straight Connector 223"/>
            <p:cNvCxnSpPr>
              <a:stCxn id="208" idx="0"/>
              <a:endCxn id="203" idx="4"/>
            </p:cNvCxnSpPr>
            <p:nvPr/>
          </p:nvCxnSpPr>
          <p:spPr bwMode="auto">
            <a:xfrm flipH="1" flipV="1">
              <a:off x="5730679" y="3504584"/>
              <a:ext cx="520420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5" name="Straight Connector 224"/>
            <p:cNvCxnSpPr>
              <a:stCxn id="204" idx="4"/>
              <a:endCxn id="205" idx="0"/>
            </p:cNvCxnSpPr>
            <p:nvPr/>
          </p:nvCxnSpPr>
          <p:spPr bwMode="auto">
            <a:xfrm flipH="1">
              <a:off x="7335285" y="3504584"/>
              <a:ext cx="551582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6" name="Straight Connector 225"/>
            <p:cNvCxnSpPr>
              <a:stCxn id="204" idx="4"/>
              <a:endCxn id="206" idx="0"/>
            </p:cNvCxnSpPr>
            <p:nvPr/>
          </p:nvCxnSpPr>
          <p:spPr bwMode="auto">
            <a:xfrm>
              <a:off x="7886867" y="3504584"/>
              <a:ext cx="630240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7" name="Straight Connector 226"/>
            <p:cNvCxnSpPr>
              <a:stCxn id="210" idx="0"/>
              <a:endCxn id="207" idx="4"/>
            </p:cNvCxnSpPr>
            <p:nvPr/>
          </p:nvCxnSpPr>
          <p:spPr bwMode="auto">
            <a:xfrm flipV="1">
              <a:off x="4745963" y="4222181"/>
              <a:ext cx="417791" cy="3538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8" name="Straight Connector 227"/>
            <p:cNvCxnSpPr>
              <a:stCxn id="213" idx="0"/>
              <a:endCxn id="207" idx="4"/>
            </p:cNvCxnSpPr>
            <p:nvPr/>
          </p:nvCxnSpPr>
          <p:spPr bwMode="auto">
            <a:xfrm flipH="1" flipV="1">
              <a:off x="5163754" y="4222181"/>
              <a:ext cx="283668" cy="3857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9" name="Straight Connector 228"/>
            <p:cNvCxnSpPr>
              <a:stCxn id="214" idx="0"/>
              <a:endCxn id="208" idx="3"/>
            </p:cNvCxnSpPr>
            <p:nvPr/>
          </p:nvCxnSpPr>
          <p:spPr bwMode="auto">
            <a:xfrm flipV="1">
              <a:off x="5905974" y="4179270"/>
              <a:ext cx="241527" cy="4288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0" name="Straight Connector 229"/>
            <p:cNvCxnSpPr>
              <a:stCxn id="215" idx="0"/>
              <a:endCxn id="208" idx="4"/>
            </p:cNvCxnSpPr>
            <p:nvPr/>
          </p:nvCxnSpPr>
          <p:spPr bwMode="auto">
            <a:xfrm flipH="1" flipV="1">
              <a:off x="6251099" y="4222181"/>
              <a:ext cx="238548" cy="4088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1" name="Straight Connector 230"/>
            <p:cNvCxnSpPr>
              <a:stCxn id="211" idx="0"/>
              <a:endCxn id="210" idx="4"/>
            </p:cNvCxnSpPr>
            <p:nvPr/>
          </p:nvCxnSpPr>
          <p:spPr bwMode="auto">
            <a:xfrm flipV="1">
              <a:off x="4456469" y="4869070"/>
              <a:ext cx="289494" cy="2590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2" name="Straight Connector 231"/>
            <p:cNvCxnSpPr>
              <a:stCxn id="210" idx="4"/>
              <a:endCxn id="212" idx="0"/>
            </p:cNvCxnSpPr>
            <p:nvPr/>
          </p:nvCxnSpPr>
          <p:spPr bwMode="auto">
            <a:xfrm>
              <a:off x="4745963" y="4869070"/>
              <a:ext cx="290479" cy="27405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3" name="Straight Connector 232"/>
            <p:cNvCxnSpPr>
              <a:stCxn id="216" idx="0"/>
              <a:endCxn id="209" idx="4"/>
            </p:cNvCxnSpPr>
            <p:nvPr/>
          </p:nvCxnSpPr>
          <p:spPr bwMode="auto">
            <a:xfrm flipV="1">
              <a:off x="6722249" y="4910033"/>
              <a:ext cx="322711" cy="21167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4" name="Straight Connector 233"/>
            <p:cNvCxnSpPr>
              <a:stCxn id="217" idx="0"/>
              <a:endCxn id="209" idx="4"/>
            </p:cNvCxnSpPr>
            <p:nvPr/>
          </p:nvCxnSpPr>
          <p:spPr bwMode="auto">
            <a:xfrm flipH="1" flipV="1">
              <a:off x="7044960" y="4910033"/>
              <a:ext cx="257262" cy="2267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5" name="Straight Connector 234"/>
            <p:cNvCxnSpPr>
              <a:stCxn id="209" idx="0"/>
              <a:endCxn id="205" idx="4"/>
            </p:cNvCxnSpPr>
            <p:nvPr/>
          </p:nvCxnSpPr>
          <p:spPr bwMode="auto">
            <a:xfrm flipV="1">
              <a:off x="7044960" y="4222181"/>
              <a:ext cx="290325" cy="39483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6" name="Straight Connector 235"/>
            <p:cNvCxnSpPr>
              <a:stCxn id="218" idx="0"/>
              <a:endCxn id="205" idx="4"/>
            </p:cNvCxnSpPr>
            <p:nvPr/>
          </p:nvCxnSpPr>
          <p:spPr bwMode="auto">
            <a:xfrm flipH="1" flipV="1">
              <a:off x="7335285" y="4222181"/>
              <a:ext cx="393657" cy="41693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7" name="Straight Connector 236"/>
            <p:cNvCxnSpPr>
              <a:stCxn id="219" idx="0"/>
              <a:endCxn id="206" idx="4"/>
            </p:cNvCxnSpPr>
            <p:nvPr/>
          </p:nvCxnSpPr>
          <p:spPr bwMode="auto">
            <a:xfrm flipV="1">
              <a:off x="8230634" y="4222181"/>
              <a:ext cx="286473" cy="45088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8" name="Straight Connector 237"/>
            <p:cNvCxnSpPr>
              <a:stCxn id="220" idx="0"/>
              <a:endCxn id="206" idx="4"/>
            </p:cNvCxnSpPr>
            <p:nvPr/>
          </p:nvCxnSpPr>
          <p:spPr bwMode="auto">
            <a:xfrm flipH="1" flipV="1">
              <a:off x="8517107" y="4222181"/>
              <a:ext cx="293500" cy="46593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Group 6"/>
          <p:cNvGrpSpPr/>
          <p:nvPr/>
        </p:nvGrpSpPr>
        <p:grpSpPr>
          <a:xfrm>
            <a:off x="5337810" y="4277326"/>
            <a:ext cx="3806190" cy="2037715"/>
            <a:chOff x="5337810" y="4277326"/>
            <a:chExt cx="3806190" cy="2037715"/>
          </a:xfrm>
        </p:grpSpPr>
        <p:sp>
          <p:nvSpPr>
            <p:cNvPr id="85" name="TextBox 84"/>
            <p:cNvSpPr txBox="1"/>
            <p:nvPr/>
          </p:nvSpPr>
          <p:spPr>
            <a:xfrm>
              <a:off x="7790478" y="4289752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</a:t>
              </a:r>
              <a:endParaRPr lang="en-US" sz="18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380175" y="5476462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</a:t>
              </a:r>
              <a:endParaRPr lang="en-US" sz="18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016627" y="4911066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</a:t>
              </a:r>
              <a:endParaRPr lang="en-US" sz="18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715080" y="4890316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</a:t>
              </a:r>
              <a:endParaRPr lang="en-US" sz="18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522683" y="5498208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</a:t>
              </a:r>
              <a:endParaRPr lang="en-US" sz="18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78758" y="5476462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</a:t>
              </a:r>
              <a:endParaRPr lang="en-US" sz="18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977263" y="5440179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</a:t>
              </a:r>
              <a:endParaRPr lang="en-US" sz="18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450904" y="5456826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</a:t>
              </a:r>
              <a:endParaRPr lang="en-US" sz="18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337810" y="5966068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</a:t>
              </a:r>
              <a:endParaRPr lang="en-US" sz="18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791121" y="4889320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</a:t>
              </a:r>
              <a:endParaRPr lang="en-US" sz="18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270920" y="5926914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</a:t>
              </a:r>
              <a:endParaRPr lang="en-US" sz="1800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796061" y="6013898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</a:t>
              </a:r>
              <a:endParaRPr lang="en-US" sz="18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8604399" y="4898640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</a:t>
              </a:r>
              <a:endParaRPr lang="en-US" sz="18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687961" y="5967300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</a:t>
              </a:r>
              <a:endParaRPr lang="en-US" sz="18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752884" y="4277326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</a:t>
              </a:r>
              <a:endParaRPr lang="en-US" sz="1800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8353935" y="5479568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</a:t>
              </a:r>
              <a:endParaRPr lang="en-US" sz="1800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7971184" y="5457822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</a:t>
              </a:r>
              <a:endParaRPr lang="en-US" sz="180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8827130" y="5458819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ym typeface="Symbol" panose="05050102010706020507" pitchFamily="18" charset="2"/>
                </a:rPr>
                <a:t></a:t>
              </a:r>
              <a:endParaRPr lang="en-US" sz="1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BuildKDTree</a:t>
            </a:r>
            <a:r>
              <a:rPr lang="en-US" dirty="0" smtClean="0"/>
              <a:t> Analysis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38150" y="1419225"/>
                <a:ext cx="8239125" cy="53459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Sort 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P </a:t>
                </a:r>
                <a:r>
                  <a:rPr lang="en-US" sz="2800" dirty="0" smtClean="0"/>
                  <a:t>separately by 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x</a:t>
                </a:r>
                <a:r>
                  <a:rPr lang="en-US" sz="2800" dirty="0" smtClean="0"/>
                  <a:t>- and 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y</a:t>
                </a:r>
                <a:r>
                  <a:rPr lang="en-US" sz="2800" dirty="0" smtClean="0"/>
                  <a:t>-coordinate in advance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Use these two sorted lists to find the median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Pass sorted lists into the recursive calls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Runtime: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8380"/>
                          </a:solidFill>
                          <a:latin typeface="Cambria Math"/>
                          <a:sym typeface="Symbol"/>
                        </a:rPr>
                        <m:t>𝑇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008380"/>
                              </a:solidFill>
                              <a:latin typeface="Cambria Math"/>
                              <a:sym typeface="Symbol"/>
                            </a:rPr>
                            <m:t>𝑛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rgbClr val="008380"/>
                          </a:solidFill>
                          <a:latin typeface="Cambria Math"/>
                          <a:sym typeface="Symbol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8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eqArrPr>
                            <m:e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𝑂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08380"/>
                                      </a:solidFill>
                                      <a:latin typeface="Cambria Math"/>
                                      <a:sym typeface="Symbol"/>
                                    </a:rPr>
                                    <m:t>1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                    ,</m:t>
                              </m:r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=1</m:t>
                              </m:r>
                            </m:e>
                            <m:e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𝑂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08380"/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𝑛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+2</m:t>
                              </m:r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800" b="0" i="1" smtClean="0">
                                          <a:solidFill>
                                            <a:srgbClr val="008380"/>
                                          </a:solidFill>
                                          <a:latin typeface="Cambria Math" panose="02040503050406030204" pitchFamily="18" charset="0"/>
                                          <a:sym typeface="Symbol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b="0" i="1" smtClean="0">
                                          <a:solidFill>
                                            <a:srgbClr val="008380"/>
                                          </a:solidFill>
                                          <a:latin typeface="Cambria Math"/>
                                          <a:sym typeface="Symbol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sz="2800" b="0" i="1" smtClean="0">
                                          <a:solidFill>
                                            <a:srgbClr val="008380"/>
                                          </a:solidFill>
                                          <a:latin typeface="Cambria Math"/>
                                          <a:sym typeface="Symbol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, </m:t>
                              </m:r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&gt;1</m:t>
                              </m:r>
                            </m:e>
                          </m:eqArr>
                        </m:e>
                      </m:d>
                    </m:oMath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8380"/>
                          </a:solidFill>
                          <a:latin typeface="Cambria Math"/>
                          <a:sym typeface="Symbol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008380"/>
                          </a:solidFill>
                          <a:latin typeface="Cambria Math"/>
                          <a:sym typeface="Symbol"/>
                        </a:rPr>
                        <m:t>𝑂</m:t>
                      </m:r>
                      <m:r>
                        <a:rPr lang="en-US" sz="2800" b="0" i="1" smtClean="0">
                          <a:solidFill>
                            <a:srgbClr val="008380"/>
                          </a:solidFill>
                          <a:latin typeface="Cambria Math"/>
                          <a:sym typeface="Symbol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rgbClr val="008380"/>
                          </a:solidFill>
                          <a:latin typeface="Cambria Math"/>
                          <a:sym typeface="Symbol"/>
                        </a:rPr>
                        <m:t>𝑛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08380"/>
                              </a:solidFill>
                              <a:latin typeface="Cambria Math"/>
                              <a:sym typeface="Symbol"/>
                            </a:rPr>
                            <m:t>log</m:t>
                          </m:r>
                        </m:fName>
                        <m:e>
                          <m:r>
                            <a:rPr lang="en-US" sz="2800" b="0" i="1" smtClean="0">
                              <a:solidFill>
                                <a:srgbClr val="008380"/>
                              </a:solidFill>
                              <a:latin typeface="Cambria Math"/>
                              <a:sym typeface="Symbol"/>
                            </a:rPr>
                            <m:t>𝑛</m:t>
                          </m:r>
                          <m:r>
                            <a:rPr lang="en-US" sz="2800" b="0" i="1" smtClean="0">
                              <a:solidFill>
                                <a:srgbClr val="008380"/>
                              </a:solidFill>
                              <a:latin typeface="Cambria Math"/>
                              <a:sym typeface="Symbol"/>
                            </a:rPr>
                            <m:t>)                                              </m:t>
                          </m:r>
                        </m:e>
                      </m:func>
                    </m:oMath>
                  </m:oMathPara>
                </a14:m>
                <a:endParaRPr lang="en-US" sz="2800" b="0" dirty="0" smtClean="0">
                  <a:sym typeface="Symbol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Storage: 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O(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)</a:t>
                </a:r>
                <a:r>
                  <a:rPr lang="en-US" sz="2800" dirty="0" smtClean="0"/>
                  <a:t>, because binary tree on 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 smtClean="0"/>
                  <a:t> leaves, and each internal node has two children.</a:t>
                </a:r>
                <a:endParaRPr lang="en-US" sz="2800" dirty="0"/>
              </a:p>
              <a:p>
                <a:pPr marL="457200" indent="-457200">
                  <a:buFont typeface="Symbol"/>
                  <a:buChar char="Þ"/>
                </a:pPr>
                <a:endParaRPr lang="en-US" sz="2800" b="0" dirty="0" smtClean="0">
                  <a:sym typeface="Symbol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50" y="1419225"/>
                <a:ext cx="8239125" cy="5345951"/>
              </a:xfrm>
              <a:prstGeom prst="rect">
                <a:avLst/>
              </a:prstGeom>
              <a:blipFill rotWithShape="0">
                <a:blip r:embed="rId2"/>
                <a:stretch>
                  <a:fillRect l="-1332" t="-1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686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Regions</a:t>
            </a:r>
            <a:endParaRPr lang="en-US" dirty="0"/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345420" y="1257300"/>
            <a:ext cx="4601846" cy="2826648"/>
            <a:chOff x="4319309" y="2574454"/>
            <a:chExt cx="4628458" cy="2842994"/>
          </a:xfrm>
        </p:grpSpPr>
        <p:sp>
          <p:nvSpPr>
            <p:cNvPr id="15" name="Oval 34"/>
            <p:cNvSpPr>
              <a:spLocks noChangeAspect="1" noChangeArrowheads="1"/>
            </p:cNvSpPr>
            <p:nvPr/>
          </p:nvSpPr>
          <p:spPr bwMode="auto">
            <a:xfrm>
              <a:off x="6738316" y="257445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 smtClean="0"/>
                <a:t>1</a:t>
              </a:r>
              <a:endParaRPr lang="en-US" sz="1400" baseline="-25000" dirty="0"/>
            </a:p>
          </p:txBody>
        </p:sp>
        <p:sp>
          <p:nvSpPr>
            <p:cNvPr id="16" name="Oval 34"/>
            <p:cNvSpPr>
              <a:spLocks noChangeAspect="1" noChangeArrowheads="1"/>
            </p:cNvSpPr>
            <p:nvPr/>
          </p:nvSpPr>
          <p:spPr bwMode="auto">
            <a:xfrm>
              <a:off x="5584170" y="3211567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/>
                <a:t>2</a:t>
              </a:r>
            </a:p>
          </p:txBody>
        </p:sp>
        <p:sp>
          <p:nvSpPr>
            <p:cNvPr id="17" name="Oval 34"/>
            <p:cNvSpPr>
              <a:spLocks noChangeAspect="1" noChangeArrowheads="1"/>
            </p:cNvSpPr>
            <p:nvPr/>
          </p:nvSpPr>
          <p:spPr bwMode="auto">
            <a:xfrm>
              <a:off x="7740358" y="3211567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/>
                <a:t>3</a:t>
              </a:r>
            </a:p>
          </p:txBody>
        </p:sp>
        <p:sp>
          <p:nvSpPr>
            <p:cNvPr id="18" name="Oval 34"/>
            <p:cNvSpPr>
              <a:spLocks noChangeAspect="1" noChangeArrowheads="1"/>
            </p:cNvSpPr>
            <p:nvPr/>
          </p:nvSpPr>
          <p:spPr bwMode="auto">
            <a:xfrm>
              <a:off x="7188776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 smtClean="0"/>
                <a:t>6</a:t>
              </a:r>
              <a:endParaRPr lang="en-US" sz="1400" baseline="-25000" dirty="0"/>
            </a:p>
          </p:txBody>
        </p:sp>
        <p:sp>
          <p:nvSpPr>
            <p:cNvPr id="19" name="Oval 34"/>
            <p:cNvSpPr>
              <a:spLocks noChangeAspect="1" noChangeArrowheads="1"/>
            </p:cNvSpPr>
            <p:nvPr/>
          </p:nvSpPr>
          <p:spPr bwMode="auto">
            <a:xfrm>
              <a:off x="8370598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 smtClean="0"/>
                <a:t>7</a:t>
              </a:r>
              <a:endParaRPr lang="en-US" sz="1400" baseline="-25000" dirty="0"/>
            </a:p>
          </p:txBody>
        </p:sp>
        <p:sp>
          <p:nvSpPr>
            <p:cNvPr id="20" name="Oval 34"/>
            <p:cNvSpPr>
              <a:spLocks noChangeAspect="1" noChangeArrowheads="1"/>
            </p:cNvSpPr>
            <p:nvPr/>
          </p:nvSpPr>
          <p:spPr bwMode="auto">
            <a:xfrm>
              <a:off x="5017245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 smtClean="0"/>
                <a:t>4</a:t>
              </a:r>
              <a:endParaRPr lang="en-US" sz="1400" baseline="-25000" dirty="0"/>
            </a:p>
          </p:txBody>
        </p:sp>
        <p:sp>
          <p:nvSpPr>
            <p:cNvPr id="21" name="Oval 34"/>
            <p:cNvSpPr>
              <a:spLocks noChangeAspect="1" noChangeArrowheads="1"/>
            </p:cNvSpPr>
            <p:nvPr/>
          </p:nvSpPr>
          <p:spPr bwMode="auto">
            <a:xfrm>
              <a:off x="6104590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 smtClean="0"/>
                <a:t>5</a:t>
              </a:r>
              <a:endParaRPr lang="en-US" sz="1400" baseline="-25000" dirty="0"/>
            </a:p>
          </p:txBody>
        </p:sp>
        <p:sp>
          <p:nvSpPr>
            <p:cNvPr id="22" name="Oval 34"/>
            <p:cNvSpPr>
              <a:spLocks noChangeAspect="1" noChangeArrowheads="1"/>
            </p:cNvSpPr>
            <p:nvPr/>
          </p:nvSpPr>
          <p:spPr bwMode="auto">
            <a:xfrm>
              <a:off x="6898451" y="4617016"/>
              <a:ext cx="293017" cy="293017"/>
            </a:xfrm>
            <a:prstGeom prst="ellipse">
              <a:avLst/>
            </a:prstGeom>
            <a:solidFill>
              <a:srgbClr val="B036A7">
                <a:alpha val="32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/>
                <a:t>9</a:t>
              </a:r>
            </a:p>
          </p:txBody>
        </p:sp>
        <p:sp>
          <p:nvSpPr>
            <p:cNvPr id="23" name="Oval 34"/>
            <p:cNvSpPr>
              <a:spLocks noChangeAspect="1" noChangeArrowheads="1"/>
            </p:cNvSpPr>
            <p:nvPr/>
          </p:nvSpPr>
          <p:spPr bwMode="auto">
            <a:xfrm>
              <a:off x="4599454" y="4576053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/>
                <a:t>8</a:t>
              </a:r>
            </a:p>
          </p:txBody>
        </p:sp>
        <p:sp>
          <p:nvSpPr>
            <p:cNvPr id="24" name="Rectangle 23"/>
            <p:cNvSpPr>
              <a:spLocks noChangeAspect="1"/>
            </p:cNvSpPr>
            <p:nvPr/>
          </p:nvSpPr>
          <p:spPr bwMode="auto">
            <a:xfrm>
              <a:off x="4319309" y="5128079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/>
                <a:t>1</a:t>
              </a:r>
            </a:p>
          </p:txBody>
        </p:sp>
        <p:sp>
          <p:nvSpPr>
            <p:cNvPr id="25" name="Rectangle 24"/>
            <p:cNvSpPr>
              <a:spLocks noChangeAspect="1"/>
            </p:cNvSpPr>
            <p:nvPr/>
          </p:nvSpPr>
          <p:spPr bwMode="auto">
            <a:xfrm>
              <a:off x="4899282" y="5143128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2</a:t>
              </a:r>
              <a:endParaRPr lang="en-US" sz="1400" baseline="-25000" dirty="0"/>
            </a:p>
          </p:txBody>
        </p:sp>
        <p:sp>
          <p:nvSpPr>
            <p:cNvPr id="26" name="Rectangle 25"/>
            <p:cNvSpPr>
              <a:spLocks noChangeAspect="1"/>
            </p:cNvSpPr>
            <p:nvPr/>
          </p:nvSpPr>
          <p:spPr bwMode="auto">
            <a:xfrm>
              <a:off x="5310262" y="4607929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3</a:t>
              </a:r>
              <a:endParaRPr lang="en-US" sz="1400" baseline="-25000" dirty="0"/>
            </a:p>
          </p:txBody>
        </p:sp>
        <p:sp>
          <p:nvSpPr>
            <p:cNvPr id="27" name="Rectangle 26"/>
            <p:cNvSpPr>
              <a:spLocks noChangeAspect="1"/>
            </p:cNvSpPr>
            <p:nvPr/>
          </p:nvSpPr>
          <p:spPr bwMode="auto">
            <a:xfrm>
              <a:off x="5768814" y="4608134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4</a:t>
              </a:r>
              <a:endParaRPr lang="en-US" sz="1400" baseline="-25000" dirty="0"/>
            </a:p>
          </p:txBody>
        </p:sp>
        <p:sp>
          <p:nvSpPr>
            <p:cNvPr id="28" name="Rectangle 27"/>
            <p:cNvSpPr>
              <a:spLocks noChangeAspect="1"/>
            </p:cNvSpPr>
            <p:nvPr/>
          </p:nvSpPr>
          <p:spPr bwMode="auto">
            <a:xfrm>
              <a:off x="6352487" y="4630982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5</a:t>
              </a:r>
              <a:endParaRPr lang="en-US" sz="1400" baseline="-25000" dirty="0"/>
            </a:p>
          </p:txBody>
        </p:sp>
        <p:sp>
          <p:nvSpPr>
            <p:cNvPr id="29" name="Rectangle 28"/>
            <p:cNvSpPr>
              <a:spLocks noChangeAspect="1"/>
            </p:cNvSpPr>
            <p:nvPr/>
          </p:nvSpPr>
          <p:spPr bwMode="auto">
            <a:xfrm>
              <a:off x="6585089" y="5121708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6</a:t>
              </a:r>
              <a:endParaRPr lang="en-US" sz="1400" baseline="-25000" dirty="0"/>
            </a:p>
          </p:txBody>
        </p:sp>
        <p:sp>
          <p:nvSpPr>
            <p:cNvPr id="30" name="Rectangle 29"/>
            <p:cNvSpPr>
              <a:spLocks noChangeAspect="1"/>
            </p:cNvSpPr>
            <p:nvPr/>
          </p:nvSpPr>
          <p:spPr bwMode="auto">
            <a:xfrm>
              <a:off x="7165062" y="5136757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/>
                <a:t>7</a:t>
              </a:r>
            </a:p>
          </p:txBody>
        </p:sp>
        <p:sp>
          <p:nvSpPr>
            <p:cNvPr id="31" name="Rectangle 30"/>
            <p:cNvSpPr>
              <a:spLocks noChangeAspect="1"/>
            </p:cNvSpPr>
            <p:nvPr/>
          </p:nvSpPr>
          <p:spPr bwMode="auto">
            <a:xfrm>
              <a:off x="7591782" y="4639112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8</a:t>
              </a:r>
              <a:endParaRPr lang="en-US" sz="1400" baseline="-25000" dirty="0"/>
            </a:p>
          </p:txBody>
        </p:sp>
        <p:sp>
          <p:nvSpPr>
            <p:cNvPr id="32" name="Rectangle 31"/>
            <p:cNvSpPr>
              <a:spLocks noChangeAspect="1"/>
            </p:cNvSpPr>
            <p:nvPr/>
          </p:nvSpPr>
          <p:spPr bwMode="auto">
            <a:xfrm>
              <a:off x="8093474" y="4673068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/>
                <a:t>9</a:t>
              </a:r>
            </a:p>
          </p:txBody>
        </p:sp>
        <p:sp>
          <p:nvSpPr>
            <p:cNvPr id="33" name="Rectangle 32"/>
            <p:cNvSpPr>
              <a:spLocks noChangeAspect="1"/>
            </p:cNvSpPr>
            <p:nvPr/>
          </p:nvSpPr>
          <p:spPr bwMode="auto">
            <a:xfrm>
              <a:off x="8673447" y="4688117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10</a:t>
              </a:r>
              <a:endParaRPr lang="en-US" sz="1400" baseline="-25000" dirty="0"/>
            </a:p>
          </p:txBody>
        </p:sp>
        <p:cxnSp>
          <p:nvCxnSpPr>
            <p:cNvPr id="34" name="Straight Connector 33"/>
            <p:cNvCxnSpPr>
              <a:stCxn id="15" idx="4"/>
              <a:endCxn id="16" idx="0"/>
            </p:cNvCxnSpPr>
            <p:nvPr/>
          </p:nvCxnSpPr>
          <p:spPr bwMode="auto">
            <a:xfrm flipH="1">
              <a:off x="5730679" y="2867471"/>
              <a:ext cx="1154146" cy="3440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>
              <a:stCxn id="15" idx="4"/>
              <a:endCxn id="17" idx="0"/>
            </p:cNvCxnSpPr>
            <p:nvPr/>
          </p:nvCxnSpPr>
          <p:spPr bwMode="auto">
            <a:xfrm>
              <a:off x="6884825" y="2867471"/>
              <a:ext cx="1002042" cy="3440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>
              <a:stCxn id="16" idx="4"/>
              <a:endCxn id="20" idx="0"/>
            </p:cNvCxnSpPr>
            <p:nvPr/>
          </p:nvCxnSpPr>
          <p:spPr bwMode="auto">
            <a:xfrm flipH="1">
              <a:off x="5163754" y="3504584"/>
              <a:ext cx="566925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>
              <a:stCxn id="21" idx="0"/>
              <a:endCxn id="16" idx="4"/>
            </p:cNvCxnSpPr>
            <p:nvPr/>
          </p:nvCxnSpPr>
          <p:spPr bwMode="auto">
            <a:xfrm flipH="1" flipV="1">
              <a:off x="5730679" y="3504584"/>
              <a:ext cx="520420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>
              <a:stCxn id="17" idx="4"/>
              <a:endCxn id="18" idx="0"/>
            </p:cNvCxnSpPr>
            <p:nvPr/>
          </p:nvCxnSpPr>
          <p:spPr bwMode="auto">
            <a:xfrm flipH="1">
              <a:off x="7335285" y="3504584"/>
              <a:ext cx="551582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>
              <a:stCxn id="17" idx="4"/>
              <a:endCxn id="19" idx="0"/>
            </p:cNvCxnSpPr>
            <p:nvPr/>
          </p:nvCxnSpPr>
          <p:spPr bwMode="auto">
            <a:xfrm>
              <a:off x="7886867" y="3504584"/>
              <a:ext cx="630240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>
              <a:stCxn id="23" idx="0"/>
              <a:endCxn id="20" idx="4"/>
            </p:cNvCxnSpPr>
            <p:nvPr/>
          </p:nvCxnSpPr>
          <p:spPr bwMode="auto">
            <a:xfrm flipV="1">
              <a:off x="4745963" y="4222181"/>
              <a:ext cx="417791" cy="3538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26" idx="0"/>
              <a:endCxn id="20" idx="4"/>
            </p:cNvCxnSpPr>
            <p:nvPr/>
          </p:nvCxnSpPr>
          <p:spPr bwMode="auto">
            <a:xfrm flipH="1" flipV="1">
              <a:off x="5163754" y="4222181"/>
              <a:ext cx="283668" cy="3857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>
              <a:stCxn id="27" idx="0"/>
              <a:endCxn id="21" idx="3"/>
            </p:cNvCxnSpPr>
            <p:nvPr/>
          </p:nvCxnSpPr>
          <p:spPr bwMode="auto">
            <a:xfrm flipV="1">
              <a:off x="5905974" y="4179270"/>
              <a:ext cx="241527" cy="4288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>
              <a:stCxn id="28" idx="0"/>
              <a:endCxn id="21" idx="4"/>
            </p:cNvCxnSpPr>
            <p:nvPr/>
          </p:nvCxnSpPr>
          <p:spPr bwMode="auto">
            <a:xfrm flipH="1" flipV="1">
              <a:off x="6251099" y="4222181"/>
              <a:ext cx="238548" cy="4088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>
              <a:stCxn id="24" idx="0"/>
              <a:endCxn id="23" idx="4"/>
            </p:cNvCxnSpPr>
            <p:nvPr/>
          </p:nvCxnSpPr>
          <p:spPr bwMode="auto">
            <a:xfrm flipV="1">
              <a:off x="4456469" y="4869070"/>
              <a:ext cx="289494" cy="2590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>
              <a:stCxn id="23" idx="4"/>
              <a:endCxn id="25" idx="0"/>
            </p:cNvCxnSpPr>
            <p:nvPr/>
          </p:nvCxnSpPr>
          <p:spPr bwMode="auto">
            <a:xfrm>
              <a:off x="4745963" y="4869070"/>
              <a:ext cx="290479" cy="27405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>
              <a:stCxn id="29" idx="0"/>
              <a:endCxn id="22" idx="4"/>
            </p:cNvCxnSpPr>
            <p:nvPr/>
          </p:nvCxnSpPr>
          <p:spPr bwMode="auto">
            <a:xfrm flipV="1">
              <a:off x="6722249" y="4910033"/>
              <a:ext cx="322711" cy="21167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>
              <a:stCxn id="30" idx="0"/>
              <a:endCxn id="22" idx="4"/>
            </p:cNvCxnSpPr>
            <p:nvPr/>
          </p:nvCxnSpPr>
          <p:spPr bwMode="auto">
            <a:xfrm flipH="1" flipV="1">
              <a:off x="7044960" y="4910033"/>
              <a:ext cx="257262" cy="2267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>
              <a:stCxn id="22" idx="0"/>
              <a:endCxn id="18" idx="4"/>
            </p:cNvCxnSpPr>
            <p:nvPr/>
          </p:nvCxnSpPr>
          <p:spPr bwMode="auto">
            <a:xfrm flipV="1">
              <a:off x="7044960" y="4222181"/>
              <a:ext cx="290325" cy="39483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31" idx="0"/>
              <a:endCxn id="18" idx="4"/>
            </p:cNvCxnSpPr>
            <p:nvPr/>
          </p:nvCxnSpPr>
          <p:spPr bwMode="auto">
            <a:xfrm flipH="1" flipV="1">
              <a:off x="7335285" y="4222181"/>
              <a:ext cx="393657" cy="41693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>
              <a:stCxn id="32" idx="0"/>
              <a:endCxn id="19" idx="4"/>
            </p:cNvCxnSpPr>
            <p:nvPr/>
          </p:nvCxnSpPr>
          <p:spPr bwMode="auto">
            <a:xfrm flipV="1">
              <a:off x="8230634" y="4222181"/>
              <a:ext cx="286473" cy="45088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>
              <a:stCxn id="33" idx="0"/>
              <a:endCxn id="19" idx="4"/>
            </p:cNvCxnSpPr>
            <p:nvPr/>
          </p:nvCxnSpPr>
          <p:spPr bwMode="auto">
            <a:xfrm flipH="1" flipV="1">
              <a:off x="8517107" y="4222181"/>
              <a:ext cx="293500" cy="46593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1" name="Group 60"/>
          <p:cNvGrpSpPr>
            <a:grpSpLocks noChangeAspect="1"/>
          </p:cNvGrpSpPr>
          <p:nvPr/>
        </p:nvGrpSpPr>
        <p:grpSpPr>
          <a:xfrm>
            <a:off x="5275403" y="1400035"/>
            <a:ext cx="3325672" cy="2959193"/>
            <a:chOff x="327961" y="2900274"/>
            <a:chExt cx="3534195" cy="3144738"/>
          </a:xfrm>
        </p:grpSpPr>
        <p:sp>
          <p:nvSpPr>
            <p:cNvPr id="62" name="Oval 5"/>
            <p:cNvSpPr>
              <a:spLocks noChangeArrowheads="1"/>
            </p:cNvSpPr>
            <p:nvPr/>
          </p:nvSpPr>
          <p:spPr bwMode="auto">
            <a:xfrm>
              <a:off x="2009279" y="37544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5"/>
            <p:cNvSpPr>
              <a:spLocks noChangeArrowheads="1"/>
            </p:cNvSpPr>
            <p:nvPr/>
          </p:nvSpPr>
          <p:spPr bwMode="auto">
            <a:xfrm>
              <a:off x="1198892" y="34496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5"/>
            <p:cNvSpPr>
              <a:spLocks noChangeArrowheads="1"/>
            </p:cNvSpPr>
            <p:nvPr/>
          </p:nvSpPr>
          <p:spPr bwMode="auto">
            <a:xfrm>
              <a:off x="2656979" y="34877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Oval 5"/>
            <p:cNvSpPr>
              <a:spLocks noChangeArrowheads="1"/>
            </p:cNvSpPr>
            <p:nvPr/>
          </p:nvSpPr>
          <p:spPr bwMode="auto">
            <a:xfrm>
              <a:off x="1737483" y="5014227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5"/>
            <p:cNvSpPr>
              <a:spLocks noChangeArrowheads="1"/>
            </p:cNvSpPr>
            <p:nvPr/>
          </p:nvSpPr>
          <p:spPr bwMode="auto">
            <a:xfrm>
              <a:off x="1530438" y="4316235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5"/>
            <p:cNvSpPr>
              <a:spLocks noChangeArrowheads="1"/>
            </p:cNvSpPr>
            <p:nvPr/>
          </p:nvSpPr>
          <p:spPr bwMode="auto">
            <a:xfrm>
              <a:off x="1198892" y="46688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5"/>
            <p:cNvSpPr>
              <a:spLocks noChangeArrowheads="1"/>
            </p:cNvSpPr>
            <p:nvPr/>
          </p:nvSpPr>
          <p:spPr bwMode="auto">
            <a:xfrm>
              <a:off x="2815475" y="4075673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5"/>
            <p:cNvSpPr>
              <a:spLocks noChangeArrowheads="1"/>
            </p:cNvSpPr>
            <p:nvPr/>
          </p:nvSpPr>
          <p:spPr bwMode="auto">
            <a:xfrm>
              <a:off x="2324138" y="451770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5"/>
            <p:cNvSpPr>
              <a:spLocks noChangeArrowheads="1"/>
            </p:cNvSpPr>
            <p:nvPr/>
          </p:nvSpPr>
          <p:spPr bwMode="auto">
            <a:xfrm>
              <a:off x="3266579" y="4706989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5"/>
            <p:cNvSpPr>
              <a:spLocks noChangeArrowheads="1"/>
            </p:cNvSpPr>
            <p:nvPr/>
          </p:nvSpPr>
          <p:spPr bwMode="auto">
            <a:xfrm>
              <a:off x="2981982" y="5372977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2" name="Straight Connector 71"/>
            <p:cNvCxnSpPr/>
            <p:nvPr/>
          </p:nvCxnSpPr>
          <p:spPr bwMode="auto">
            <a:xfrm>
              <a:off x="2047379" y="3129039"/>
              <a:ext cx="0" cy="26476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3" name="TextBox 72"/>
            <p:cNvSpPr txBox="1"/>
            <p:nvPr/>
          </p:nvSpPr>
          <p:spPr>
            <a:xfrm>
              <a:off x="2009279" y="2957966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 smtClean="0"/>
                <a:t>1</a:t>
              </a:r>
              <a:endParaRPr lang="en-US" sz="1600" baseline="-250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669121" y="348016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5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77226" y="3325760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514079" y="4193798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 smtClean="0"/>
                <a:t>2</a:t>
              </a:r>
              <a:endParaRPr lang="en-US" sz="1600" baseline="-25000" dirty="0"/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flipV="1">
              <a:off x="637593" y="4347474"/>
              <a:ext cx="1409786" cy="686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2322092" y="446875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7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36538" y="4116180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/>
                <a:t>2</a:t>
              </a:r>
            </a:p>
          </p:txBody>
        </p:sp>
        <p:cxnSp>
          <p:nvCxnSpPr>
            <p:cNvPr id="80" name="Straight Connector 79"/>
            <p:cNvCxnSpPr/>
            <p:nvPr/>
          </p:nvCxnSpPr>
          <p:spPr bwMode="auto">
            <a:xfrm flipV="1">
              <a:off x="2038802" y="4552950"/>
              <a:ext cx="1809298" cy="285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1" name="TextBox 80"/>
            <p:cNvSpPr txBox="1"/>
            <p:nvPr/>
          </p:nvSpPr>
          <p:spPr>
            <a:xfrm>
              <a:off x="3431509" y="4192380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 smtClean="0"/>
                <a:t>3</a:t>
              </a:r>
              <a:endParaRPr lang="en-US" sz="1600" baseline="-25000" dirty="0"/>
            </a:p>
          </p:txBody>
        </p:sp>
        <p:cxnSp>
          <p:nvCxnSpPr>
            <p:cNvPr id="82" name="Straight Connector 81"/>
            <p:cNvCxnSpPr>
              <a:endCxn id="83" idx="1"/>
            </p:cNvCxnSpPr>
            <p:nvPr/>
          </p:nvCxnSpPr>
          <p:spPr bwMode="auto">
            <a:xfrm flipH="1">
              <a:off x="1555877" y="4347473"/>
              <a:ext cx="12661" cy="14633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3" name="TextBox 82"/>
            <p:cNvSpPr txBox="1"/>
            <p:nvPr/>
          </p:nvSpPr>
          <p:spPr>
            <a:xfrm>
              <a:off x="1555877" y="557666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/>
                <a:t>4</a:t>
              </a: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>
              <a:off x="1249737" y="3013980"/>
              <a:ext cx="0" cy="133349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TextBox 84"/>
            <p:cNvSpPr txBox="1"/>
            <p:nvPr/>
          </p:nvSpPr>
          <p:spPr>
            <a:xfrm>
              <a:off x="1237076" y="290027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 smtClean="0"/>
                <a:t>5</a:t>
              </a:r>
              <a:endParaRPr lang="en-US" sz="1600" baseline="-25000" dirty="0"/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3020082" y="4555808"/>
              <a:ext cx="0" cy="1204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7" name="TextBox 86"/>
            <p:cNvSpPr txBox="1"/>
            <p:nvPr/>
          </p:nvSpPr>
          <p:spPr>
            <a:xfrm>
              <a:off x="2695079" y="557426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 smtClean="0"/>
                <a:t>6</a:t>
              </a:r>
              <a:endParaRPr lang="en-US" sz="1600" baseline="-250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046887" y="5211022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 smtClean="0"/>
                <a:t>6</a:t>
              </a:r>
              <a:endParaRPr lang="en-US" sz="1600" baseline="-250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343731" y="344744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 smtClean="0"/>
                <a:t>9</a:t>
              </a:r>
              <a:endParaRPr lang="en-US" sz="1600" baseline="-25000" dirty="0"/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>
              <a:off x="2683754" y="3152990"/>
              <a:ext cx="0" cy="14129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>
              <a:off x="2691882" y="297641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/>
                <a:t>7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840423" y="3884134"/>
              <a:ext cx="588090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 smtClean="0"/>
                <a:t>10</a:t>
              </a:r>
              <a:endParaRPr lang="en-US" sz="1600" baseline="-250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277478" y="4639112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8</a:t>
              </a:r>
            </a:p>
          </p:txBody>
        </p:sp>
        <p:cxnSp>
          <p:nvCxnSpPr>
            <p:cNvPr id="94" name="Straight Connector 93"/>
            <p:cNvCxnSpPr/>
            <p:nvPr/>
          </p:nvCxnSpPr>
          <p:spPr bwMode="auto">
            <a:xfrm>
              <a:off x="637593" y="4713143"/>
              <a:ext cx="93094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5" name="TextBox 94"/>
            <p:cNvSpPr txBox="1"/>
            <p:nvPr/>
          </p:nvSpPr>
          <p:spPr>
            <a:xfrm>
              <a:off x="327961" y="450685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 smtClean="0"/>
                <a:t>8</a:t>
              </a:r>
              <a:endParaRPr lang="en-US" sz="1600" baseline="-250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944619" y="4587751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1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649513" y="4972867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3</a:t>
              </a: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2047379" y="5411077"/>
              <a:ext cx="98466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9" name="TextBox 98"/>
            <p:cNvSpPr txBox="1"/>
            <p:nvPr/>
          </p:nvSpPr>
          <p:spPr>
            <a:xfrm>
              <a:off x="2131621" y="503141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/>
                <a:t>9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09575" y="4838700"/>
            <a:ext cx="8267700" cy="189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lc</a:t>
            </a:r>
            <a:r>
              <a:rPr lang="en-US" dirty="0" smtClean="0"/>
              <a:t>(v)=</a:t>
            </a:r>
            <a:r>
              <a:rPr lang="en-US" dirty="0" err="1" smtClean="0"/>
              <a:t>left_child</a:t>
            </a:r>
            <a:r>
              <a:rPr lang="en-US" dirty="0" smtClean="0"/>
              <a:t>(v)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region(</a:t>
            </a:r>
            <a:r>
              <a:rPr lang="en-US" dirty="0" err="1" smtClean="0"/>
              <a:t>lc</a:t>
            </a:r>
            <a:r>
              <a:rPr lang="en-US" dirty="0" smtClean="0"/>
              <a:t>(v)) = region(v)</a:t>
            </a:r>
            <a:r>
              <a:rPr lang="en-US" dirty="0" smtClean="0">
                <a:sym typeface="Symbol"/>
              </a:rPr>
              <a:t>l(v)</a:t>
            </a:r>
            <a:r>
              <a:rPr lang="en-US" baseline="30000" dirty="0" smtClean="0">
                <a:sym typeface="Symbol"/>
              </a:rPr>
              <a:t>left</a:t>
            </a:r>
          </a:p>
          <a:p>
            <a:r>
              <a:rPr lang="en-US" dirty="0" smtClean="0">
                <a:sym typeface="Symbol"/>
              </a:rPr>
              <a:t> Can be computed on the fly in constant time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3117850" y="3133725"/>
            <a:ext cx="53893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B036B0"/>
                </a:solidFill>
              </a:rPr>
              <a:t>=v</a:t>
            </a:r>
            <a:endParaRPr lang="en-US" sz="2600" dirty="0">
              <a:solidFill>
                <a:srgbClr val="B036B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896100" y="2965450"/>
            <a:ext cx="920750" cy="1466850"/>
          </a:xfrm>
          <a:prstGeom prst="rect">
            <a:avLst/>
          </a:prstGeom>
          <a:solidFill>
            <a:srgbClr val="B036A7">
              <a:alpha val="19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 smtClean="0"/>
          </a:p>
        </p:txBody>
      </p:sp>
      <p:sp>
        <p:nvSpPr>
          <p:cNvPr id="9" name="Freeform 8"/>
          <p:cNvSpPr/>
          <p:nvPr/>
        </p:nvSpPr>
        <p:spPr bwMode="auto">
          <a:xfrm>
            <a:off x="2305050" y="3270250"/>
            <a:ext cx="1422400" cy="920750"/>
          </a:xfrm>
          <a:custGeom>
            <a:avLst/>
            <a:gdLst>
              <a:gd name="connsiteX0" fmla="*/ 25400 w 1422400"/>
              <a:gd name="connsiteY0" fmla="*/ 857250 h 920750"/>
              <a:gd name="connsiteX1" fmla="*/ 622300 w 1422400"/>
              <a:gd name="connsiteY1" fmla="*/ 0 h 920750"/>
              <a:gd name="connsiteX2" fmla="*/ 850900 w 1422400"/>
              <a:gd name="connsiteY2" fmla="*/ 0 h 920750"/>
              <a:gd name="connsiteX3" fmla="*/ 1422400 w 1422400"/>
              <a:gd name="connsiteY3" fmla="*/ 914400 h 920750"/>
              <a:gd name="connsiteX4" fmla="*/ 0 w 1422400"/>
              <a:gd name="connsiteY4" fmla="*/ 920750 h 920750"/>
              <a:gd name="connsiteX5" fmla="*/ 25400 w 1422400"/>
              <a:gd name="connsiteY5" fmla="*/ 857250 h 92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2400" h="920750">
                <a:moveTo>
                  <a:pt x="25400" y="857250"/>
                </a:moveTo>
                <a:lnTo>
                  <a:pt x="622300" y="0"/>
                </a:lnTo>
                <a:lnTo>
                  <a:pt x="850900" y="0"/>
                </a:lnTo>
                <a:lnTo>
                  <a:pt x="1422400" y="914400"/>
                </a:lnTo>
                <a:lnTo>
                  <a:pt x="0" y="920750"/>
                </a:lnTo>
                <a:lnTo>
                  <a:pt x="25400" y="857250"/>
                </a:lnTo>
                <a:close/>
              </a:path>
            </a:pathLst>
          </a:custGeom>
          <a:noFill/>
          <a:ln w="9525">
            <a:solidFill>
              <a:srgbClr val="B036A7"/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 smtClean="0"/>
          </a:p>
        </p:txBody>
      </p:sp>
      <p:sp>
        <p:nvSpPr>
          <p:cNvPr id="10" name="Rectangle 9"/>
          <p:cNvSpPr/>
          <p:nvPr/>
        </p:nvSpPr>
        <p:spPr>
          <a:xfrm>
            <a:off x="6686205" y="4270088"/>
            <a:ext cx="14237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/>
              <a:t>region(v)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291840" y="142875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01" name="TextBox 100"/>
          <p:cNvSpPr txBox="1"/>
          <p:nvPr/>
        </p:nvSpPr>
        <p:spPr>
          <a:xfrm>
            <a:off x="2872740" y="288417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116330" y="219075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03" name="TextBox 102"/>
          <p:cNvSpPr txBox="1"/>
          <p:nvPr/>
        </p:nvSpPr>
        <p:spPr>
          <a:xfrm>
            <a:off x="1962150" y="217932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04" name="TextBox 103"/>
          <p:cNvSpPr txBox="1"/>
          <p:nvPr/>
        </p:nvSpPr>
        <p:spPr>
          <a:xfrm>
            <a:off x="510540" y="29108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05" name="TextBox 104"/>
          <p:cNvSpPr txBox="1"/>
          <p:nvPr/>
        </p:nvSpPr>
        <p:spPr>
          <a:xfrm>
            <a:off x="1192530" y="288417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270760" y="284226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07" name="TextBox 106"/>
          <p:cNvSpPr txBox="1"/>
          <p:nvPr/>
        </p:nvSpPr>
        <p:spPr>
          <a:xfrm>
            <a:off x="1680210" y="2868930"/>
            <a:ext cx="354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08" name="TextBox 107"/>
          <p:cNvSpPr txBox="1"/>
          <p:nvPr/>
        </p:nvSpPr>
        <p:spPr>
          <a:xfrm>
            <a:off x="251460" y="354330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09" name="TextBox 108"/>
          <p:cNvSpPr txBox="1"/>
          <p:nvPr/>
        </p:nvSpPr>
        <p:spPr>
          <a:xfrm>
            <a:off x="3318510" y="216408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10" name="TextBox 109"/>
          <p:cNvSpPr txBox="1"/>
          <p:nvPr/>
        </p:nvSpPr>
        <p:spPr>
          <a:xfrm>
            <a:off x="2625090" y="344805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11" name="TextBox 110"/>
          <p:cNvSpPr txBox="1"/>
          <p:nvPr/>
        </p:nvSpPr>
        <p:spPr>
          <a:xfrm>
            <a:off x="914400" y="354330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12" name="TextBox 111"/>
          <p:cNvSpPr txBox="1"/>
          <p:nvPr/>
        </p:nvSpPr>
        <p:spPr>
          <a:xfrm>
            <a:off x="4290060" y="217551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166110" y="348615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019300" y="141351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15" name="TextBox 114"/>
          <p:cNvSpPr txBox="1"/>
          <p:nvPr/>
        </p:nvSpPr>
        <p:spPr>
          <a:xfrm>
            <a:off x="4030980" y="287655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547110" y="284988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17" name="TextBox 116"/>
          <p:cNvSpPr txBox="1"/>
          <p:nvPr/>
        </p:nvSpPr>
        <p:spPr>
          <a:xfrm>
            <a:off x="4659630" y="286512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SearchKDTree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73" y="1271239"/>
            <a:ext cx="4866615" cy="3368622"/>
          </a:xfrm>
          <a:prstGeom prst="rect">
            <a:avLst/>
          </a:prstGeom>
        </p:spPr>
      </p:pic>
      <p:sp>
        <p:nvSpPr>
          <p:cNvPr id="100" name="Oval 34"/>
          <p:cNvSpPr>
            <a:spLocks noChangeAspect="1" noChangeArrowheads="1"/>
          </p:cNvSpPr>
          <p:nvPr/>
        </p:nvSpPr>
        <p:spPr bwMode="auto">
          <a:xfrm>
            <a:off x="6674776" y="275989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1</a:t>
            </a:r>
            <a:endParaRPr lang="en-US" sz="1400" baseline="-25000" dirty="0"/>
          </a:p>
        </p:txBody>
      </p:sp>
      <p:sp>
        <p:nvSpPr>
          <p:cNvPr id="101" name="Oval 34"/>
          <p:cNvSpPr>
            <a:spLocks noChangeAspect="1" noChangeArrowheads="1"/>
          </p:cNvSpPr>
          <p:nvPr/>
        </p:nvSpPr>
        <p:spPr bwMode="auto">
          <a:xfrm>
            <a:off x="5527265" y="909439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/>
              <a:t>2</a:t>
            </a:r>
          </a:p>
        </p:txBody>
      </p:sp>
      <p:sp>
        <p:nvSpPr>
          <p:cNvPr id="102" name="Oval 34"/>
          <p:cNvSpPr>
            <a:spLocks noChangeAspect="1" noChangeArrowheads="1"/>
          </p:cNvSpPr>
          <p:nvPr/>
        </p:nvSpPr>
        <p:spPr bwMode="auto">
          <a:xfrm>
            <a:off x="7671056" y="909439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/>
              <a:t>3</a:t>
            </a:r>
          </a:p>
        </p:txBody>
      </p:sp>
      <p:sp>
        <p:nvSpPr>
          <p:cNvPr id="103" name="Oval 34"/>
          <p:cNvSpPr>
            <a:spLocks noChangeAspect="1" noChangeArrowheads="1"/>
          </p:cNvSpPr>
          <p:nvPr/>
        </p:nvSpPr>
        <p:spPr bwMode="auto">
          <a:xfrm>
            <a:off x="7306796" y="1632435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6</a:t>
            </a:r>
            <a:endParaRPr lang="en-US" sz="1400" baseline="-25000" dirty="0"/>
          </a:p>
        </p:txBody>
      </p:sp>
      <p:sp>
        <p:nvSpPr>
          <p:cNvPr id="104" name="Oval 34"/>
          <p:cNvSpPr>
            <a:spLocks noChangeAspect="1" noChangeArrowheads="1"/>
          </p:cNvSpPr>
          <p:nvPr/>
        </p:nvSpPr>
        <p:spPr bwMode="auto">
          <a:xfrm>
            <a:off x="8558023" y="162291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7</a:t>
            </a:r>
            <a:endParaRPr lang="en-US" sz="1400" baseline="-25000" dirty="0"/>
          </a:p>
        </p:txBody>
      </p:sp>
      <p:sp>
        <p:nvSpPr>
          <p:cNvPr id="105" name="Oval 34"/>
          <p:cNvSpPr>
            <a:spLocks noChangeAspect="1" noChangeArrowheads="1"/>
          </p:cNvSpPr>
          <p:nvPr/>
        </p:nvSpPr>
        <p:spPr bwMode="auto">
          <a:xfrm>
            <a:off x="4963600" y="162291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4</a:t>
            </a:r>
            <a:endParaRPr lang="en-US" sz="1400" baseline="-25000" dirty="0"/>
          </a:p>
        </p:txBody>
      </p:sp>
      <p:sp>
        <p:nvSpPr>
          <p:cNvPr id="106" name="Oval 34"/>
          <p:cNvSpPr>
            <a:spLocks noChangeAspect="1" noChangeArrowheads="1"/>
          </p:cNvSpPr>
          <p:nvPr/>
        </p:nvSpPr>
        <p:spPr bwMode="auto">
          <a:xfrm>
            <a:off x="5695443" y="162291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5</a:t>
            </a:r>
            <a:endParaRPr lang="en-US" sz="1400" baseline="-25000" dirty="0"/>
          </a:p>
        </p:txBody>
      </p:sp>
      <p:sp>
        <p:nvSpPr>
          <p:cNvPr id="107" name="Oval 34"/>
          <p:cNvSpPr>
            <a:spLocks noChangeAspect="1" noChangeArrowheads="1"/>
          </p:cNvSpPr>
          <p:nvPr/>
        </p:nvSpPr>
        <p:spPr bwMode="auto">
          <a:xfrm>
            <a:off x="4548211" y="226608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/>
              <a:t>8</a:t>
            </a:r>
          </a:p>
        </p:txBody>
      </p:sp>
      <p:sp>
        <p:nvSpPr>
          <p:cNvPr id="108" name="Rectangle 107"/>
          <p:cNvSpPr>
            <a:spLocks noChangeAspect="1"/>
          </p:cNvSpPr>
          <p:nvPr/>
        </p:nvSpPr>
        <p:spPr bwMode="auto">
          <a:xfrm>
            <a:off x="4269677" y="2814932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/>
              <a:t>1</a:t>
            </a:r>
          </a:p>
        </p:txBody>
      </p:sp>
      <p:sp>
        <p:nvSpPr>
          <p:cNvPr id="109" name="Rectangle 108"/>
          <p:cNvSpPr>
            <a:spLocks noChangeAspect="1"/>
          </p:cNvSpPr>
          <p:nvPr/>
        </p:nvSpPr>
        <p:spPr bwMode="auto">
          <a:xfrm>
            <a:off x="4846315" y="2829894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 smtClean="0"/>
              <a:t>2</a:t>
            </a:r>
            <a:endParaRPr lang="en-US" sz="1400" baseline="-25000" dirty="0"/>
          </a:p>
        </p:txBody>
      </p:sp>
      <p:sp>
        <p:nvSpPr>
          <p:cNvPr id="110" name="Rectangle 109"/>
          <p:cNvSpPr>
            <a:spLocks noChangeAspect="1"/>
          </p:cNvSpPr>
          <p:nvPr/>
        </p:nvSpPr>
        <p:spPr bwMode="auto">
          <a:xfrm>
            <a:off x="5108882" y="2291422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 smtClean="0"/>
              <a:t>3</a:t>
            </a:r>
            <a:endParaRPr lang="en-US" sz="1400" baseline="-25000" dirty="0"/>
          </a:p>
        </p:txBody>
      </p:sp>
      <p:sp>
        <p:nvSpPr>
          <p:cNvPr id="111" name="Rectangle 110"/>
          <p:cNvSpPr>
            <a:spLocks noChangeAspect="1"/>
          </p:cNvSpPr>
          <p:nvPr/>
        </p:nvSpPr>
        <p:spPr bwMode="auto">
          <a:xfrm>
            <a:off x="5482248" y="2323376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 smtClean="0"/>
              <a:t>4</a:t>
            </a:r>
            <a:endParaRPr lang="en-US" sz="1400" baseline="-25000" dirty="0"/>
          </a:p>
        </p:txBody>
      </p:sp>
      <p:sp>
        <p:nvSpPr>
          <p:cNvPr id="112" name="Rectangle 111"/>
          <p:cNvSpPr>
            <a:spLocks noChangeAspect="1"/>
          </p:cNvSpPr>
          <p:nvPr/>
        </p:nvSpPr>
        <p:spPr bwMode="auto">
          <a:xfrm>
            <a:off x="5967315" y="2320693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 smtClean="0"/>
              <a:t>5</a:t>
            </a:r>
            <a:endParaRPr lang="en-US" sz="1400" baseline="-25000" dirty="0"/>
          </a:p>
        </p:txBody>
      </p:sp>
      <p:sp>
        <p:nvSpPr>
          <p:cNvPr id="113" name="Rectangle 112"/>
          <p:cNvSpPr>
            <a:spLocks noChangeAspect="1"/>
          </p:cNvSpPr>
          <p:nvPr/>
        </p:nvSpPr>
        <p:spPr bwMode="auto">
          <a:xfrm>
            <a:off x="6370030" y="2808597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 smtClean="0"/>
              <a:t>6</a:t>
            </a:r>
            <a:endParaRPr lang="en-US" sz="1400" baseline="-25000" dirty="0"/>
          </a:p>
        </p:txBody>
      </p:sp>
      <p:sp>
        <p:nvSpPr>
          <p:cNvPr id="114" name="Rectangle 113"/>
          <p:cNvSpPr>
            <a:spLocks noChangeAspect="1"/>
          </p:cNvSpPr>
          <p:nvPr/>
        </p:nvSpPr>
        <p:spPr bwMode="auto">
          <a:xfrm>
            <a:off x="6667268" y="3699860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 smtClean="0"/>
              <a:t>11</a:t>
            </a:r>
            <a:endParaRPr lang="en-US" sz="1400" baseline="-25000" dirty="0"/>
          </a:p>
        </p:txBody>
      </p:sp>
      <p:sp>
        <p:nvSpPr>
          <p:cNvPr id="115" name="Rectangle 114"/>
          <p:cNvSpPr>
            <a:spLocks noChangeAspect="1"/>
          </p:cNvSpPr>
          <p:nvPr/>
        </p:nvSpPr>
        <p:spPr bwMode="auto">
          <a:xfrm>
            <a:off x="7110584" y="3706726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/>
              <a:t>7</a:t>
            </a:r>
          </a:p>
        </p:txBody>
      </p:sp>
      <p:sp>
        <p:nvSpPr>
          <p:cNvPr id="116" name="Rectangle 115"/>
          <p:cNvSpPr>
            <a:spLocks noChangeAspect="1"/>
          </p:cNvSpPr>
          <p:nvPr/>
        </p:nvSpPr>
        <p:spPr bwMode="auto">
          <a:xfrm>
            <a:off x="8377742" y="2362537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/>
              <a:t>9</a:t>
            </a:r>
          </a:p>
        </p:txBody>
      </p:sp>
      <p:sp>
        <p:nvSpPr>
          <p:cNvPr id="117" name="Rectangle 116"/>
          <p:cNvSpPr>
            <a:spLocks noChangeAspect="1"/>
          </p:cNvSpPr>
          <p:nvPr/>
        </p:nvSpPr>
        <p:spPr bwMode="auto">
          <a:xfrm>
            <a:off x="8859130" y="2377499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 smtClean="0"/>
              <a:t>10</a:t>
            </a:r>
            <a:endParaRPr lang="en-US" sz="1400" baseline="-25000" dirty="0"/>
          </a:p>
        </p:txBody>
      </p:sp>
      <p:cxnSp>
        <p:nvCxnSpPr>
          <p:cNvPr id="118" name="Straight Connector 117"/>
          <p:cNvCxnSpPr>
            <a:stCxn id="100" idx="4"/>
            <a:endCxn id="101" idx="0"/>
          </p:cNvCxnSpPr>
          <p:nvPr/>
        </p:nvCxnSpPr>
        <p:spPr bwMode="auto">
          <a:xfrm flipH="1">
            <a:off x="5672932" y="567321"/>
            <a:ext cx="1147510" cy="3421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0" idx="4"/>
            <a:endCxn id="102" idx="0"/>
          </p:cNvCxnSpPr>
          <p:nvPr/>
        </p:nvCxnSpPr>
        <p:spPr bwMode="auto">
          <a:xfrm>
            <a:off x="6820442" y="567321"/>
            <a:ext cx="996281" cy="3421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1" idx="4"/>
            <a:endCxn id="105" idx="0"/>
          </p:cNvCxnSpPr>
          <p:nvPr/>
        </p:nvCxnSpPr>
        <p:spPr bwMode="auto">
          <a:xfrm flipH="1">
            <a:off x="5109267" y="1200771"/>
            <a:ext cx="563665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06" idx="0"/>
            <a:endCxn id="101" idx="4"/>
          </p:cNvCxnSpPr>
          <p:nvPr/>
        </p:nvCxnSpPr>
        <p:spPr bwMode="auto">
          <a:xfrm flipH="1" flipV="1">
            <a:off x="5672931" y="1200771"/>
            <a:ext cx="168178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02" idx="4"/>
            <a:endCxn id="103" idx="0"/>
          </p:cNvCxnSpPr>
          <p:nvPr/>
        </p:nvCxnSpPr>
        <p:spPr bwMode="auto">
          <a:xfrm flipH="1">
            <a:off x="7452462" y="1200771"/>
            <a:ext cx="364260" cy="4316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>
            <a:stCxn id="102" idx="4"/>
            <a:endCxn id="104" idx="0"/>
          </p:cNvCxnSpPr>
          <p:nvPr/>
        </p:nvCxnSpPr>
        <p:spPr bwMode="auto">
          <a:xfrm>
            <a:off x="7816722" y="1200771"/>
            <a:ext cx="886967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>
            <a:stCxn id="107" idx="0"/>
            <a:endCxn id="105" idx="4"/>
          </p:cNvCxnSpPr>
          <p:nvPr/>
        </p:nvCxnSpPr>
        <p:spPr bwMode="auto">
          <a:xfrm flipV="1">
            <a:off x="4693878" y="1914242"/>
            <a:ext cx="415389" cy="35183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110" idx="0"/>
            <a:endCxn id="105" idx="4"/>
          </p:cNvCxnSpPr>
          <p:nvPr/>
        </p:nvCxnSpPr>
        <p:spPr bwMode="auto">
          <a:xfrm flipH="1" flipV="1">
            <a:off x="5109266" y="1914242"/>
            <a:ext cx="135988" cy="3771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>
            <a:stCxn id="111" idx="0"/>
            <a:endCxn id="106" idx="4"/>
          </p:cNvCxnSpPr>
          <p:nvPr/>
        </p:nvCxnSpPr>
        <p:spPr bwMode="auto">
          <a:xfrm flipV="1">
            <a:off x="5618620" y="1914242"/>
            <a:ext cx="222489" cy="4091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stCxn id="112" idx="0"/>
          </p:cNvCxnSpPr>
          <p:nvPr/>
        </p:nvCxnSpPr>
        <p:spPr bwMode="auto">
          <a:xfrm flipH="1" flipV="1">
            <a:off x="5866510" y="1914242"/>
            <a:ext cx="237176" cy="4064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>
            <a:stCxn id="108" idx="0"/>
            <a:endCxn id="107" idx="4"/>
          </p:cNvCxnSpPr>
          <p:nvPr/>
        </p:nvCxnSpPr>
        <p:spPr bwMode="auto">
          <a:xfrm flipV="1">
            <a:off x="4406048" y="2557412"/>
            <a:ext cx="287830" cy="2575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>
            <a:stCxn id="107" idx="4"/>
            <a:endCxn id="109" idx="0"/>
          </p:cNvCxnSpPr>
          <p:nvPr/>
        </p:nvCxnSpPr>
        <p:spPr bwMode="auto">
          <a:xfrm>
            <a:off x="4693878" y="2557412"/>
            <a:ext cx="288809" cy="2724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/>
          <p:cNvCxnSpPr>
            <a:stCxn id="113" idx="0"/>
            <a:endCxn id="134" idx="4"/>
          </p:cNvCxnSpPr>
          <p:nvPr/>
        </p:nvCxnSpPr>
        <p:spPr bwMode="auto">
          <a:xfrm flipV="1">
            <a:off x="6506402" y="2592422"/>
            <a:ext cx="440600" cy="2161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>
            <a:stCxn id="134" idx="0"/>
            <a:endCxn id="103" idx="4"/>
          </p:cNvCxnSpPr>
          <p:nvPr/>
        </p:nvCxnSpPr>
        <p:spPr bwMode="auto">
          <a:xfrm flipV="1">
            <a:off x="6947002" y="1923767"/>
            <a:ext cx="505460" cy="3773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>
            <a:stCxn id="116" idx="0"/>
            <a:endCxn id="104" idx="4"/>
          </p:cNvCxnSpPr>
          <p:nvPr/>
        </p:nvCxnSpPr>
        <p:spPr bwMode="auto">
          <a:xfrm flipV="1">
            <a:off x="8514114" y="1914242"/>
            <a:ext cx="189575" cy="4482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Straight Connector 132"/>
          <p:cNvCxnSpPr>
            <a:stCxn id="117" idx="0"/>
            <a:endCxn id="104" idx="4"/>
          </p:cNvCxnSpPr>
          <p:nvPr/>
        </p:nvCxnSpPr>
        <p:spPr bwMode="auto">
          <a:xfrm flipH="1" flipV="1">
            <a:off x="8703689" y="1914242"/>
            <a:ext cx="291812" cy="4632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4" name="Oval 34"/>
          <p:cNvSpPr>
            <a:spLocks noChangeAspect="1" noChangeArrowheads="1"/>
          </p:cNvSpPr>
          <p:nvPr/>
        </p:nvSpPr>
        <p:spPr bwMode="auto">
          <a:xfrm>
            <a:off x="6801336" y="230109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/>
              <a:t>9</a:t>
            </a:r>
          </a:p>
        </p:txBody>
      </p:sp>
      <p:cxnSp>
        <p:nvCxnSpPr>
          <p:cNvPr id="135" name="Straight Connector 134"/>
          <p:cNvCxnSpPr>
            <a:stCxn id="136" idx="0"/>
            <a:endCxn id="103" idx="4"/>
          </p:cNvCxnSpPr>
          <p:nvPr/>
        </p:nvCxnSpPr>
        <p:spPr bwMode="auto">
          <a:xfrm flipH="1" flipV="1">
            <a:off x="7452462" y="1923767"/>
            <a:ext cx="600944" cy="4431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Rectangle 135"/>
          <p:cNvSpPr>
            <a:spLocks noChangeAspect="1"/>
          </p:cNvSpPr>
          <p:nvPr/>
        </p:nvSpPr>
        <p:spPr bwMode="auto">
          <a:xfrm>
            <a:off x="7917034" y="2366876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 smtClean="0"/>
              <a:t>8</a:t>
            </a:r>
            <a:endParaRPr lang="en-US" sz="1400" baseline="-25000" dirty="0"/>
          </a:p>
        </p:txBody>
      </p:sp>
      <p:sp>
        <p:nvSpPr>
          <p:cNvPr id="137" name="Oval 34"/>
          <p:cNvSpPr>
            <a:spLocks noChangeAspect="1" noChangeArrowheads="1"/>
          </p:cNvSpPr>
          <p:nvPr/>
        </p:nvSpPr>
        <p:spPr bwMode="auto">
          <a:xfrm>
            <a:off x="7220436" y="281544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10</a:t>
            </a:r>
            <a:endParaRPr lang="en-US" sz="1400" baseline="-25000" dirty="0"/>
          </a:p>
        </p:txBody>
      </p:sp>
      <p:cxnSp>
        <p:nvCxnSpPr>
          <p:cNvPr id="138" name="Straight Connector 137"/>
          <p:cNvCxnSpPr>
            <a:stCxn id="137" idx="0"/>
            <a:endCxn id="134" idx="4"/>
          </p:cNvCxnSpPr>
          <p:nvPr/>
        </p:nvCxnSpPr>
        <p:spPr bwMode="auto">
          <a:xfrm flipH="1" flipV="1">
            <a:off x="6947002" y="2592422"/>
            <a:ext cx="419100" cy="2230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9" name="Oval 34"/>
          <p:cNvSpPr>
            <a:spLocks noChangeAspect="1" noChangeArrowheads="1"/>
          </p:cNvSpPr>
          <p:nvPr/>
        </p:nvSpPr>
        <p:spPr bwMode="auto">
          <a:xfrm>
            <a:off x="6966436" y="325359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11</a:t>
            </a:r>
            <a:endParaRPr lang="en-US" sz="1400" baseline="-25000" dirty="0"/>
          </a:p>
        </p:txBody>
      </p:sp>
      <p:cxnSp>
        <p:nvCxnSpPr>
          <p:cNvPr id="140" name="Straight Connector 139"/>
          <p:cNvCxnSpPr>
            <a:stCxn id="139" idx="1"/>
            <a:endCxn id="137" idx="4"/>
          </p:cNvCxnSpPr>
          <p:nvPr/>
        </p:nvCxnSpPr>
        <p:spPr bwMode="auto">
          <a:xfrm flipV="1">
            <a:off x="7009101" y="3106772"/>
            <a:ext cx="357001" cy="1894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>
            <a:stCxn id="114" idx="0"/>
            <a:endCxn id="139" idx="4"/>
          </p:cNvCxnSpPr>
          <p:nvPr/>
        </p:nvCxnSpPr>
        <p:spPr bwMode="auto">
          <a:xfrm flipV="1">
            <a:off x="6803640" y="3544922"/>
            <a:ext cx="308462" cy="1549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/>
          <p:cNvCxnSpPr>
            <a:stCxn id="115" idx="0"/>
            <a:endCxn id="139" idx="4"/>
          </p:cNvCxnSpPr>
          <p:nvPr/>
        </p:nvCxnSpPr>
        <p:spPr bwMode="auto">
          <a:xfrm flipH="1" flipV="1">
            <a:off x="7112102" y="3544922"/>
            <a:ext cx="134854" cy="1618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3" name="Rectangle 142"/>
          <p:cNvSpPr>
            <a:spLocks noChangeAspect="1"/>
          </p:cNvSpPr>
          <p:nvPr/>
        </p:nvSpPr>
        <p:spPr bwMode="auto">
          <a:xfrm>
            <a:off x="7562618" y="3699860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 smtClean="0"/>
              <a:t>12</a:t>
            </a:r>
            <a:endParaRPr lang="en-US" sz="1400" baseline="-25000" dirty="0"/>
          </a:p>
        </p:txBody>
      </p:sp>
      <p:sp>
        <p:nvSpPr>
          <p:cNvPr id="144" name="Rectangle 143"/>
          <p:cNvSpPr>
            <a:spLocks noChangeAspect="1"/>
          </p:cNvSpPr>
          <p:nvPr/>
        </p:nvSpPr>
        <p:spPr bwMode="auto">
          <a:xfrm>
            <a:off x="7993234" y="3706726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 smtClean="0"/>
              <a:t>13</a:t>
            </a:r>
            <a:endParaRPr lang="en-US" sz="1400" baseline="-25000" dirty="0"/>
          </a:p>
        </p:txBody>
      </p:sp>
      <p:sp>
        <p:nvSpPr>
          <p:cNvPr id="145" name="Oval 34"/>
          <p:cNvSpPr>
            <a:spLocks noChangeAspect="1" noChangeArrowheads="1"/>
          </p:cNvSpPr>
          <p:nvPr/>
        </p:nvSpPr>
        <p:spPr bwMode="auto">
          <a:xfrm>
            <a:off x="7760186" y="325359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12</a:t>
            </a:r>
            <a:endParaRPr lang="en-US" sz="1400" baseline="-25000" dirty="0"/>
          </a:p>
        </p:txBody>
      </p:sp>
      <p:cxnSp>
        <p:nvCxnSpPr>
          <p:cNvPr id="146" name="Straight Connector 145"/>
          <p:cNvCxnSpPr>
            <a:stCxn id="145" idx="1"/>
            <a:endCxn id="137" idx="4"/>
          </p:cNvCxnSpPr>
          <p:nvPr/>
        </p:nvCxnSpPr>
        <p:spPr bwMode="auto">
          <a:xfrm flipH="1" flipV="1">
            <a:off x="7366102" y="3106772"/>
            <a:ext cx="436749" cy="1894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stCxn id="143" idx="0"/>
            <a:endCxn id="145" idx="4"/>
          </p:cNvCxnSpPr>
          <p:nvPr/>
        </p:nvCxnSpPr>
        <p:spPr bwMode="auto">
          <a:xfrm flipV="1">
            <a:off x="7698990" y="3544922"/>
            <a:ext cx="206862" cy="1549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/>
          <p:cNvCxnSpPr>
            <a:stCxn id="144" idx="0"/>
            <a:endCxn id="145" idx="4"/>
          </p:cNvCxnSpPr>
          <p:nvPr/>
        </p:nvCxnSpPr>
        <p:spPr bwMode="auto">
          <a:xfrm flipH="1" flipV="1">
            <a:off x="7905852" y="3544922"/>
            <a:ext cx="223754" cy="1618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9" name="Oval 34"/>
          <p:cNvSpPr>
            <a:spLocks noChangeAspect="1" noChangeArrowheads="1"/>
          </p:cNvSpPr>
          <p:nvPr/>
        </p:nvSpPr>
        <p:spPr bwMode="auto">
          <a:xfrm>
            <a:off x="7312951" y="1638064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0" name="Oval 34"/>
          <p:cNvSpPr>
            <a:spLocks noChangeAspect="1" noChangeArrowheads="1"/>
          </p:cNvSpPr>
          <p:nvPr/>
        </p:nvSpPr>
        <p:spPr bwMode="auto">
          <a:xfrm>
            <a:off x="6684301" y="275989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1" name="Oval 34"/>
          <p:cNvSpPr>
            <a:spLocks noChangeAspect="1" noChangeArrowheads="1"/>
          </p:cNvSpPr>
          <p:nvPr/>
        </p:nvSpPr>
        <p:spPr bwMode="auto">
          <a:xfrm>
            <a:off x="5531776" y="923689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2" name="Oval 34"/>
          <p:cNvSpPr>
            <a:spLocks noChangeAspect="1" noChangeArrowheads="1"/>
          </p:cNvSpPr>
          <p:nvPr/>
        </p:nvSpPr>
        <p:spPr bwMode="auto">
          <a:xfrm>
            <a:off x="7684426" y="914164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3" name="Oval 34"/>
          <p:cNvSpPr>
            <a:spLocks noChangeAspect="1" noChangeArrowheads="1"/>
          </p:cNvSpPr>
          <p:nvPr/>
        </p:nvSpPr>
        <p:spPr bwMode="auto">
          <a:xfrm>
            <a:off x="4969801" y="1628539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4" name="Oval 34"/>
          <p:cNvSpPr>
            <a:spLocks noChangeAspect="1" noChangeArrowheads="1"/>
          </p:cNvSpPr>
          <p:nvPr/>
        </p:nvSpPr>
        <p:spPr bwMode="auto">
          <a:xfrm>
            <a:off x="8570251" y="1619014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5" name="Rectangle 154"/>
          <p:cNvSpPr>
            <a:spLocks noChangeAspect="1"/>
          </p:cNvSpPr>
          <p:nvPr/>
        </p:nvSpPr>
        <p:spPr bwMode="auto">
          <a:xfrm>
            <a:off x="8871257" y="2386672"/>
            <a:ext cx="272743" cy="272743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400" baseline="-25000" dirty="0"/>
          </a:p>
        </p:txBody>
      </p:sp>
      <p:sp>
        <p:nvSpPr>
          <p:cNvPr id="156" name="Rectangle 155"/>
          <p:cNvSpPr>
            <a:spLocks noChangeAspect="1"/>
          </p:cNvSpPr>
          <p:nvPr/>
        </p:nvSpPr>
        <p:spPr bwMode="auto">
          <a:xfrm>
            <a:off x="5108882" y="2300947"/>
            <a:ext cx="272743" cy="272743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400" baseline="-25000" dirty="0"/>
          </a:p>
        </p:txBody>
      </p:sp>
      <p:sp>
        <p:nvSpPr>
          <p:cNvPr id="157" name="Oval 34"/>
          <p:cNvSpPr>
            <a:spLocks noChangeAspect="1" noChangeArrowheads="1"/>
          </p:cNvSpPr>
          <p:nvPr/>
        </p:nvSpPr>
        <p:spPr bwMode="auto">
          <a:xfrm>
            <a:off x="6808126" y="2295289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8" name="Rectangle 157"/>
          <p:cNvSpPr>
            <a:spLocks noChangeAspect="1"/>
          </p:cNvSpPr>
          <p:nvPr/>
        </p:nvSpPr>
        <p:spPr bwMode="auto">
          <a:xfrm>
            <a:off x="6375707" y="2824822"/>
            <a:ext cx="272743" cy="272743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400" baseline="-25000" dirty="0"/>
          </a:p>
        </p:txBody>
      </p:sp>
      <p:sp>
        <p:nvSpPr>
          <p:cNvPr id="159" name="Rectangle 158"/>
          <p:cNvSpPr>
            <a:spLocks noChangeAspect="1"/>
          </p:cNvSpPr>
          <p:nvPr/>
        </p:nvSpPr>
        <p:spPr bwMode="auto">
          <a:xfrm>
            <a:off x="8375957" y="2367622"/>
            <a:ext cx="272743" cy="272743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400" baseline="-25000" dirty="0"/>
          </a:p>
        </p:txBody>
      </p:sp>
      <p:sp>
        <p:nvSpPr>
          <p:cNvPr id="160" name="Rectangle 159"/>
          <p:cNvSpPr>
            <a:spLocks noChangeAspect="1"/>
          </p:cNvSpPr>
          <p:nvPr/>
        </p:nvSpPr>
        <p:spPr bwMode="auto">
          <a:xfrm>
            <a:off x="7928282" y="2377147"/>
            <a:ext cx="272743" cy="272743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400" baseline="-25000" dirty="0"/>
          </a:p>
        </p:txBody>
      </p:sp>
      <p:sp>
        <p:nvSpPr>
          <p:cNvPr id="161" name="Oval 34"/>
          <p:cNvSpPr>
            <a:spLocks noChangeAspect="1" noChangeArrowheads="1"/>
          </p:cNvSpPr>
          <p:nvPr/>
        </p:nvSpPr>
        <p:spPr bwMode="auto">
          <a:xfrm>
            <a:off x="7227226" y="2819164"/>
            <a:ext cx="291332" cy="291332"/>
          </a:xfrm>
          <a:prstGeom prst="ellipse">
            <a:avLst/>
          </a:prstGeom>
          <a:solidFill>
            <a:schemeClr val="accent1">
              <a:lumMod val="50000"/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62" name="Freeform 161"/>
          <p:cNvSpPr/>
          <p:nvPr/>
        </p:nvSpPr>
        <p:spPr bwMode="auto">
          <a:xfrm>
            <a:off x="6438857" y="2828689"/>
            <a:ext cx="2009775" cy="1266825"/>
          </a:xfrm>
          <a:custGeom>
            <a:avLst/>
            <a:gdLst>
              <a:gd name="connsiteX0" fmla="*/ 0 w 2009775"/>
              <a:gd name="connsiteY0" fmla="*/ 1257300 h 1266825"/>
              <a:gd name="connsiteX1" fmla="*/ 790575 w 2009775"/>
              <a:gd name="connsiteY1" fmla="*/ 19050 h 1266825"/>
              <a:gd name="connsiteX2" fmla="*/ 1057275 w 2009775"/>
              <a:gd name="connsiteY2" fmla="*/ 0 h 1266825"/>
              <a:gd name="connsiteX3" fmla="*/ 2009775 w 2009775"/>
              <a:gd name="connsiteY3" fmla="*/ 1266825 h 1266825"/>
              <a:gd name="connsiteX0" fmla="*/ 0 w 2009775"/>
              <a:gd name="connsiteY0" fmla="*/ 1257300 h 1266825"/>
              <a:gd name="connsiteX1" fmla="*/ 790575 w 2009775"/>
              <a:gd name="connsiteY1" fmla="*/ 19050 h 1266825"/>
              <a:gd name="connsiteX2" fmla="*/ 1057275 w 2009775"/>
              <a:gd name="connsiteY2" fmla="*/ 0 h 1266825"/>
              <a:gd name="connsiteX3" fmla="*/ 2009775 w 2009775"/>
              <a:gd name="connsiteY3" fmla="*/ 1266825 h 1266825"/>
              <a:gd name="connsiteX4" fmla="*/ 2009775 w 2009775"/>
              <a:gd name="connsiteY4" fmla="*/ 1266825 h 1266825"/>
              <a:gd name="connsiteX0" fmla="*/ 0 w 2390775"/>
              <a:gd name="connsiteY0" fmla="*/ 1257300 h 1266825"/>
              <a:gd name="connsiteX1" fmla="*/ 790575 w 2390775"/>
              <a:gd name="connsiteY1" fmla="*/ 19050 h 1266825"/>
              <a:gd name="connsiteX2" fmla="*/ 1057275 w 2390775"/>
              <a:gd name="connsiteY2" fmla="*/ 0 h 1266825"/>
              <a:gd name="connsiteX3" fmla="*/ 2009775 w 2390775"/>
              <a:gd name="connsiteY3" fmla="*/ 1266825 h 1266825"/>
              <a:gd name="connsiteX4" fmla="*/ 2390775 w 2390775"/>
              <a:gd name="connsiteY4" fmla="*/ 1123950 h 1266825"/>
              <a:gd name="connsiteX0" fmla="*/ 47625 w 2057400"/>
              <a:gd name="connsiteY0" fmla="*/ 1257300 h 1266825"/>
              <a:gd name="connsiteX1" fmla="*/ 838200 w 2057400"/>
              <a:gd name="connsiteY1" fmla="*/ 19050 h 1266825"/>
              <a:gd name="connsiteX2" fmla="*/ 1104900 w 2057400"/>
              <a:gd name="connsiteY2" fmla="*/ 0 h 1266825"/>
              <a:gd name="connsiteX3" fmla="*/ 2057400 w 2057400"/>
              <a:gd name="connsiteY3" fmla="*/ 1266825 h 1266825"/>
              <a:gd name="connsiteX4" fmla="*/ 0 w 2057400"/>
              <a:gd name="connsiteY4" fmla="*/ 1257300 h 1266825"/>
              <a:gd name="connsiteX0" fmla="*/ 0 w 2009775"/>
              <a:gd name="connsiteY0" fmla="*/ 1257300 h 1266825"/>
              <a:gd name="connsiteX1" fmla="*/ 790575 w 2009775"/>
              <a:gd name="connsiteY1" fmla="*/ 19050 h 1266825"/>
              <a:gd name="connsiteX2" fmla="*/ 1057275 w 2009775"/>
              <a:gd name="connsiteY2" fmla="*/ 0 h 1266825"/>
              <a:gd name="connsiteX3" fmla="*/ 2009775 w 2009775"/>
              <a:gd name="connsiteY3" fmla="*/ 1266825 h 1266825"/>
              <a:gd name="connsiteX4" fmla="*/ 0 w 2009775"/>
              <a:gd name="connsiteY4" fmla="*/ 1254125 h 126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9775" h="1266825">
                <a:moveTo>
                  <a:pt x="0" y="1257300"/>
                </a:moveTo>
                <a:lnTo>
                  <a:pt x="790575" y="19050"/>
                </a:lnTo>
                <a:lnTo>
                  <a:pt x="1057275" y="0"/>
                </a:lnTo>
                <a:lnTo>
                  <a:pt x="2009775" y="1266825"/>
                </a:lnTo>
                <a:lnTo>
                  <a:pt x="0" y="1254125"/>
                </a:lnTo>
              </a:path>
            </a:pathLst>
          </a:custGeom>
          <a:noFill/>
          <a:ln w="2222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5"/>
          <p:cNvSpPr>
            <a:spLocks noChangeArrowheads="1"/>
          </p:cNvSpPr>
          <p:nvPr/>
        </p:nvSpPr>
        <p:spPr bwMode="auto">
          <a:xfrm>
            <a:off x="5642039" y="4389418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" name="Oval 5"/>
          <p:cNvSpPr>
            <a:spLocks noChangeArrowheads="1"/>
          </p:cNvSpPr>
          <p:nvPr/>
        </p:nvSpPr>
        <p:spPr bwMode="auto">
          <a:xfrm>
            <a:off x="4879466" y="4102602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" name="Oval 5"/>
          <p:cNvSpPr>
            <a:spLocks noChangeArrowheads="1"/>
          </p:cNvSpPr>
          <p:nvPr/>
        </p:nvSpPr>
        <p:spPr bwMode="auto">
          <a:xfrm>
            <a:off x="6251523" y="4138454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" name="Oval 5"/>
          <p:cNvSpPr>
            <a:spLocks noChangeArrowheads="1"/>
          </p:cNvSpPr>
          <p:nvPr/>
        </p:nvSpPr>
        <p:spPr bwMode="auto">
          <a:xfrm>
            <a:off x="5386279" y="5574900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" name="Oval 5"/>
          <p:cNvSpPr>
            <a:spLocks noChangeArrowheads="1"/>
          </p:cNvSpPr>
          <p:nvPr/>
        </p:nvSpPr>
        <p:spPr bwMode="auto">
          <a:xfrm>
            <a:off x="5191450" y="4918091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" name="Oval 5"/>
          <p:cNvSpPr>
            <a:spLocks noChangeArrowheads="1"/>
          </p:cNvSpPr>
          <p:nvPr/>
        </p:nvSpPr>
        <p:spPr bwMode="auto">
          <a:xfrm>
            <a:off x="4879466" y="5249867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" name="Oval 5"/>
          <p:cNvSpPr>
            <a:spLocks noChangeArrowheads="1"/>
          </p:cNvSpPr>
          <p:nvPr/>
        </p:nvSpPr>
        <p:spPr bwMode="auto">
          <a:xfrm>
            <a:off x="6400668" y="4691722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" name="Oval 5"/>
          <p:cNvSpPr>
            <a:spLocks noChangeArrowheads="1"/>
          </p:cNvSpPr>
          <p:nvPr/>
        </p:nvSpPr>
        <p:spPr bwMode="auto">
          <a:xfrm>
            <a:off x="5938320" y="5107677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" name="Oval 5"/>
          <p:cNvSpPr>
            <a:spLocks noChangeArrowheads="1"/>
          </p:cNvSpPr>
          <p:nvPr/>
        </p:nvSpPr>
        <p:spPr bwMode="auto">
          <a:xfrm>
            <a:off x="7002956" y="5285790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" name="Oval 5"/>
          <p:cNvSpPr>
            <a:spLocks noChangeArrowheads="1"/>
          </p:cNvSpPr>
          <p:nvPr/>
        </p:nvSpPr>
        <p:spPr bwMode="auto">
          <a:xfrm>
            <a:off x="6817701" y="5912483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3" name="Straight Connector 172"/>
          <p:cNvCxnSpPr/>
          <p:nvPr/>
        </p:nvCxnSpPr>
        <p:spPr bwMode="auto">
          <a:xfrm>
            <a:off x="5677891" y="3800941"/>
            <a:ext cx="0" cy="24914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5642039" y="3639962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 smtClean="0"/>
              <a:t>1</a:t>
            </a:r>
            <a:endParaRPr lang="en-US" sz="1600" baseline="-25000" dirty="0"/>
          </a:p>
        </p:txBody>
      </p:sp>
      <p:sp>
        <p:nvSpPr>
          <p:cNvPr id="175" name="TextBox 174"/>
          <p:cNvSpPr txBox="1"/>
          <p:nvPr/>
        </p:nvSpPr>
        <p:spPr>
          <a:xfrm>
            <a:off x="5321950" y="4131354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/>
              <a:t>5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4576779" y="3986056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/>
              <a:t>4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5176056" y="4802878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 smtClean="0"/>
              <a:t>2</a:t>
            </a:r>
            <a:endParaRPr lang="en-US" sz="1600" baseline="-25000" dirty="0"/>
          </a:p>
        </p:txBody>
      </p:sp>
      <p:cxnSp>
        <p:nvCxnSpPr>
          <p:cNvPr id="178" name="Straight Connector 177"/>
          <p:cNvCxnSpPr/>
          <p:nvPr/>
        </p:nvCxnSpPr>
        <p:spPr bwMode="auto">
          <a:xfrm flipV="1">
            <a:off x="4351284" y="4947487"/>
            <a:ext cx="1326606" cy="64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5806220" y="4782216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/>
              <a:t>7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4067992" y="4729839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/>
              <a:t>2</a:t>
            </a:r>
          </a:p>
        </p:txBody>
      </p:sp>
      <p:cxnSp>
        <p:nvCxnSpPr>
          <p:cNvPr id="181" name="Straight Connector 180"/>
          <p:cNvCxnSpPr/>
          <p:nvPr/>
        </p:nvCxnSpPr>
        <p:spPr bwMode="auto">
          <a:xfrm flipV="1">
            <a:off x="5669820" y="5140839"/>
            <a:ext cx="1702547" cy="26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2" name="TextBox 181"/>
          <p:cNvSpPr txBox="1"/>
          <p:nvPr/>
        </p:nvSpPr>
        <p:spPr>
          <a:xfrm>
            <a:off x="6980355" y="4801544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 smtClean="0"/>
              <a:t>3</a:t>
            </a:r>
            <a:endParaRPr lang="en-US" sz="1600" baseline="-25000" dirty="0"/>
          </a:p>
        </p:txBody>
      </p:sp>
      <p:cxnSp>
        <p:nvCxnSpPr>
          <p:cNvPr id="183" name="Straight Connector 182"/>
          <p:cNvCxnSpPr>
            <a:endCxn id="184" idx="1"/>
          </p:cNvCxnSpPr>
          <p:nvPr/>
        </p:nvCxnSpPr>
        <p:spPr bwMode="auto">
          <a:xfrm flipH="1">
            <a:off x="5215388" y="4947486"/>
            <a:ext cx="11914" cy="13770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4" name="TextBox 183"/>
          <p:cNvSpPr txBox="1"/>
          <p:nvPr/>
        </p:nvSpPr>
        <p:spPr>
          <a:xfrm>
            <a:off x="5215388" y="6104156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/>
              <a:t>4</a:t>
            </a:r>
          </a:p>
        </p:txBody>
      </p:sp>
      <p:cxnSp>
        <p:nvCxnSpPr>
          <p:cNvPr id="185" name="Straight Connector 184"/>
          <p:cNvCxnSpPr/>
          <p:nvPr/>
        </p:nvCxnSpPr>
        <p:spPr bwMode="auto">
          <a:xfrm>
            <a:off x="4927311" y="3692671"/>
            <a:ext cx="0" cy="12548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6" name="TextBox 185"/>
          <p:cNvSpPr txBox="1"/>
          <p:nvPr/>
        </p:nvSpPr>
        <p:spPr>
          <a:xfrm>
            <a:off x="4915397" y="3585674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 smtClean="0"/>
              <a:t>5</a:t>
            </a:r>
            <a:endParaRPr lang="en-US" sz="1600" baseline="-25000" dirty="0"/>
          </a:p>
        </p:txBody>
      </p:sp>
      <p:cxnSp>
        <p:nvCxnSpPr>
          <p:cNvPr id="187" name="Straight Connector 186"/>
          <p:cNvCxnSpPr/>
          <p:nvPr/>
        </p:nvCxnSpPr>
        <p:spPr bwMode="auto">
          <a:xfrm>
            <a:off x="6853553" y="5143529"/>
            <a:ext cx="0" cy="11337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6642975" y="6101898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 smtClean="0"/>
              <a:t>6</a:t>
            </a:r>
            <a:endParaRPr lang="en-US" sz="1600" baseline="-25000" dirty="0"/>
          </a:p>
        </p:txBody>
      </p:sp>
      <p:sp>
        <p:nvSpPr>
          <p:cNvPr id="189" name="TextBox 188"/>
          <p:cNvSpPr txBox="1"/>
          <p:nvPr/>
        </p:nvSpPr>
        <p:spPr>
          <a:xfrm>
            <a:off x="6885126" y="5760084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 smtClean="0"/>
              <a:t>6</a:t>
            </a:r>
            <a:endParaRPr lang="en-US" sz="1600" baseline="-25000" dirty="0"/>
          </a:p>
        </p:txBody>
      </p:sp>
      <p:sp>
        <p:nvSpPr>
          <p:cNvPr id="190" name="TextBox 189"/>
          <p:cNvSpPr txBox="1"/>
          <p:nvPr/>
        </p:nvSpPr>
        <p:spPr>
          <a:xfrm>
            <a:off x="5956757" y="4100565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 smtClean="0"/>
              <a:t>9</a:t>
            </a:r>
            <a:endParaRPr lang="en-US" sz="1600" baseline="-25000" dirty="0"/>
          </a:p>
        </p:txBody>
      </p:sp>
      <p:cxnSp>
        <p:nvCxnSpPr>
          <p:cNvPr id="191" name="Straight Connector 190"/>
          <p:cNvCxnSpPr/>
          <p:nvPr/>
        </p:nvCxnSpPr>
        <p:spPr bwMode="auto">
          <a:xfrm>
            <a:off x="6276719" y="3823479"/>
            <a:ext cx="0" cy="13296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2" name="TextBox 191"/>
          <p:cNvSpPr txBox="1"/>
          <p:nvPr/>
        </p:nvSpPr>
        <p:spPr>
          <a:xfrm>
            <a:off x="6284367" y="3657322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/>
              <a:t>7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6424144" y="4511485"/>
            <a:ext cx="553392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 smtClean="0"/>
              <a:t>10</a:t>
            </a:r>
            <a:endParaRPr lang="en-US" sz="1600" baseline="-25000" dirty="0"/>
          </a:p>
        </p:txBody>
      </p:sp>
      <p:sp>
        <p:nvSpPr>
          <p:cNvPr id="194" name="TextBox 193"/>
          <p:cNvSpPr txBox="1"/>
          <p:nvPr/>
        </p:nvSpPr>
        <p:spPr>
          <a:xfrm>
            <a:off x="7013212" y="5221918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/>
              <a:t>8</a:t>
            </a:r>
          </a:p>
        </p:txBody>
      </p:sp>
      <p:cxnSp>
        <p:nvCxnSpPr>
          <p:cNvPr id="195" name="Straight Connector 194"/>
          <p:cNvCxnSpPr/>
          <p:nvPr/>
        </p:nvCxnSpPr>
        <p:spPr bwMode="auto">
          <a:xfrm>
            <a:off x="4351284" y="5291581"/>
            <a:ext cx="87601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6" name="TextBox 195"/>
          <p:cNvSpPr txBox="1"/>
          <p:nvPr/>
        </p:nvSpPr>
        <p:spPr>
          <a:xfrm>
            <a:off x="4059921" y="5097467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 smtClean="0"/>
              <a:t>8</a:t>
            </a:r>
            <a:endParaRPr lang="en-US" sz="1600" baseline="-25000" dirty="0"/>
          </a:p>
        </p:txBody>
      </p:sp>
      <p:sp>
        <p:nvSpPr>
          <p:cNvPr id="197" name="TextBox 196"/>
          <p:cNvSpPr txBox="1"/>
          <p:nvPr/>
        </p:nvSpPr>
        <p:spPr>
          <a:xfrm>
            <a:off x="4640195" y="5173587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/>
              <a:t>1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5303499" y="5535980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/>
              <a:t>3</a:t>
            </a:r>
          </a:p>
        </p:txBody>
      </p:sp>
      <p:cxnSp>
        <p:nvCxnSpPr>
          <p:cNvPr id="199" name="Straight Connector 198"/>
          <p:cNvCxnSpPr>
            <a:endCxn id="172" idx="2"/>
          </p:cNvCxnSpPr>
          <p:nvPr/>
        </p:nvCxnSpPr>
        <p:spPr bwMode="auto">
          <a:xfrm>
            <a:off x="5677891" y="5948335"/>
            <a:ext cx="113981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0" name="TextBox 199"/>
          <p:cNvSpPr txBox="1"/>
          <p:nvPr/>
        </p:nvSpPr>
        <p:spPr>
          <a:xfrm>
            <a:off x="5706362" y="5864123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/>
              <a:t>9</a:t>
            </a:r>
          </a:p>
        </p:txBody>
      </p:sp>
      <p:sp>
        <p:nvSpPr>
          <p:cNvPr id="201" name="Oval 5"/>
          <p:cNvSpPr>
            <a:spLocks noChangeArrowheads="1"/>
          </p:cNvSpPr>
          <p:nvPr/>
        </p:nvSpPr>
        <p:spPr bwMode="auto">
          <a:xfrm>
            <a:off x="5844408" y="5438482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" name="TextBox 201"/>
          <p:cNvSpPr txBox="1"/>
          <p:nvPr/>
        </p:nvSpPr>
        <p:spPr>
          <a:xfrm>
            <a:off x="5639284" y="5391595"/>
            <a:ext cx="420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 smtClean="0"/>
              <a:t>11</a:t>
            </a:r>
            <a:endParaRPr lang="en-US" sz="1600" baseline="-25000" dirty="0"/>
          </a:p>
        </p:txBody>
      </p:sp>
      <p:sp>
        <p:nvSpPr>
          <p:cNvPr id="203" name="Oval 5"/>
          <p:cNvSpPr>
            <a:spLocks noChangeArrowheads="1"/>
          </p:cNvSpPr>
          <p:nvPr/>
        </p:nvSpPr>
        <p:spPr bwMode="auto">
          <a:xfrm>
            <a:off x="6370188" y="5545162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" name="TextBox 203"/>
          <p:cNvSpPr txBox="1"/>
          <p:nvPr/>
        </p:nvSpPr>
        <p:spPr>
          <a:xfrm>
            <a:off x="6368264" y="5472875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 smtClean="0"/>
              <a:t>12</a:t>
            </a:r>
            <a:endParaRPr lang="en-US" sz="1600" baseline="-25000" dirty="0"/>
          </a:p>
        </p:txBody>
      </p:sp>
      <p:sp>
        <p:nvSpPr>
          <p:cNvPr id="205" name="Oval 5"/>
          <p:cNvSpPr>
            <a:spLocks noChangeArrowheads="1"/>
          </p:cNvSpPr>
          <p:nvPr/>
        </p:nvSpPr>
        <p:spPr bwMode="auto">
          <a:xfrm>
            <a:off x="6473058" y="5273382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" name="TextBox 205"/>
          <p:cNvSpPr txBox="1"/>
          <p:nvPr/>
        </p:nvSpPr>
        <p:spPr>
          <a:xfrm>
            <a:off x="6496534" y="5093145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 smtClean="0"/>
              <a:t>13</a:t>
            </a:r>
            <a:endParaRPr lang="en-US" sz="1600" baseline="-25000" dirty="0"/>
          </a:p>
        </p:txBody>
      </p:sp>
      <p:cxnSp>
        <p:nvCxnSpPr>
          <p:cNvPr id="207" name="Straight Connector 206"/>
          <p:cNvCxnSpPr/>
          <p:nvPr/>
        </p:nvCxnSpPr>
        <p:spPr bwMode="auto">
          <a:xfrm>
            <a:off x="5985418" y="5151089"/>
            <a:ext cx="0" cy="800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8" name="TextBox 207"/>
          <p:cNvSpPr txBox="1"/>
          <p:nvPr/>
        </p:nvSpPr>
        <p:spPr>
          <a:xfrm>
            <a:off x="5909562" y="5552973"/>
            <a:ext cx="380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 smtClean="0"/>
              <a:t>10</a:t>
            </a:r>
            <a:endParaRPr lang="en-US" sz="1600" baseline="-25000" dirty="0"/>
          </a:p>
        </p:txBody>
      </p:sp>
      <p:cxnSp>
        <p:nvCxnSpPr>
          <p:cNvPr id="209" name="Straight Connector 208"/>
          <p:cNvCxnSpPr/>
          <p:nvPr/>
        </p:nvCxnSpPr>
        <p:spPr bwMode="auto">
          <a:xfrm>
            <a:off x="5680618" y="5482081"/>
            <a:ext cx="30868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0" name="TextBox 209"/>
          <p:cNvSpPr txBox="1"/>
          <p:nvPr/>
        </p:nvSpPr>
        <p:spPr>
          <a:xfrm>
            <a:off x="5604762" y="5156098"/>
            <a:ext cx="375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 smtClean="0"/>
              <a:t>11</a:t>
            </a:r>
            <a:endParaRPr lang="en-US" sz="1600" baseline="-25000" dirty="0"/>
          </a:p>
        </p:txBody>
      </p:sp>
      <p:cxnSp>
        <p:nvCxnSpPr>
          <p:cNvPr id="211" name="Straight Connector 210"/>
          <p:cNvCxnSpPr/>
          <p:nvPr/>
        </p:nvCxnSpPr>
        <p:spPr bwMode="auto">
          <a:xfrm>
            <a:off x="5985418" y="5573685"/>
            <a:ext cx="87990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2" name="TextBox 211"/>
          <p:cNvSpPr txBox="1"/>
          <p:nvPr/>
        </p:nvSpPr>
        <p:spPr>
          <a:xfrm>
            <a:off x="6039737" y="5270398"/>
            <a:ext cx="380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 smtClean="0"/>
              <a:t>12</a:t>
            </a:r>
            <a:endParaRPr lang="en-US" sz="1600" baseline="-25000" dirty="0"/>
          </a:p>
        </p:txBody>
      </p:sp>
      <p:sp>
        <p:nvSpPr>
          <p:cNvPr id="213" name="Rectangle 212"/>
          <p:cNvSpPr/>
          <p:nvPr/>
        </p:nvSpPr>
        <p:spPr bwMode="auto">
          <a:xfrm>
            <a:off x="5528218" y="5081239"/>
            <a:ext cx="1847850" cy="1181100"/>
          </a:xfrm>
          <a:prstGeom prst="rect">
            <a:avLst/>
          </a:prstGeom>
          <a:solidFill>
            <a:schemeClr val="accent1">
              <a:lumMod val="50000"/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67990" y="5118409"/>
            <a:ext cx="35906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many nodes does a search touch?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46620" y="4343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214" name="TextBox 213"/>
          <p:cNvSpPr txBox="1"/>
          <p:nvPr/>
        </p:nvSpPr>
        <p:spPr>
          <a:xfrm>
            <a:off x="6827520" y="188976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215" name="TextBox 214"/>
          <p:cNvSpPr txBox="1"/>
          <p:nvPr/>
        </p:nvSpPr>
        <p:spPr>
          <a:xfrm>
            <a:off x="5071110" y="11963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216" name="TextBox 215"/>
          <p:cNvSpPr txBox="1"/>
          <p:nvPr/>
        </p:nvSpPr>
        <p:spPr>
          <a:xfrm>
            <a:off x="5745480" y="118491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217" name="TextBox 216"/>
          <p:cNvSpPr txBox="1"/>
          <p:nvPr/>
        </p:nvSpPr>
        <p:spPr>
          <a:xfrm>
            <a:off x="4465320" y="191643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218" name="TextBox 217"/>
          <p:cNvSpPr txBox="1"/>
          <p:nvPr/>
        </p:nvSpPr>
        <p:spPr>
          <a:xfrm>
            <a:off x="5147310" y="188976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219" name="TextBox 218"/>
          <p:cNvSpPr txBox="1"/>
          <p:nvPr/>
        </p:nvSpPr>
        <p:spPr>
          <a:xfrm>
            <a:off x="5996940" y="185928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220" name="TextBox 219"/>
          <p:cNvSpPr txBox="1"/>
          <p:nvPr/>
        </p:nvSpPr>
        <p:spPr>
          <a:xfrm>
            <a:off x="5463540" y="185166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221" name="TextBox 220"/>
          <p:cNvSpPr txBox="1"/>
          <p:nvPr/>
        </p:nvSpPr>
        <p:spPr>
          <a:xfrm>
            <a:off x="4434840" y="256032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222" name="TextBox 221"/>
          <p:cNvSpPr txBox="1"/>
          <p:nvPr/>
        </p:nvSpPr>
        <p:spPr>
          <a:xfrm>
            <a:off x="7387590" y="116967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223" name="TextBox 222"/>
          <p:cNvSpPr txBox="1"/>
          <p:nvPr/>
        </p:nvSpPr>
        <p:spPr>
          <a:xfrm>
            <a:off x="6511290" y="244221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224" name="TextBox 223"/>
          <p:cNvSpPr txBox="1"/>
          <p:nvPr/>
        </p:nvSpPr>
        <p:spPr>
          <a:xfrm>
            <a:off x="6743700" y="339471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225" name="TextBox 224"/>
          <p:cNvSpPr txBox="1"/>
          <p:nvPr/>
        </p:nvSpPr>
        <p:spPr>
          <a:xfrm>
            <a:off x="4800600" y="254889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226" name="TextBox 225"/>
          <p:cNvSpPr txBox="1"/>
          <p:nvPr/>
        </p:nvSpPr>
        <p:spPr>
          <a:xfrm>
            <a:off x="8244840" y="118110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227" name="TextBox 226"/>
          <p:cNvSpPr txBox="1"/>
          <p:nvPr/>
        </p:nvSpPr>
        <p:spPr>
          <a:xfrm>
            <a:off x="7139940" y="345948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228" name="TextBox 227"/>
          <p:cNvSpPr txBox="1"/>
          <p:nvPr/>
        </p:nvSpPr>
        <p:spPr>
          <a:xfrm>
            <a:off x="7120890" y="24917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229" name="TextBox 228"/>
          <p:cNvSpPr txBox="1"/>
          <p:nvPr/>
        </p:nvSpPr>
        <p:spPr>
          <a:xfrm>
            <a:off x="8039100" y="34442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230" name="TextBox 229"/>
          <p:cNvSpPr txBox="1"/>
          <p:nvPr/>
        </p:nvSpPr>
        <p:spPr>
          <a:xfrm>
            <a:off x="7547610" y="340995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232" name="TextBox 231"/>
          <p:cNvSpPr txBox="1"/>
          <p:nvPr/>
        </p:nvSpPr>
        <p:spPr>
          <a:xfrm>
            <a:off x="5974080" y="41910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233" name="TextBox 232"/>
          <p:cNvSpPr txBox="1"/>
          <p:nvPr/>
        </p:nvSpPr>
        <p:spPr>
          <a:xfrm>
            <a:off x="8260080" y="189357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234" name="TextBox 233"/>
          <p:cNvSpPr txBox="1"/>
          <p:nvPr/>
        </p:nvSpPr>
        <p:spPr>
          <a:xfrm>
            <a:off x="6880860" y="29489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235" name="TextBox 234"/>
          <p:cNvSpPr txBox="1"/>
          <p:nvPr/>
        </p:nvSpPr>
        <p:spPr>
          <a:xfrm>
            <a:off x="7650480" y="186690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236" name="TextBox 235"/>
          <p:cNvSpPr txBox="1"/>
          <p:nvPr/>
        </p:nvSpPr>
        <p:spPr>
          <a:xfrm>
            <a:off x="8854440" y="18821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237" name="TextBox 236"/>
          <p:cNvSpPr txBox="1"/>
          <p:nvPr/>
        </p:nvSpPr>
        <p:spPr>
          <a:xfrm>
            <a:off x="7543800" y="29489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5657760" y="5130720"/>
              <a:ext cx="1207080" cy="8388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48400" y="5121360"/>
                <a:ext cx="1225800" cy="857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8349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21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SearchKDTree</a:t>
            </a:r>
            <a:r>
              <a:rPr lang="en-US" dirty="0" smtClean="0"/>
              <a:t> Analysis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6467" name="Text Box 3"/>
              <p:cNvSpPr txBox="1">
                <a:spLocks noChangeArrowheads="1"/>
              </p:cNvSpPr>
              <p:nvPr/>
            </p:nvSpPr>
            <p:spPr bwMode="auto">
              <a:xfrm>
                <a:off x="307590" y="1371600"/>
                <a:ext cx="8557632" cy="32730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accent2"/>
                    </a:solidFill>
                  </a:rPr>
                  <a:t>Theorem:</a:t>
                </a:r>
                <a:r>
                  <a:rPr lang="en-US" sz="2800" dirty="0" smtClean="0"/>
                  <a:t> A </a:t>
                </a:r>
                <a:r>
                  <a:rPr lang="en-US" sz="2800" dirty="0" err="1" smtClean="0"/>
                  <a:t>kd</a:t>
                </a:r>
                <a:r>
                  <a:rPr lang="en-US" sz="2800" dirty="0" smtClean="0"/>
                  <a:t>-tree for a set of n points in the plane can be constructed in 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O(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 log 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) </a:t>
                </a:r>
                <a:r>
                  <a:rPr lang="en-US" sz="2800" dirty="0" smtClean="0"/>
                  <a:t>time and uses 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O(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)</a:t>
                </a:r>
                <a:r>
                  <a:rPr lang="en-US" sz="2800" dirty="0" smtClean="0"/>
                  <a:t> space. A rectangular range query can be answered in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8380"/>
                        </a:solidFill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800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</m:rad>
                        <m: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sz="2800" dirty="0" smtClean="0"/>
                  <a:t> time, where 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k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 =</a:t>
                </a:r>
                <a:r>
                  <a:rPr lang="en-US" sz="2800" dirty="0" smtClean="0"/>
                  <a:t> # reported points. </a:t>
                </a:r>
                <a:br>
                  <a:rPr lang="en-US" sz="2800" dirty="0" smtClean="0"/>
                </a:br>
                <a:r>
                  <a:rPr lang="en-US" sz="2800" dirty="0" smtClean="0"/>
                  <a:t>(Generalization to 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d</a:t>
                </a:r>
                <a:r>
                  <a:rPr lang="en-US" sz="2800" dirty="0" smtClean="0"/>
                  <a:t> dimensions: Also 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O(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 log 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) </a:t>
                </a:r>
                <a:r>
                  <a:rPr lang="en-US" sz="2800" dirty="0" smtClean="0"/>
                  <a:t>construction time and 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O(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)</a:t>
                </a:r>
                <a:r>
                  <a:rPr lang="en-US" sz="2800" dirty="0" smtClean="0"/>
                  <a:t> space, but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8380"/>
                        </a:solidFill>
                        <a:latin typeface="Cambria Math"/>
                      </a:rPr>
                      <m:t>𝑂</m:t>
                    </m:r>
                    <m:r>
                      <a:rPr lang="en-US" sz="2800" b="0" i="1" smtClean="0">
                        <a:solidFill>
                          <a:srgbClr val="00838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n-US" sz="2800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𝑑</m:t>
                            </m:r>
                          </m:den>
                        </m:f>
                      </m:sup>
                    </m:sSup>
                    <m:r>
                      <a:rPr lang="en-US" sz="2800" b="0" i="1" smtClean="0">
                        <a:solidFill>
                          <a:srgbClr val="008380"/>
                        </a:solidFill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solidFill>
                          <a:srgbClr val="008380"/>
                        </a:solidFill>
                        <a:latin typeface="Cambria Math"/>
                      </a:rPr>
                      <m:t>𝑘</m:t>
                    </m:r>
                    <m:r>
                      <a:rPr lang="en-US" sz="2800" b="0" i="1" smtClean="0">
                        <a:solidFill>
                          <a:srgbClr val="00838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>
                    <a:solidFill>
                      <a:srgbClr val="008380"/>
                    </a:solidFill>
                  </a:rPr>
                  <a:t> </a:t>
                </a:r>
                <a:r>
                  <a:rPr lang="en-US" sz="2800" dirty="0" smtClean="0"/>
                  <a:t>query time.)</a:t>
                </a:r>
                <a:endParaRPr lang="en-US" sz="2800" dirty="0"/>
              </a:p>
            </p:txBody>
          </p:sp>
        </mc:Choice>
        <mc:Fallback xmlns="">
          <p:sp>
            <p:nvSpPr>
              <p:cNvPr id="4464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7590" y="1371600"/>
                <a:ext cx="8557632" cy="3273076"/>
              </a:xfrm>
              <a:prstGeom prst="rect">
                <a:avLst/>
              </a:prstGeom>
              <a:blipFill rotWithShape="1">
                <a:blip r:embed="rId2"/>
                <a:stretch>
                  <a:fillRect l="-1425" t="-1862" r="-641" b="-428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280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Lecture-07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Lecture-07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>
          <a:solidFill>
            <a:schemeClr val="tx1"/>
          </a:solidFill>
          <a:round/>
          <a:headEnd/>
          <a:tailEnd/>
        </a:ln>
        <a:effectLst>
          <a:outerShdw dist="107763" dir="2700000" algn="ctr" rotWithShape="0">
            <a:srgbClr val="808080"/>
          </a:outerShdw>
        </a:effectLst>
      </a:spPr>
      <a:bodyPr wrap="none" anchor="ctr"/>
      <a:lstStyle>
        <a:defPPr algn="ctr">
          <a:defRPr sz="1600" i="1" dirty="0" smtClean="0"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Lecture-07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-0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D:\Documents and Settings\cel\6046\lecture-notes\Lecture-07.ppt</Template>
  <TotalTime>19143</TotalTime>
  <Words>704</Words>
  <Application>Microsoft Office PowerPoint</Application>
  <PresentationFormat>Letter Paper (8.5x11 in)</PresentationFormat>
  <Paragraphs>333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Arial</vt:lpstr>
      <vt:lpstr>Cambria Math</vt:lpstr>
      <vt:lpstr>Symbol</vt:lpstr>
      <vt:lpstr>Times New Roman</vt:lpstr>
      <vt:lpstr>Lecture-07</vt:lpstr>
      <vt:lpstr>CMPS 3130/6130 Computational Geometry Spring 2017</vt:lpstr>
      <vt:lpstr>Orthogonal range searching</vt:lpstr>
      <vt:lpstr>Orthogonal range searching: KD-trees</vt:lpstr>
      <vt:lpstr>KD trees</vt:lpstr>
      <vt:lpstr>BuildKDTree</vt:lpstr>
      <vt:lpstr>BuildKDTree Analysis</vt:lpstr>
      <vt:lpstr>Regions</vt:lpstr>
      <vt:lpstr>SearchKDTree</vt:lpstr>
      <vt:lpstr>SearchKDTree Analysis</vt:lpstr>
      <vt:lpstr>SearchKDTree Analysis</vt:lpstr>
      <vt:lpstr>Summary Orthogonal Range Searching</vt:lpstr>
    </vt:vector>
  </TitlesOfParts>
  <Company>MIT Laboratory for Compuer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Augmenting data structures</dc:subject>
  <dc:creator>Charles E. Leiserson</dc:creator>
  <cp:lastModifiedBy>Wenk, Carola</cp:lastModifiedBy>
  <cp:revision>329</cp:revision>
  <dcterms:created xsi:type="dcterms:W3CDTF">2001-09-03T00:33:29Z</dcterms:created>
  <dcterms:modified xsi:type="dcterms:W3CDTF">2017-04-11T21:56:47Z</dcterms:modified>
</cp:coreProperties>
</file>