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0" r:id="rId24"/>
    <p:sldId id="312" r:id="rId25"/>
    <p:sldId id="313" r:id="rId26"/>
    <p:sldId id="317" r:id="rId27"/>
    <p:sldId id="315" r:id="rId28"/>
    <p:sldId id="316" r:id="rId29"/>
    <p:sldId id="318" r:id="rId30"/>
    <p:sldId id="319" r:id="rId31"/>
  </p:sldIdLst>
  <p:sldSz cx="9144000" cy="6858000" type="screen4x3"/>
  <p:notesSz cx="9240838" cy="6954838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88" d="100"/>
          <a:sy n="88" d="100"/>
        </p:scale>
        <p:origin x="-1656" y="-108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DFA8F2-BCA9-4E75-B475-A8FC0BB2C1B7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A1F09D-8E5A-4AED-9FE8-5731A875A32E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27F50-8B10-40DB-BB73-5C44FA96D76C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D007B-BD9B-4A8B-8909-550AC1C12884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E727A6-7DF9-4641-834D-927C5580E40C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73865-1BB1-4B45-86D1-EC632F88939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2/5/15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Planar Subdivisions and Point Location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and </a:t>
            </a:r>
            <a:r>
              <a:rPr lang="en-US" sz="1400" dirty="0" smtClean="0">
                <a:hlinkClick r:id="rId4"/>
              </a:rPr>
              <a:t>David Mount’s lecture notes</a:t>
            </a:r>
            <a:endParaRPr lang="en-US" sz="1400" dirty="0" smtClean="0"/>
          </a:p>
        </p:txBody>
      </p:sp>
      <p:pic>
        <p:nvPicPr>
          <p:cNvPr id="2055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7"/>
          <a:stretch>
            <a:fillRect/>
          </a:stretch>
        </p:blipFill>
        <p:spPr bwMode="auto">
          <a:xfrm>
            <a:off x="3306763" y="1531938"/>
            <a:ext cx="1778000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Oval 21"/>
          <p:cNvSpPr>
            <a:spLocks noChangeArrowheads="1"/>
          </p:cNvSpPr>
          <p:nvPr/>
        </p:nvSpPr>
        <p:spPr bwMode="auto">
          <a:xfrm>
            <a:off x="4452938" y="2782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13263" y="26273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1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planar 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</a:t>
            </a:r>
            <a:r>
              <a:rPr lang="en-US" sz="2000" dirty="0"/>
              <a:t>in which each vertex has </a:t>
            </a:r>
            <a:r>
              <a:rPr lang="en-US" sz="2000" dirty="0" smtClean="0"/>
              <a:t>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root is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Nodes in each level correspond to triangles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node for a triangle in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stores pointers to all triangles of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in the DAG: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then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in exterior face; done. 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Else, set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Check each of the at most 6 triangles of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k-1 </a:t>
            </a:r>
            <a:r>
              <a:rPr lang="en-US" sz="2000" dirty="0" smtClean="0">
                <a:solidFill>
                  <a:srgbClr val="000000"/>
                </a:solidFill>
              </a:rPr>
              <a:t>that overlap with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 smtClean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  <a:r>
              <a:rPr lang="en-US" sz="2000" dirty="0" smtClean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Query time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 There are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Space complexity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Total number of vertices:</a:t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+ 17/18 </a:t>
            </a: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(17/18)</a:t>
            </a:r>
            <a:r>
              <a:rPr lang="en-US" sz="1600" baseline="30000" smtClean="0">
                <a:solidFill>
                  <a:srgbClr val="008380"/>
                </a:solidFill>
              </a:rPr>
              <a:t>2 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+ (17/18)</a:t>
            </a:r>
            <a:r>
              <a:rPr lang="en-US" sz="1600" baseline="30000" smtClean="0">
                <a:solidFill>
                  <a:srgbClr val="008380"/>
                </a:solidFill>
              </a:rPr>
              <a:t>3 </a:t>
            </a:r>
            <a:r>
              <a:rPr lang="en-US" sz="1600" i="1" smtClean="0">
                <a:solidFill>
                  <a:srgbClr val="008380"/>
                </a:solidFill>
              </a:rPr>
              <a:t>n + … </a:t>
            </a:r>
            <a:br>
              <a:rPr lang="en-US" sz="1600" i="1" smtClean="0">
                <a:solidFill>
                  <a:srgbClr val="008380"/>
                </a:solidFill>
              </a:rPr>
            </a:br>
            <a:r>
              <a:rPr lang="en-US" sz="1600" i="1" smtClean="0">
                <a:solidFill>
                  <a:srgbClr val="008380"/>
                </a:solidFill>
              </a:rPr>
              <a:t>≤ </a:t>
            </a:r>
            <a:r>
              <a:rPr lang="en-US" sz="1600" smtClean="0">
                <a:solidFill>
                  <a:srgbClr val="008380"/>
                </a:solidFill>
              </a:rPr>
              <a:t>1/(1-17/18) </a:t>
            </a:r>
            <a:r>
              <a:rPr lang="en-US" sz="1600" i="1" smtClean="0">
                <a:solidFill>
                  <a:srgbClr val="008380"/>
                </a:solidFill>
              </a:rPr>
              <a:t>n = </a:t>
            </a:r>
            <a:r>
              <a:rPr lang="en-US" sz="1600" smtClean="0">
                <a:solidFill>
                  <a:srgbClr val="008380"/>
                </a:solidFill>
              </a:rPr>
              <a:t>18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0000"/>
                </a:solidFill>
              </a:rPr>
              <a:t>Preprocessing time </a:t>
            </a:r>
            <a:r>
              <a:rPr lang="en-US" sz="2000" smtClean="0">
                <a:solidFill>
                  <a:srgbClr val="000000"/>
                </a:solidFill>
              </a:rPr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 </a:t>
            </a:r>
            <a:r>
              <a:rPr lang="en-US" sz="2000" smtClean="0">
                <a:solidFill>
                  <a:srgbClr val="008380"/>
                </a:solidFill>
              </a:rPr>
              <a:t>log</a:t>
            </a:r>
            <a:r>
              <a:rPr lang="en-US" sz="2000" i="1" smtClean="0">
                <a:solidFill>
                  <a:srgbClr val="008380"/>
                </a:solidFill>
              </a:rPr>
              <a:t> 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Triangulating the subdivision takes </a:t>
            </a:r>
            <a:r>
              <a:rPr lang="en-US" sz="1600" smtClean="0">
                <a:solidFill>
                  <a:srgbClr val="008380"/>
                </a:solidFill>
              </a:rPr>
              <a:t>O(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log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  <a:r>
              <a:rPr lang="en-US" sz="1600" smtClean="0">
                <a:solidFill>
                  <a:srgbClr val="008380"/>
                </a:solidFill>
              </a:rPr>
              <a:t>)</a:t>
            </a:r>
            <a:r>
              <a:rPr lang="en-US" sz="1600" smtClean="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 smtClean="0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Lemma: </a:t>
            </a:r>
            <a:r>
              <a:rPr lang="en-US" sz="2000" smtClean="0"/>
              <a:t>Every planar graph on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contains an independent vertex set of size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/18</a:t>
            </a:r>
            <a:r>
              <a:rPr lang="en-US" sz="2000" smtClean="0"/>
              <a:t> in which each vertex has degree at most </a:t>
            </a:r>
            <a:r>
              <a:rPr lang="en-US" sz="2000" smtClean="0">
                <a:solidFill>
                  <a:srgbClr val="008380"/>
                </a:solidFill>
              </a:rPr>
              <a:t>8</a:t>
            </a:r>
            <a:r>
              <a:rPr lang="en-US" sz="2000" smtClean="0"/>
              <a:t>. Such a set can be computed in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Algorithm to construct independent 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large 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It involves high constant factors though.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Next we will discuss a randomized point location scheme (based on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) which is more efficient in practice. 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63001-D044-4F42-B1F9-5E3CB6395907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Trapezoidal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84288"/>
            <a:ext cx="7977188" cy="55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,…,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non-intersecting line segments.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Given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report the segment directly above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trapezoidal map by shooting two rays vertically (up and down) from each vertex until a segment is hit. [Assume no segment is vertical.]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= rays + segments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Enclose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into bounding box to avoid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infinite rays.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All faces in subdivision are trapezoids,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vertical sides.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trapezoidal map has at most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 and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trapezoids: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vertex shoots two rays, so,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(1+2)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vertices, plus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the bounding box.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Count trapezoids by vertex that creates its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left boundary segment: Corner of box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right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left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most two trapezoids.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3338513"/>
            <a:ext cx="2711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FA196E-8D98-4F29-941D-996042EAEF81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Randomized incremental construction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Start with outer box which is a single trapezoid. Then add one segment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at a time, in random order.</a:t>
            </a:r>
          </a:p>
        </p:txBody>
      </p:sp>
      <p:pic>
        <p:nvPicPr>
          <p:cNvPr id="194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692400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2738438"/>
            <a:ext cx="2713037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5" name="Straight Connector 5"/>
          <p:cNvCxnSpPr>
            <a:cxnSpLocks noChangeShapeType="1"/>
          </p:cNvCxnSpPr>
          <p:nvPr/>
        </p:nvCxnSpPr>
        <p:spPr bwMode="auto">
          <a:xfrm>
            <a:off x="5529263" y="3663950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5695950" y="3435350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19467" name="Right Arrow 9"/>
          <p:cNvSpPr>
            <a:spLocks noChangeArrowheads="1"/>
          </p:cNvSpPr>
          <p:nvPr/>
        </p:nvSpPr>
        <p:spPr bwMode="auto">
          <a:xfrm>
            <a:off x="4295775" y="3816350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14E72-694B-448C-B494-9FEDC12EE3E8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81343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trapezoidal map for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baseline="-2500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Find trapezoid containing left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[Point location;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details later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]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Thread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through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by walking through it and identifying trapezoids that are cut.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“Fix trapezoids up” by shooting rays from left and right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trim earlier rays that are cut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pic>
        <p:nvPicPr>
          <p:cNvPr id="2048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763963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3810000"/>
            <a:ext cx="271303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9" name="Straight Connector 12"/>
          <p:cNvCxnSpPr>
            <a:cxnSpLocks noChangeShapeType="1"/>
          </p:cNvCxnSpPr>
          <p:nvPr/>
        </p:nvCxnSpPr>
        <p:spPr bwMode="auto">
          <a:xfrm>
            <a:off x="5529263" y="4735513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4" name="Rectangle 13"/>
          <p:cNvSpPr/>
          <p:nvPr/>
        </p:nvSpPr>
        <p:spPr>
          <a:xfrm>
            <a:off x="5695950" y="4506913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4295775" y="4887913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Let </a:t>
            </a:r>
            <a:r>
              <a:rPr lang="en-US" sz="2000" i="1" smtClean="0">
                <a:solidFill>
                  <a:srgbClr val="008380"/>
                </a:solidFill>
              </a:rPr>
              <a:t>G</a:t>
            </a:r>
            <a:r>
              <a:rPr lang="en-US" sz="2000" smtClean="0">
                <a:solidFill>
                  <a:srgbClr val="008380"/>
                </a:solidFill>
              </a:rPr>
              <a:t>=(</a:t>
            </a:r>
            <a:r>
              <a:rPr lang="en-US" sz="2000" i="1" smtClean="0">
                <a:solidFill>
                  <a:srgbClr val="008380"/>
                </a:solidFill>
              </a:rPr>
              <a:t>V</a:t>
            </a:r>
            <a:r>
              <a:rPr lang="en-US" sz="2000" smtClean="0">
                <a:solidFill>
                  <a:srgbClr val="008380"/>
                </a:solidFill>
              </a:rPr>
              <a:t>,</a:t>
            </a:r>
            <a:r>
              <a:rPr lang="en-US" sz="2000" i="1" smtClean="0">
                <a:solidFill>
                  <a:srgbClr val="008380"/>
                </a:solidFill>
              </a:rPr>
              <a:t>E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be an undirected graph.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 smtClean="0">
                <a:sym typeface="Symbol" pitchFamily="18" charset="2"/>
              </a:rPr>
              <a:t> is planar if it can be embedded in the plane without edge crossings.</a:t>
            </a:r>
          </a:p>
        </p:txBody>
      </p:sp>
      <p:sp>
        <p:nvSpPr>
          <p:cNvPr id="3079" name="Oval 21"/>
          <p:cNvSpPr>
            <a:spLocks noChangeArrowheads="1"/>
          </p:cNvSpPr>
          <p:nvPr/>
        </p:nvSpPr>
        <p:spPr bwMode="auto">
          <a:xfrm>
            <a:off x="1257300" y="31623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Oval 21"/>
          <p:cNvSpPr>
            <a:spLocks noChangeArrowheads="1"/>
          </p:cNvSpPr>
          <p:nvPr/>
        </p:nvSpPr>
        <p:spPr bwMode="auto">
          <a:xfrm>
            <a:off x="1498600" y="26384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Oval 21"/>
          <p:cNvSpPr>
            <a:spLocks noChangeArrowheads="1"/>
          </p:cNvSpPr>
          <p:nvPr/>
        </p:nvSpPr>
        <p:spPr bwMode="auto">
          <a:xfrm>
            <a:off x="1898650" y="2790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Oval 21"/>
          <p:cNvSpPr>
            <a:spLocks noChangeArrowheads="1"/>
          </p:cNvSpPr>
          <p:nvPr/>
        </p:nvSpPr>
        <p:spPr bwMode="auto">
          <a:xfrm>
            <a:off x="1801813" y="3333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Oval 21"/>
          <p:cNvSpPr>
            <a:spLocks noChangeArrowheads="1"/>
          </p:cNvSpPr>
          <p:nvPr/>
        </p:nvSpPr>
        <p:spPr bwMode="auto">
          <a:xfrm>
            <a:off x="1152525" y="2701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84" name="Straight Connector 2"/>
          <p:cNvCxnSpPr>
            <a:cxnSpLocks noChangeShapeType="1"/>
            <a:stCxn id="3080" idx="0"/>
            <a:endCxn id="3079" idx="3"/>
          </p:cNvCxnSpPr>
          <p:nvPr/>
        </p:nvCxnSpPr>
        <p:spPr bwMode="auto">
          <a:xfrm flipH="1">
            <a:off x="1270000" y="26384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25"/>
          <p:cNvCxnSpPr>
            <a:cxnSpLocks noChangeShapeType="1"/>
            <a:stCxn id="3081" idx="1"/>
            <a:endCxn id="3080" idx="6"/>
          </p:cNvCxnSpPr>
          <p:nvPr/>
        </p:nvCxnSpPr>
        <p:spPr bwMode="auto">
          <a:xfrm flipH="1" flipV="1">
            <a:off x="1587500" y="26828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Connector 28"/>
          <p:cNvCxnSpPr>
            <a:cxnSpLocks noChangeShapeType="1"/>
            <a:stCxn id="3081" idx="4"/>
            <a:endCxn id="3082" idx="0"/>
          </p:cNvCxnSpPr>
          <p:nvPr/>
        </p:nvCxnSpPr>
        <p:spPr bwMode="auto">
          <a:xfrm flipH="1">
            <a:off x="1846263" y="28797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1"/>
          <p:cNvCxnSpPr>
            <a:cxnSpLocks noChangeShapeType="1"/>
            <a:stCxn id="3079" idx="2"/>
            <a:endCxn id="3082" idx="2"/>
          </p:cNvCxnSpPr>
          <p:nvPr/>
        </p:nvCxnSpPr>
        <p:spPr bwMode="auto">
          <a:xfrm>
            <a:off x="1257300" y="3206750"/>
            <a:ext cx="544513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Connector 34"/>
          <p:cNvCxnSpPr>
            <a:cxnSpLocks noChangeShapeType="1"/>
            <a:stCxn id="3083" idx="4"/>
            <a:endCxn id="3079" idx="4"/>
          </p:cNvCxnSpPr>
          <p:nvPr/>
        </p:nvCxnSpPr>
        <p:spPr bwMode="auto">
          <a:xfrm>
            <a:off x="1196975" y="27908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37"/>
          <p:cNvCxnSpPr>
            <a:cxnSpLocks noChangeShapeType="1"/>
            <a:stCxn id="3083" idx="5"/>
            <a:endCxn id="3082" idx="1"/>
          </p:cNvCxnSpPr>
          <p:nvPr/>
        </p:nvCxnSpPr>
        <p:spPr bwMode="auto">
          <a:xfrm>
            <a:off x="1228725" y="2778125"/>
            <a:ext cx="585788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2801938" y="3206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3043238" y="26828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3443288" y="28352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3346450" y="33782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Oval 21"/>
          <p:cNvSpPr>
            <a:spLocks noChangeArrowheads="1"/>
          </p:cNvSpPr>
          <p:nvPr/>
        </p:nvSpPr>
        <p:spPr bwMode="auto">
          <a:xfrm>
            <a:off x="2697163" y="27463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95" name="Straight Connector 45"/>
          <p:cNvCxnSpPr>
            <a:cxnSpLocks noChangeShapeType="1"/>
            <a:stCxn id="3091" idx="0"/>
            <a:endCxn id="3090" idx="3"/>
          </p:cNvCxnSpPr>
          <p:nvPr/>
        </p:nvCxnSpPr>
        <p:spPr bwMode="auto">
          <a:xfrm flipH="1">
            <a:off x="2814638" y="268287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46"/>
          <p:cNvCxnSpPr>
            <a:cxnSpLocks noChangeShapeType="1"/>
            <a:stCxn id="3092" idx="1"/>
            <a:endCxn id="3091" idx="6"/>
          </p:cNvCxnSpPr>
          <p:nvPr/>
        </p:nvCxnSpPr>
        <p:spPr bwMode="auto">
          <a:xfrm flipH="1" flipV="1">
            <a:off x="3132138" y="272732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Connector 47"/>
          <p:cNvCxnSpPr>
            <a:cxnSpLocks noChangeShapeType="1"/>
            <a:stCxn id="3092" idx="4"/>
            <a:endCxn id="3093" idx="0"/>
          </p:cNvCxnSpPr>
          <p:nvPr/>
        </p:nvCxnSpPr>
        <p:spPr bwMode="auto">
          <a:xfrm flipH="1">
            <a:off x="3390900" y="2924175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48"/>
          <p:cNvCxnSpPr>
            <a:cxnSpLocks noChangeShapeType="1"/>
            <a:stCxn id="3090" idx="2"/>
            <a:endCxn id="3093" idx="2"/>
          </p:cNvCxnSpPr>
          <p:nvPr/>
        </p:nvCxnSpPr>
        <p:spPr bwMode="auto">
          <a:xfrm>
            <a:off x="2801938" y="3251200"/>
            <a:ext cx="544512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Connector 49"/>
          <p:cNvCxnSpPr>
            <a:cxnSpLocks noChangeShapeType="1"/>
            <a:stCxn id="3094" idx="4"/>
            <a:endCxn id="3090" idx="4"/>
          </p:cNvCxnSpPr>
          <p:nvPr/>
        </p:nvCxnSpPr>
        <p:spPr bwMode="auto">
          <a:xfrm>
            <a:off x="2741613" y="283527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Right Arrow 22"/>
          <p:cNvSpPr>
            <a:spLocks noChangeArrowheads="1"/>
          </p:cNvSpPr>
          <p:nvPr/>
        </p:nvSpPr>
        <p:spPr bwMode="auto">
          <a:xfrm>
            <a:off x="2171700" y="3062288"/>
            <a:ext cx="223838" cy="46037"/>
          </a:xfrm>
          <a:prstGeom prst="rightArrow">
            <a:avLst>
              <a:gd name="adj1" fmla="val 50000"/>
              <a:gd name="adj2" fmla="val 49657"/>
            </a:avLst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1" name="Freeform 24"/>
          <p:cNvSpPr>
            <a:spLocks/>
          </p:cNvSpPr>
          <p:nvPr/>
        </p:nvSpPr>
        <p:spPr bwMode="auto">
          <a:xfrm>
            <a:off x="2547938" y="2787650"/>
            <a:ext cx="833437" cy="819150"/>
          </a:xfrm>
          <a:custGeom>
            <a:avLst/>
            <a:gdLst>
              <a:gd name="T0" fmla="*/ 833432 w 833438"/>
              <a:gd name="T1" fmla="*/ 661987 h 819150"/>
              <a:gd name="T2" fmla="*/ 823907 w 833438"/>
              <a:gd name="T3" fmla="*/ 738187 h 819150"/>
              <a:gd name="T4" fmla="*/ 814382 w 833438"/>
              <a:gd name="T5" fmla="*/ 752475 h 819150"/>
              <a:gd name="T6" fmla="*/ 800094 w 833438"/>
              <a:gd name="T7" fmla="*/ 766762 h 819150"/>
              <a:gd name="T8" fmla="*/ 761994 w 833438"/>
              <a:gd name="T9" fmla="*/ 785812 h 819150"/>
              <a:gd name="T10" fmla="*/ 709607 w 833438"/>
              <a:gd name="T11" fmla="*/ 795337 h 819150"/>
              <a:gd name="T12" fmla="*/ 633407 w 833438"/>
              <a:gd name="T13" fmla="*/ 809625 h 819150"/>
              <a:gd name="T14" fmla="*/ 609594 w 833438"/>
              <a:gd name="T15" fmla="*/ 814387 h 819150"/>
              <a:gd name="T16" fmla="*/ 461957 w 833438"/>
              <a:gd name="T17" fmla="*/ 819150 h 819150"/>
              <a:gd name="T18" fmla="*/ 376238 w 833438"/>
              <a:gd name="T19" fmla="*/ 814387 h 819150"/>
              <a:gd name="T20" fmla="*/ 323850 w 833438"/>
              <a:gd name="T21" fmla="*/ 800100 h 819150"/>
              <a:gd name="T22" fmla="*/ 309563 w 833438"/>
              <a:gd name="T23" fmla="*/ 795337 h 819150"/>
              <a:gd name="T24" fmla="*/ 290513 w 833438"/>
              <a:gd name="T25" fmla="*/ 785812 h 819150"/>
              <a:gd name="T26" fmla="*/ 276225 w 833438"/>
              <a:gd name="T27" fmla="*/ 781050 h 819150"/>
              <a:gd name="T28" fmla="*/ 252413 w 833438"/>
              <a:gd name="T29" fmla="*/ 766762 h 819150"/>
              <a:gd name="T30" fmla="*/ 233363 w 833438"/>
              <a:gd name="T31" fmla="*/ 757237 h 819150"/>
              <a:gd name="T32" fmla="*/ 204788 w 833438"/>
              <a:gd name="T33" fmla="*/ 738187 h 819150"/>
              <a:gd name="T34" fmla="*/ 171450 w 833438"/>
              <a:gd name="T35" fmla="*/ 723900 h 819150"/>
              <a:gd name="T36" fmla="*/ 142875 w 833438"/>
              <a:gd name="T37" fmla="*/ 704850 h 819150"/>
              <a:gd name="T38" fmla="*/ 109538 w 833438"/>
              <a:gd name="T39" fmla="*/ 681037 h 819150"/>
              <a:gd name="T40" fmla="*/ 95250 w 833438"/>
              <a:gd name="T41" fmla="*/ 666750 h 819150"/>
              <a:gd name="T42" fmla="*/ 80963 w 833438"/>
              <a:gd name="T43" fmla="*/ 657225 h 819150"/>
              <a:gd name="T44" fmla="*/ 57150 w 833438"/>
              <a:gd name="T45" fmla="*/ 623887 h 819150"/>
              <a:gd name="T46" fmla="*/ 47625 w 833438"/>
              <a:gd name="T47" fmla="*/ 604837 h 819150"/>
              <a:gd name="T48" fmla="*/ 38100 w 833438"/>
              <a:gd name="T49" fmla="*/ 590550 h 819150"/>
              <a:gd name="T50" fmla="*/ 33338 w 833438"/>
              <a:gd name="T51" fmla="*/ 576262 h 819150"/>
              <a:gd name="T52" fmla="*/ 23813 w 833438"/>
              <a:gd name="T53" fmla="*/ 542925 h 819150"/>
              <a:gd name="T54" fmla="*/ 14288 w 833438"/>
              <a:gd name="T55" fmla="*/ 528637 h 819150"/>
              <a:gd name="T56" fmla="*/ 9525 w 833438"/>
              <a:gd name="T57" fmla="*/ 504825 h 819150"/>
              <a:gd name="T58" fmla="*/ 4763 w 833438"/>
              <a:gd name="T59" fmla="*/ 490537 h 819150"/>
              <a:gd name="T60" fmla="*/ 0 w 833438"/>
              <a:gd name="T61" fmla="*/ 428625 h 819150"/>
              <a:gd name="T62" fmla="*/ 4763 w 833438"/>
              <a:gd name="T63" fmla="*/ 338137 h 819150"/>
              <a:gd name="T64" fmla="*/ 9525 w 833438"/>
              <a:gd name="T65" fmla="*/ 323850 h 819150"/>
              <a:gd name="T66" fmla="*/ 14288 w 833438"/>
              <a:gd name="T67" fmla="*/ 300037 h 819150"/>
              <a:gd name="T68" fmla="*/ 23813 w 833438"/>
              <a:gd name="T69" fmla="*/ 271462 h 819150"/>
              <a:gd name="T70" fmla="*/ 28575 w 833438"/>
              <a:gd name="T71" fmla="*/ 252412 h 819150"/>
              <a:gd name="T72" fmla="*/ 38100 w 833438"/>
              <a:gd name="T73" fmla="*/ 238125 h 819150"/>
              <a:gd name="T74" fmla="*/ 47625 w 833438"/>
              <a:gd name="T75" fmla="*/ 219075 h 819150"/>
              <a:gd name="T76" fmla="*/ 52388 w 833438"/>
              <a:gd name="T77" fmla="*/ 200025 h 819150"/>
              <a:gd name="T78" fmla="*/ 61913 w 833438"/>
              <a:gd name="T79" fmla="*/ 185737 h 819150"/>
              <a:gd name="T80" fmla="*/ 85725 w 833438"/>
              <a:gd name="T81" fmla="*/ 152400 h 819150"/>
              <a:gd name="T82" fmla="*/ 114300 w 833438"/>
              <a:gd name="T83" fmla="*/ 100012 h 819150"/>
              <a:gd name="T84" fmla="*/ 128588 w 833438"/>
              <a:gd name="T85" fmla="*/ 85725 h 819150"/>
              <a:gd name="T86" fmla="*/ 138113 w 833438"/>
              <a:gd name="T87" fmla="*/ 66675 h 819150"/>
              <a:gd name="T88" fmla="*/ 152400 w 833438"/>
              <a:gd name="T89" fmla="*/ 57150 h 819150"/>
              <a:gd name="T90" fmla="*/ 171450 w 833438"/>
              <a:gd name="T91" fmla="*/ 33337 h 819150"/>
              <a:gd name="T92" fmla="*/ 180975 w 833438"/>
              <a:gd name="T93" fmla="*/ 19050 h 819150"/>
              <a:gd name="T94" fmla="*/ 200025 w 833438"/>
              <a:gd name="T95" fmla="*/ 0 h 8191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33438" h="819150">
                <a:moveTo>
                  <a:pt x="833438" y="661987"/>
                </a:moveTo>
                <a:cubicBezTo>
                  <a:pt x="832865" y="668861"/>
                  <a:pt x="831690" y="720040"/>
                  <a:pt x="823913" y="738187"/>
                </a:cubicBezTo>
                <a:cubicBezTo>
                  <a:pt x="821658" y="743448"/>
                  <a:pt x="818052" y="748078"/>
                  <a:pt x="814388" y="752475"/>
                </a:cubicBezTo>
                <a:cubicBezTo>
                  <a:pt x="810076" y="757649"/>
                  <a:pt x="805782" y="763146"/>
                  <a:pt x="800100" y="766762"/>
                </a:cubicBezTo>
                <a:cubicBezTo>
                  <a:pt x="788121" y="774385"/>
                  <a:pt x="776006" y="783477"/>
                  <a:pt x="762000" y="785812"/>
                </a:cubicBezTo>
                <a:cubicBezTo>
                  <a:pt x="725441" y="791906"/>
                  <a:pt x="742894" y="788681"/>
                  <a:pt x="709613" y="795337"/>
                </a:cubicBezTo>
                <a:cubicBezTo>
                  <a:pt x="665840" y="812846"/>
                  <a:pt x="701862" y="801069"/>
                  <a:pt x="633413" y="809625"/>
                </a:cubicBezTo>
                <a:cubicBezTo>
                  <a:pt x="625381" y="810629"/>
                  <a:pt x="617682" y="813938"/>
                  <a:pt x="609600" y="814387"/>
                </a:cubicBezTo>
                <a:cubicBezTo>
                  <a:pt x="560438" y="817118"/>
                  <a:pt x="511175" y="817562"/>
                  <a:pt x="461963" y="819150"/>
                </a:cubicBezTo>
                <a:cubicBezTo>
                  <a:pt x="433388" y="817562"/>
                  <a:pt x="404749" y="816866"/>
                  <a:pt x="376238" y="814387"/>
                </a:cubicBezTo>
                <a:cubicBezTo>
                  <a:pt x="358020" y="812803"/>
                  <a:pt x="340953" y="805801"/>
                  <a:pt x="323850" y="800100"/>
                </a:cubicBezTo>
                <a:cubicBezTo>
                  <a:pt x="319088" y="798512"/>
                  <a:pt x="314053" y="797582"/>
                  <a:pt x="309563" y="795337"/>
                </a:cubicBezTo>
                <a:cubicBezTo>
                  <a:pt x="303213" y="792162"/>
                  <a:pt x="297039" y="788609"/>
                  <a:pt x="290513" y="785812"/>
                </a:cubicBezTo>
                <a:cubicBezTo>
                  <a:pt x="285899" y="783835"/>
                  <a:pt x="280715" y="783295"/>
                  <a:pt x="276225" y="781050"/>
                </a:cubicBezTo>
                <a:cubicBezTo>
                  <a:pt x="267946" y="776910"/>
                  <a:pt x="260505" y="771258"/>
                  <a:pt x="252413" y="766762"/>
                </a:cubicBezTo>
                <a:cubicBezTo>
                  <a:pt x="246207" y="763314"/>
                  <a:pt x="239451" y="760890"/>
                  <a:pt x="233363" y="757237"/>
                </a:cubicBezTo>
                <a:cubicBezTo>
                  <a:pt x="223547" y="751347"/>
                  <a:pt x="214604" y="744077"/>
                  <a:pt x="204788" y="738187"/>
                </a:cubicBezTo>
                <a:cubicBezTo>
                  <a:pt x="190074" y="729358"/>
                  <a:pt x="186232" y="728827"/>
                  <a:pt x="171450" y="723900"/>
                </a:cubicBezTo>
                <a:cubicBezTo>
                  <a:pt x="144366" y="696814"/>
                  <a:pt x="170445" y="718635"/>
                  <a:pt x="142875" y="704850"/>
                </a:cubicBezTo>
                <a:cubicBezTo>
                  <a:pt x="136845" y="701835"/>
                  <a:pt x="112557" y="683625"/>
                  <a:pt x="109538" y="681037"/>
                </a:cubicBezTo>
                <a:cubicBezTo>
                  <a:pt x="104424" y="676654"/>
                  <a:pt x="100424" y="671062"/>
                  <a:pt x="95250" y="666750"/>
                </a:cubicBezTo>
                <a:cubicBezTo>
                  <a:pt x="90853" y="663086"/>
                  <a:pt x="85010" y="661272"/>
                  <a:pt x="80963" y="657225"/>
                </a:cubicBezTo>
                <a:cubicBezTo>
                  <a:pt x="77553" y="653815"/>
                  <a:pt x="60757" y="630199"/>
                  <a:pt x="57150" y="623887"/>
                </a:cubicBezTo>
                <a:cubicBezTo>
                  <a:pt x="53628" y="617723"/>
                  <a:pt x="51147" y="611001"/>
                  <a:pt x="47625" y="604837"/>
                </a:cubicBezTo>
                <a:cubicBezTo>
                  <a:pt x="44785" y="599867"/>
                  <a:pt x="41275" y="595312"/>
                  <a:pt x="38100" y="590550"/>
                </a:cubicBezTo>
                <a:cubicBezTo>
                  <a:pt x="36513" y="585787"/>
                  <a:pt x="34717" y="581089"/>
                  <a:pt x="33338" y="576262"/>
                </a:cubicBezTo>
                <a:cubicBezTo>
                  <a:pt x="31305" y="569147"/>
                  <a:pt x="27617" y="550533"/>
                  <a:pt x="23813" y="542925"/>
                </a:cubicBezTo>
                <a:cubicBezTo>
                  <a:pt x="21253" y="537805"/>
                  <a:pt x="17463" y="533400"/>
                  <a:pt x="14288" y="528637"/>
                </a:cubicBezTo>
                <a:cubicBezTo>
                  <a:pt x="12700" y="520700"/>
                  <a:pt x="11488" y="512678"/>
                  <a:pt x="9525" y="504825"/>
                </a:cubicBezTo>
                <a:cubicBezTo>
                  <a:pt x="8307" y="499955"/>
                  <a:pt x="5386" y="495518"/>
                  <a:pt x="4763" y="490537"/>
                </a:cubicBezTo>
                <a:cubicBezTo>
                  <a:pt x="2196" y="469999"/>
                  <a:pt x="1588" y="449262"/>
                  <a:pt x="0" y="428625"/>
                </a:cubicBezTo>
                <a:cubicBezTo>
                  <a:pt x="1588" y="398462"/>
                  <a:pt x="2028" y="368217"/>
                  <a:pt x="4763" y="338137"/>
                </a:cubicBezTo>
                <a:cubicBezTo>
                  <a:pt x="5217" y="333138"/>
                  <a:pt x="8307" y="328720"/>
                  <a:pt x="9525" y="323850"/>
                </a:cubicBezTo>
                <a:cubicBezTo>
                  <a:pt x="11488" y="315997"/>
                  <a:pt x="12158" y="307847"/>
                  <a:pt x="14288" y="300037"/>
                </a:cubicBezTo>
                <a:cubicBezTo>
                  <a:pt x="16930" y="290351"/>
                  <a:pt x="21378" y="281203"/>
                  <a:pt x="23813" y="271462"/>
                </a:cubicBezTo>
                <a:cubicBezTo>
                  <a:pt x="25400" y="265112"/>
                  <a:pt x="25997" y="258428"/>
                  <a:pt x="28575" y="252412"/>
                </a:cubicBezTo>
                <a:cubicBezTo>
                  <a:pt x="30830" y="247151"/>
                  <a:pt x="35260" y="243095"/>
                  <a:pt x="38100" y="238125"/>
                </a:cubicBezTo>
                <a:cubicBezTo>
                  <a:pt x="41622" y="231961"/>
                  <a:pt x="45132" y="225722"/>
                  <a:pt x="47625" y="219075"/>
                </a:cubicBezTo>
                <a:cubicBezTo>
                  <a:pt x="49923" y="212946"/>
                  <a:pt x="49810" y="206041"/>
                  <a:pt x="52388" y="200025"/>
                </a:cubicBezTo>
                <a:cubicBezTo>
                  <a:pt x="54643" y="194764"/>
                  <a:pt x="58586" y="190395"/>
                  <a:pt x="61913" y="185737"/>
                </a:cubicBezTo>
                <a:cubicBezTo>
                  <a:pt x="67500" y="177916"/>
                  <a:pt x="80547" y="161892"/>
                  <a:pt x="85725" y="152400"/>
                </a:cubicBezTo>
                <a:cubicBezTo>
                  <a:pt x="92570" y="139850"/>
                  <a:pt x="102851" y="113751"/>
                  <a:pt x="114300" y="100012"/>
                </a:cubicBezTo>
                <a:cubicBezTo>
                  <a:pt x="118612" y="94838"/>
                  <a:pt x="123825" y="90487"/>
                  <a:pt x="128588" y="85725"/>
                </a:cubicBezTo>
                <a:cubicBezTo>
                  <a:pt x="131763" y="79375"/>
                  <a:pt x="133568" y="72129"/>
                  <a:pt x="138113" y="66675"/>
                </a:cubicBezTo>
                <a:cubicBezTo>
                  <a:pt x="141777" y="62278"/>
                  <a:pt x="148824" y="61619"/>
                  <a:pt x="152400" y="57150"/>
                </a:cubicBezTo>
                <a:cubicBezTo>
                  <a:pt x="178690" y="24287"/>
                  <a:pt x="130507" y="60633"/>
                  <a:pt x="171450" y="33337"/>
                </a:cubicBezTo>
                <a:cubicBezTo>
                  <a:pt x="174625" y="28575"/>
                  <a:pt x="177311" y="23447"/>
                  <a:pt x="180975" y="19050"/>
                </a:cubicBezTo>
                <a:lnTo>
                  <a:pt x="20002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" name="TextBox 26"/>
          <p:cNvSpPr txBox="1">
            <a:spLocks noChangeArrowheads="1"/>
          </p:cNvSpPr>
          <p:nvPr/>
        </p:nvSpPr>
        <p:spPr bwMode="auto">
          <a:xfrm>
            <a:off x="1073150" y="3616325"/>
            <a:ext cx="124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planar</a:t>
            </a:r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4305300" y="2668588"/>
            <a:ext cx="1042988" cy="928687"/>
          </a:xfrm>
          <a:custGeom>
            <a:avLst/>
            <a:gdLst>
              <a:gd name="T0" fmla="*/ 200025 w 1042988"/>
              <a:gd name="T1" fmla="*/ 881058 h 928688"/>
              <a:gd name="T2" fmla="*/ 509588 w 1042988"/>
              <a:gd name="T3" fmla="*/ 0 h 928688"/>
              <a:gd name="T4" fmla="*/ 833438 w 1042988"/>
              <a:gd name="T5" fmla="*/ 928683 h 928688"/>
              <a:gd name="T6" fmla="*/ 0 w 1042988"/>
              <a:gd name="T7" fmla="*/ 242888 h 928688"/>
              <a:gd name="T8" fmla="*/ 1042988 w 1042988"/>
              <a:gd name="T9" fmla="*/ 266700 h 928688"/>
              <a:gd name="T10" fmla="*/ 200025 w 1042988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2988" h="928688">
                <a:moveTo>
                  <a:pt x="200025" y="881063"/>
                </a:moveTo>
                <a:lnTo>
                  <a:pt x="509588" y="0"/>
                </a:lnTo>
                <a:lnTo>
                  <a:pt x="833438" y="928688"/>
                </a:lnTo>
                <a:lnTo>
                  <a:pt x="0" y="242888"/>
                </a:lnTo>
                <a:lnTo>
                  <a:pt x="1042988" y="266700"/>
                </a:lnTo>
                <a:lnTo>
                  <a:pt x="200025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4305300" y="2668588"/>
            <a:ext cx="1052513" cy="928687"/>
          </a:xfrm>
          <a:custGeom>
            <a:avLst/>
            <a:gdLst>
              <a:gd name="T0" fmla="*/ 190500 w 1052513"/>
              <a:gd name="T1" fmla="*/ 881058 h 928688"/>
              <a:gd name="T2" fmla="*/ 0 w 1052513"/>
              <a:gd name="T3" fmla="*/ 242888 h 928688"/>
              <a:gd name="T4" fmla="*/ 519113 w 1052513"/>
              <a:gd name="T5" fmla="*/ 0 h 928688"/>
              <a:gd name="T6" fmla="*/ 1052513 w 1052513"/>
              <a:gd name="T7" fmla="*/ 271463 h 928688"/>
              <a:gd name="T8" fmla="*/ 833438 w 1052513"/>
              <a:gd name="T9" fmla="*/ 928683 h 928688"/>
              <a:gd name="T10" fmla="*/ 190500 w 1052513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3" h="928688">
                <a:moveTo>
                  <a:pt x="190500" y="881063"/>
                </a:moveTo>
                <a:lnTo>
                  <a:pt x="0" y="242888"/>
                </a:lnTo>
                <a:lnTo>
                  <a:pt x="519113" y="0"/>
                </a:lnTo>
                <a:lnTo>
                  <a:pt x="1052513" y="271463"/>
                </a:lnTo>
                <a:lnTo>
                  <a:pt x="833438" y="928688"/>
                </a:lnTo>
                <a:lnTo>
                  <a:pt x="190500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5" name="Oval 21"/>
          <p:cNvSpPr>
            <a:spLocks noChangeArrowheads="1"/>
          </p:cNvSpPr>
          <p:nvPr/>
        </p:nvSpPr>
        <p:spPr bwMode="auto">
          <a:xfrm>
            <a:off x="4468813" y="34956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4260850" y="28797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7" name="Oval 21"/>
          <p:cNvSpPr>
            <a:spLocks noChangeArrowheads="1"/>
          </p:cNvSpPr>
          <p:nvPr/>
        </p:nvSpPr>
        <p:spPr bwMode="auto">
          <a:xfrm>
            <a:off x="4783138" y="26400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8" name="Oval 21"/>
          <p:cNvSpPr>
            <a:spLocks noChangeArrowheads="1"/>
          </p:cNvSpPr>
          <p:nvPr/>
        </p:nvSpPr>
        <p:spPr bwMode="auto">
          <a:xfrm>
            <a:off x="5313363" y="28876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9" name="Oval 21"/>
          <p:cNvSpPr>
            <a:spLocks noChangeArrowheads="1"/>
          </p:cNvSpPr>
          <p:nvPr/>
        </p:nvSpPr>
        <p:spPr bwMode="auto">
          <a:xfrm>
            <a:off x="5103813" y="3552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0" name="TextBox 65"/>
          <p:cNvSpPr txBox="1">
            <a:spLocks noChangeArrowheads="1"/>
          </p:cNvSpPr>
          <p:nvPr/>
        </p:nvSpPr>
        <p:spPr bwMode="auto">
          <a:xfrm>
            <a:off x="4203700" y="37163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5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11" name="Freeform 35"/>
          <p:cNvSpPr>
            <a:spLocks/>
          </p:cNvSpPr>
          <p:nvPr/>
        </p:nvSpPr>
        <p:spPr bwMode="auto">
          <a:xfrm>
            <a:off x="6462713" y="2849563"/>
            <a:ext cx="1109662" cy="719137"/>
          </a:xfrm>
          <a:custGeom>
            <a:avLst/>
            <a:gdLst>
              <a:gd name="T0" fmla="*/ 0 w 1109662"/>
              <a:gd name="T1" fmla="*/ 4763 h 719138"/>
              <a:gd name="T2" fmla="*/ 1042987 w 1109662"/>
              <a:gd name="T3" fmla="*/ 0 h 719138"/>
              <a:gd name="T4" fmla="*/ 33337 w 1109662"/>
              <a:gd name="T5" fmla="*/ 380995 h 719138"/>
              <a:gd name="T6" fmla="*/ 1057275 w 1109662"/>
              <a:gd name="T7" fmla="*/ 361945 h 719138"/>
              <a:gd name="T8" fmla="*/ 23812 w 1109662"/>
              <a:gd name="T9" fmla="*/ 719133 h 719138"/>
              <a:gd name="T10" fmla="*/ 1109662 w 1109662"/>
              <a:gd name="T11" fmla="*/ 714370 h 719138"/>
              <a:gd name="T12" fmla="*/ 14287 w 1109662"/>
              <a:gd name="T13" fmla="*/ 371470 h 719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9662" h="719138">
                <a:moveTo>
                  <a:pt x="0" y="4763"/>
                </a:moveTo>
                <a:lnTo>
                  <a:pt x="1042987" y="0"/>
                </a:lnTo>
                <a:lnTo>
                  <a:pt x="33337" y="381000"/>
                </a:lnTo>
                <a:lnTo>
                  <a:pt x="1057275" y="361950"/>
                </a:lnTo>
                <a:lnTo>
                  <a:pt x="23812" y="719138"/>
                </a:lnTo>
                <a:lnTo>
                  <a:pt x="1109662" y="714375"/>
                </a:lnTo>
                <a:lnTo>
                  <a:pt x="14287" y="371475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112" name="Straight Connector 38"/>
          <p:cNvCxnSpPr>
            <a:cxnSpLocks noChangeShapeType="1"/>
            <a:stCxn id="3111" idx="1"/>
            <a:endCxn id="3111" idx="4"/>
          </p:cNvCxnSpPr>
          <p:nvPr/>
        </p:nvCxnSpPr>
        <p:spPr bwMode="auto">
          <a:xfrm flipH="1">
            <a:off x="6486525" y="2849563"/>
            <a:ext cx="1019175" cy="7191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52"/>
          <p:cNvCxnSpPr>
            <a:cxnSpLocks noChangeShapeType="1"/>
            <a:stCxn id="3111" idx="0"/>
            <a:endCxn id="3111" idx="3"/>
          </p:cNvCxnSpPr>
          <p:nvPr/>
        </p:nvCxnSpPr>
        <p:spPr bwMode="auto">
          <a:xfrm>
            <a:off x="6462713" y="2854325"/>
            <a:ext cx="1057275" cy="3571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Straight Connector 55"/>
          <p:cNvCxnSpPr>
            <a:cxnSpLocks noChangeShapeType="1"/>
            <a:endCxn id="3111" idx="5"/>
          </p:cNvCxnSpPr>
          <p:nvPr/>
        </p:nvCxnSpPr>
        <p:spPr bwMode="auto">
          <a:xfrm>
            <a:off x="6462713" y="2854325"/>
            <a:ext cx="1109662" cy="709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Oval 21"/>
          <p:cNvSpPr>
            <a:spLocks noChangeArrowheads="1"/>
          </p:cNvSpPr>
          <p:nvPr/>
        </p:nvSpPr>
        <p:spPr bwMode="auto">
          <a:xfrm>
            <a:off x="6442075" y="28051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6" name="Oval 21"/>
          <p:cNvSpPr>
            <a:spLocks noChangeArrowheads="1"/>
          </p:cNvSpPr>
          <p:nvPr/>
        </p:nvSpPr>
        <p:spPr bwMode="auto">
          <a:xfrm>
            <a:off x="645160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7" name="Oval 21"/>
          <p:cNvSpPr>
            <a:spLocks noChangeArrowheads="1"/>
          </p:cNvSpPr>
          <p:nvPr/>
        </p:nvSpPr>
        <p:spPr bwMode="auto">
          <a:xfrm>
            <a:off x="6451600" y="35179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8" name="Oval 21"/>
          <p:cNvSpPr>
            <a:spLocks noChangeArrowheads="1"/>
          </p:cNvSpPr>
          <p:nvPr/>
        </p:nvSpPr>
        <p:spPr bwMode="auto">
          <a:xfrm>
            <a:off x="7475538" y="28130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9" name="Oval 21"/>
          <p:cNvSpPr>
            <a:spLocks noChangeArrowheads="1"/>
          </p:cNvSpPr>
          <p:nvPr/>
        </p:nvSpPr>
        <p:spPr bwMode="auto">
          <a:xfrm>
            <a:off x="746125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0" name="Oval 21"/>
          <p:cNvSpPr>
            <a:spLocks noChangeArrowheads="1"/>
          </p:cNvSpPr>
          <p:nvPr/>
        </p:nvSpPr>
        <p:spPr bwMode="auto">
          <a:xfrm>
            <a:off x="7494588" y="35194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1" name="TextBox 82"/>
          <p:cNvSpPr txBox="1">
            <a:spLocks noChangeArrowheads="1"/>
          </p:cNvSpPr>
          <p:nvPr/>
        </p:nvSpPr>
        <p:spPr bwMode="auto">
          <a:xfrm>
            <a:off x="6183313" y="3802063"/>
            <a:ext cx="161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3,3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22" name="Rectangle 3"/>
          <p:cNvSpPr txBox="1">
            <a:spLocks noChangeArrowheads="1"/>
          </p:cNvSpPr>
          <p:nvPr/>
        </p:nvSpPr>
        <p:spPr bwMode="auto">
          <a:xfrm>
            <a:off x="779463" y="4457700"/>
            <a:ext cx="4092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planar embedding (=drawing) of a planar graph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induces a </a:t>
            </a:r>
            <a:r>
              <a:rPr lang="en-US" sz="2000" b="1">
                <a:solidFill>
                  <a:srgbClr val="C00000"/>
                </a:solidFill>
                <a:sym typeface="Symbol" pitchFamily="18" charset="2"/>
              </a:rPr>
              <a:t>planar subdivision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consisting of vertices, edges, and faces.</a:t>
            </a:r>
          </a:p>
        </p:txBody>
      </p:sp>
      <p:grpSp>
        <p:nvGrpSpPr>
          <p:cNvPr id="3123" name="Group 3"/>
          <p:cNvGrpSpPr>
            <a:grpSpLocks/>
          </p:cNvGrpSpPr>
          <p:nvPr/>
        </p:nvGrpSpPr>
        <p:grpSpPr bwMode="auto">
          <a:xfrm>
            <a:off x="4830763" y="4192588"/>
            <a:ext cx="2214562" cy="2336800"/>
            <a:chOff x="4831556" y="4192046"/>
            <a:chExt cx="2213547" cy="2337146"/>
          </a:xfrm>
        </p:grpSpPr>
        <p:pic>
          <p:nvPicPr>
            <p:cNvPr id="312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5" name="Rectangle 2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232275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2032000" y="4959350"/>
            <a:ext cx="341313" cy="812800"/>
          </a:xfrm>
          <a:custGeom>
            <a:avLst/>
            <a:gdLst>
              <a:gd name="connsiteX0" fmla="*/ 0 w 338138"/>
              <a:gd name="connsiteY0" fmla="*/ 95250 h 814387"/>
              <a:gd name="connsiteX1" fmla="*/ 338138 w 338138"/>
              <a:gd name="connsiteY1" fmla="*/ 0 h 814387"/>
              <a:gd name="connsiteX2" fmla="*/ 338138 w 338138"/>
              <a:gd name="connsiteY2" fmla="*/ 600075 h 814387"/>
              <a:gd name="connsiteX3" fmla="*/ 0 w 338138"/>
              <a:gd name="connsiteY3" fmla="*/ 814387 h 814387"/>
              <a:gd name="connsiteX4" fmla="*/ 0 w 338138"/>
              <a:gd name="connsiteY4" fmla="*/ 95250 h 814387"/>
              <a:gd name="connsiteX0" fmla="*/ 0 w 338138"/>
              <a:gd name="connsiteY0" fmla="*/ 7143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71438 h 790575"/>
              <a:gd name="connsiteX0" fmla="*/ 0 w 338138"/>
              <a:gd name="connsiteY0" fmla="*/ 904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90488 h 790575"/>
              <a:gd name="connsiteX0" fmla="*/ 4762 w 338138"/>
              <a:gd name="connsiteY0" fmla="*/ 523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4762 w 338138"/>
              <a:gd name="connsiteY4" fmla="*/ 52388 h 790575"/>
              <a:gd name="connsiteX0" fmla="*/ 328 w 340054"/>
              <a:gd name="connsiteY0" fmla="*/ 65088 h 790575"/>
              <a:gd name="connsiteX1" fmla="*/ 335292 w 340054"/>
              <a:gd name="connsiteY1" fmla="*/ 0 h 790575"/>
              <a:gd name="connsiteX2" fmla="*/ 340054 w 340054"/>
              <a:gd name="connsiteY2" fmla="*/ 576263 h 790575"/>
              <a:gd name="connsiteX3" fmla="*/ 1916 w 340054"/>
              <a:gd name="connsiteY3" fmla="*/ 790575 h 790575"/>
              <a:gd name="connsiteX4" fmla="*/ 328 w 340054"/>
              <a:gd name="connsiteY4" fmla="*/ 65088 h 7905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8896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6991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156 w 339882"/>
              <a:gd name="connsiteY0" fmla="*/ 77788 h 787400"/>
              <a:gd name="connsiteX1" fmla="*/ 335120 w 339882"/>
              <a:gd name="connsiteY1" fmla="*/ 0 h 787400"/>
              <a:gd name="connsiteX2" fmla="*/ 339882 w 339882"/>
              <a:gd name="connsiteY2" fmla="*/ 569913 h 787400"/>
              <a:gd name="connsiteX3" fmla="*/ 8094 w 339882"/>
              <a:gd name="connsiteY3" fmla="*/ 787400 h 787400"/>
              <a:gd name="connsiteX4" fmla="*/ 156 w 339882"/>
              <a:gd name="connsiteY4" fmla="*/ 77788 h 787400"/>
              <a:gd name="connsiteX0" fmla="*/ 4762 w 331788"/>
              <a:gd name="connsiteY0" fmla="*/ 93663 h 787400"/>
              <a:gd name="connsiteX1" fmla="*/ 327026 w 331788"/>
              <a:gd name="connsiteY1" fmla="*/ 0 h 787400"/>
              <a:gd name="connsiteX2" fmla="*/ 331788 w 331788"/>
              <a:gd name="connsiteY2" fmla="*/ 569913 h 787400"/>
              <a:gd name="connsiteX3" fmla="*/ 0 w 331788"/>
              <a:gd name="connsiteY3" fmla="*/ 787400 h 787400"/>
              <a:gd name="connsiteX4" fmla="*/ 4762 w 331788"/>
              <a:gd name="connsiteY4" fmla="*/ 93663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329 w 333705"/>
              <a:gd name="connsiteY0" fmla="*/ 96838 h 787400"/>
              <a:gd name="connsiteX1" fmla="*/ 328943 w 333705"/>
              <a:gd name="connsiteY1" fmla="*/ 0 h 787400"/>
              <a:gd name="connsiteX2" fmla="*/ 333705 w 333705"/>
              <a:gd name="connsiteY2" fmla="*/ 569913 h 787400"/>
              <a:gd name="connsiteX3" fmla="*/ 1917 w 333705"/>
              <a:gd name="connsiteY3" fmla="*/ 787400 h 787400"/>
              <a:gd name="connsiteX4" fmla="*/ 329 w 333705"/>
              <a:gd name="connsiteY4" fmla="*/ 96838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4762 w 341313"/>
              <a:gd name="connsiteY0" fmla="*/ 84138 h 796925"/>
              <a:gd name="connsiteX1" fmla="*/ 336551 w 341313"/>
              <a:gd name="connsiteY1" fmla="*/ 0 h 796925"/>
              <a:gd name="connsiteX2" fmla="*/ 341313 w 341313"/>
              <a:gd name="connsiteY2" fmla="*/ 569913 h 796925"/>
              <a:gd name="connsiteX3" fmla="*/ 0 w 341313"/>
              <a:gd name="connsiteY3" fmla="*/ 796925 h 796925"/>
              <a:gd name="connsiteX4" fmla="*/ 4762 w 341313"/>
              <a:gd name="connsiteY4" fmla="*/ 84138 h 796925"/>
              <a:gd name="connsiteX0" fmla="*/ 329 w 336880"/>
              <a:gd name="connsiteY0" fmla="*/ 84138 h 787400"/>
              <a:gd name="connsiteX1" fmla="*/ 332118 w 336880"/>
              <a:gd name="connsiteY1" fmla="*/ 0 h 787400"/>
              <a:gd name="connsiteX2" fmla="*/ 336880 w 336880"/>
              <a:gd name="connsiteY2" fmla="*/ 569913 h 787400"/>
              <a:gd name="connsiteX3" fmla="*/ 1917 w 336880"/>
              <a:gd name="connsiteY3" fmla="*/ 787400 h 787400"/>
              <a:gd name="connsiteX4" fmla="*/ 329 w 336880"/>
              <a:gd name="connsiteY4" fmla="*/ 84138 h 787400"/>
              <a:gd name="connsiteX0" fmla="*/ 7937 w 344488"/>
              <a:gd name="connsiteY0" fmla="*/ 84138 h 806450"/>
              <a:gd name="connsiteX1" fmla="*/ 339726 w 344488"/>
              <a:gd name="connsiteY1" fmla="*/ 0 h 806450"/>
              <a:gd name="connsiteX2" fmla="*/ 344488 w 344488"/>
              <a:gd name="connsiteY2" fmla="*/ 569913 h 806450"/>
              <a:gd name="connsiteX3" fmla="*/ 0 w 344488"/>
              <a:gd name="connsiteY3" fmla="*/ 806450 h 806450"/>
              <a:gd name="connsiteX4" fmla="*/ 7937 w 344488"/>
              <a:gd name="connsiteY4" fmla="*/ 84138 h 806450"/>
              <a:gd name="connsiteX0" fmla="*/ 1587 w 338138"/>
              <a:gd name="connsiteY0" fmla="*/ 84138 h 796925"/>
              <a:gd name="connsiteX1" fmla="*/ 333376 w 338138"/>
              <a:gd name="connsiteY1" fmla="*/ 0 h 796925"/>
              <a:gd name="connsiteX2" fmla="*/ 338138 w 338138"/>
              <a:gd name="connsiteY2" fmla="*/ 569913 h 796925"/>
              <a:gd name="connsiteX3" fmla="*/ 0 w 338138"/>
              <a:gd name="connsiteY3" fmla="*/ 796925 h 796925"/>
              <a:gd name="connsiteX4" fmla="*/ 1587 w 338138"/>
              <a:gd name="connsiteY4" fmla="*/ 84138 h 796925"/>
              <a:gd name="connsiteX0" fmla="*/ 329 w 336880"/>
              <a:gd name="connsiteY0" fmla="*/ 84138 h 815975"/>
              <a:gd name="connsiteX1" fmla="*/ 332118 w 336880"/>
              <a:gd name="connsiteY1" fmla="*/ 0 h 815975"/>
              <a:gd name="connsiteX2" fmla="*/ 336880 w 336880"/>
              <a:gd name="connsiteY2" fmla="*/ 569913 h 815975"/>
              <a:gd name="connsiteX3" fmla="*/ 1917 w 336880"/>
              <a:gd name="connsiteY3" fmla="*/ 815975 h 815975"/>
              <a:gd name="connsiteX4" fmla="*/ 329 w 336880"/>
              <a:gd name="connsiteY4" fmla="*/ 84138 h 815975"/>
              <a:gd name="connsiteX0" fmla="*/ 329 w 333705"/>
              <a:gd name="connsiteY0" fmla="*/ 84138 h 815975"/>
              <a:gd name="connsiteX1" fmla="*/ 332118 w 333705"/>
              <a:gd name="connsiteY1" fmla="*/ 0 h 815975"/>
              <a:gd name="connsiteX2" fmla="*/ 333705 w 333705"/>
              <a:gd name="connsiteY2" fmla="*/ 579438 h 815975"/>
              <a:gd name="connsiteX3" fmla="*/ 1917 w 333705"/>
              <a:gd name="connsiteY3" fmla="*/ 815975 h 815975"/>
              <a:gd name="connsiteX4" fmla="*/ 329 w 333705"/>
              <a:gd name="connsiteY4" fmla="*/ 84138 h 815975"/>
              <a:gd name="connsiteX0" fmla="*/ 4762 w 338138"/>
              <a:gd name="connsiteY0" fmla="*/ 84138 h 796925"/>
              <a:gd name="connsiteX1" fmla="*/ 336551 w 338138"/>
              <a:gd name="connsiteY1" fmla="*/ 0 h 796925"/>
              <a:gd name="connsiteX2" fmla="*/ 338138 w 338138"/>
              <a:gd name="connsiteY2" fmla="*/ 579438 h 796925"/>
              <a:gd name="connsiteX3" fmla="*/ 0 w 338138"/>
              <a:gd name="connsiteY3" fmla="*/ 796925 h 796925"/>
              <a:gd name="connsiteX4" fmla="*/ 4762 w 338138"/>
              <a:gd name="connsiteY4" fmla="*/ 84138 h 796925"/>
              <a:gd name="connsiteX0" fmla="*/ 11112 w 344488"/>
              <a:gd name="connsiteY0" fmla="*/ 84138 h 809625"/>
              <a:gd name="connsiteX1" fmla="*/ 342901 w 344488"/>
              <a:gd name="connsiteY1" fmla="*/ 0 h 809625"/>
              <a:gd name="connsiteX2" fmla="*/ 344488 w 344488"/>
              <a:gd name="connsiteY2" fmla="*/ 579438 h 809625"/>
              <a:gd name="connsiteX3" fmla="*/ 0 w 344488"/>
              <a:gd name="connsiteY3" fmla="*/ 809625 h 809625"/>
              <a:gd name="connsiteX4" fmla="*/ 11112 w 344488"/>
              <a:gd name="connsiteY4" fmla="*/ 84138 h 809625"/>
              <a:gd name="connsiteX0" fmla="*/ 4762 w 338138"/>
              <a:gd name="connsiteY0" fmla="*/ 84138 h 800100"/>
              <a:gd name="connsiteX1" fmla="*/ 336551 w 338138"/>
              <a:gd name="connsiteY1" fmla="*/ 0 h 800100"/>
              <a:gd name="connsiteX2" fmla="*/ 338138 w 338138"/>
              <a:gd name="connsiteY2" fmla="*/ 579438 h 800100"/>
              <a:gd name="connsiteX3" fmla="*/ 0 w 338138"/>
              <a:gd name="connsiteY3" fmla="*/ 800100 h 800100"/>
              <a:gd name="connsiteX4" fmla="*/ 4762 w 338138"/>
              <a:gd name="connsiteY4" fmla="*/ 84138 h 800100"/>
              <a:gd name="connsiteX0" fmla="*/ 7937 w 341313"/>
              <a:gd name="connsiteY0" fmla="*/ 84138 h 812800"/>
              <a:gd name="connsiteX1" fmla="*/ 339726 w 341313"/>
              <a:gd name="connsiteY1" fmla="*/ 0 h 812800"/>
              <a:gd name="connsiteX2" fmla="*/ 341313 w 341313"/>
              <a:gd name="connsiteY2" fmla="*/ 579438 h 812800"/>
              <a:gd name="connsiteX3" fmla="*/ 0 w 341313"/>
              <a:gd name="connsiteY3" fmla="*/ 812800 h 812800"/>
              <a:gd name="connsiteX4" fmla="*/ 7937 w 341313"/>
              <a:gd name="connsiteY4" fmla="*/ 84138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812800">
                <a:moveTo>
                  <a:pt x="7937" y="84138"/>
                </a:moveTo>
                <a:lnTo>
                  <a:pt x="339726" y="0"/>
                </a:lnTo>
                <a:cubicBezTo>
                  <a:pt x="341313" y="192088"/>
                  <a:pt x="339726" y="387350"/>
                  <a:pt x="341313" y="579438"/>
                </a:cubicBezTo>
                <a:lnTo>
                  <a:pt x="0" y="812800"/>
                </a:lnTo>
                <a:cubicBezTo>
                  <a:pt x="1587" y="566738"/>
                  <a:pt x="6350" y="330200"/>
                  <a:pt x="7937" y="84138"/>
                </a:cubicBezTo>
                <a:close/>
              </a:path>
            </a:pathLst>
          </a:custGeom>
          <a:solidFill>
            <a:schemeClr val="bg1">
              <a:lumMod val="75000"/>
              <a:alpha val="9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5C97E4-7E89-414D-B0E0-3D4BAE90527F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Observation: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final trapezoidal map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the segments were inserted.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Lemma: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Ignoring the time spent for point location, the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number of ray shots interrupted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shoots two rays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rays need to be processed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=0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we get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a new trapezoid for each interrupted ray shot;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 with DCEL</a:t>
            </a:r>
          </a:p>
        </p:txBody>
      </p:sp>
      <p:pic>
        <p:nvPicPr>
          <p:cNvPr id="215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267200"/>
            <a:ext cx="274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>
            <a:off x="5756275" y="5186363"/>
            <a:ext cx="1006475" cy="4460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>
          <a:xfrm>
            <a:off x="5924550" y="4956175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2198688" y="5013325"/>
            <a:ext cx="331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cxnSp>
        <p:nvCxnSpPr>
          <p:cNvPr id="21517" name="Straight Connector 5"/>
          <p:cNvCxnSpPr>
            <a:cxnSpLocks noChangeShapeType="1"/>
          </p:cNvCxnSpPr>
          <p:nvPr/>
        </p:nvCxnSpPr>
        <p:spPr bwMode="auto">
          <a:xfrm flipV="1">
            <a:off x="2116138" y="50196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8" name="Straight Connector 20"/>
          <p:cNvCxnSpPr>
            <a:cxnSpLocks noChangeShapeType="1"/>
          </p:cNvCxnSpPr>
          <p:nvPr/>
        </p:nvCxnSpPr>
        <p:spPr bwMode="auto">
          <a:xfrm flipV="1">
            <a:off x="2282825" y="4956175"/>
            <a:ext cx="0" cy="4095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9" name="Straight Connector 22"/>
          <p:cNvCxnSpPr>
            <a:cxnSpLocks noChangeShapeType="1"/>
          </p:cNvCxnSpPr>
          <p:nvPr/>
        </p:nvCxnSpPr>
        <p:spPr bwMode="auto">
          <a:xfrm>
            <a:off x="2279650" y="5351463"/>
            <a:ext cx="3175" cy="2444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0" name="Straight Connector 26"/>
          <p:cNvCxnSpPr>
            <a:cxnSpLocks noChangeShapeType="1"/>
          </p:cNvCxnSpPr>
          <p:nvPr/>
        </p:nvCxnSpPr>
        <p:spPr bwMode="auto">
          <a:xfrm>
            <a:off x="2116138" y="5284788"/>
            <a:ext cx="3175" cy="4254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1" name="Oval 21"/>
          <p:cNvSpPr>
            <a:spLocks noChangeArrowheads="1"/>
          </p:cNvSpPr>
          <p:nvPr/>
        </p:nvSpPr>
        <p:spPr bwMode="auto">
          <a:xfrm>
            <a:off x="2085975" y="5260975"/>
            <a:ext cx="55563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Oval 21"/>
          <p:cNvSpPr>
            <a:spLocks noChangeArrowheads="1"/>
          </p:cNvSpPr>
          <p:nvPr/>
        </p:nvSpPr>
        <p:spPr bwMode="auto">
          <a:xfrm>
            <a:off x="2255838" y="5337175"/>
            <a:ext cx="55562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523" name="Straight Connector 18"/>
          <p:cNvCxnSpPr>
            <a:cxnSpLocks noChangeShapeType="1"/>
          </p:cNvCxnSpPr>
          <p:nvPr/>
        </p:nvCxnSpPr>
        <p:spPr bwMode="auto">
          <a:xfrm>
            <a:off x="2116138" y="5284788"/>
            <a:ext cx="166687" cy="777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2254250" y="24526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2501900" y="44656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25019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281463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3036888" y="44656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303688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3349625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35623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3562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38735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414020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41402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4451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46926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46926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50038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2346325" y="28321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2349500" y="2990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2352675" y="38957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2352675" y="31432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2360613" y="32956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2349500" y="3448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2346325" y="360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2346325" y="375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2530475" y="41894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62288" y="41910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3600450" y="41957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657725" y="41894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762125" y="26939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1773238" y="28463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836738" y="37036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4465638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008380"/>
                </a:solidFill>
                <a:cs typeface="Times New Roman" pitchFamily="18" charset="0"/>
              </a:rPr>
              <a:t/>
            </a:r>
            <a:br>
              <a:rPr lang="en-US" sz="1800">
                <a:solidFill>
                  <a:srgbClr val="008380"/>
                </a:solidFill>
                <a:cs typeface="Times New Roman" pitchFamily="18" charset="0"/>
              </a:rPr>
            </a:br>
            <a:endParaRPr lang="en-US" sz="80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</a:rPr>
              <a:t>Insert segments in </a:t>
            </a:r>
            <a:r>
              <a:rPr lang="en-US" sz="1800" i="1">
                <a:solidFill>
                  <a:schemeClr val="tx1"/>
                </a:solidFill>
              </a:rPr>
              <a:t>random </a:t>
            </a:r>
            <a:r>
              <a:rPr lang="en-US" sz="180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>
                <a:solidFill>
                  <a:srgbClr val="008380"/>
                </a:solidFill>
              </a:rPr>
              <a:t>|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| =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rgbClr val="008380"/>
                </a:solidFill>
              </a:rPr>
              <a:t>!</a:t>
            </a:r>
            <a:r>
              <a:rPr lang="en-US" sz="1800">
                <a:solidFill>
                  <a:schemeClr val="tx1"/>
                </a:solidFill>
              </a:rPr>
              <a:t> for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 = </a:t>
            </a: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(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)</a:t>
            </a:r>
            <a:r>
              <a:rPr lang="en-US" sz="1800">
                <a:solidFill>
                  <a:schemeClr val="tx1"/>
                </a:solidFill>
              </a:rPr>
              <a:t> for some random order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1"/>
                </a:solidFill>
              </a:rPr>
              <a:t>We will show that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 Expected runtime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289425" y="58308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5126038" y="58388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6419850" y="58293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489450" y="6292850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09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Theorem: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 created upon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the expectation is taken over all segment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permutations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segments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were added.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what is the probability that a particular segment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last?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1/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endParaRPr lang="en-US" sz="2000" i="1" kern="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 want to compute the number of trapezoids that would have been created 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last.</a:t>
            </a:r>
          </a:p>
        </p:txBody>
      </p:sp>
      <p:pic>
        <p:nvPicPr>
          <p:cNvPr id="235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073"/>
          <a:stretch>
            <a:fillRect/>
          </a:stretch>
        </p:blipFill>
        <p:spPr bwMode="auto">
          <a:xfrm>
            <a:off x="3438525" y="4414838"/>
            <a:ext cx="257492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3748256"/>
          </a:xfrm>
          <a:prstGeom prst="rect">
            <a:avLst/>
          </a:prstGeom>
          <a:blipFill rotWithShape="1">
            <a:blip r:embed="rId3"/>
            <a:srcRect/>
            <a:stretch>
              <a:fillRect l="-697" t="-2603" b="-1989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266065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  <a:blipFill rotWithShape="1">
                <a:blip r:embed="rId5"/>
                <a:stretch>
                  <a:fillRect l="-682" t="-20109" b="-6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17918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How many segments does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depend on?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Also,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T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has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O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trapezoids (by Euler’s formula).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4=</m:t>
                        </m:r>
                        <m:f>
                          <m:f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4|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|=</m:t>
                    </m:r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(1)</m:t>
                    </m:r>
                  </m:oMath>
                </a14:m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  <a:blipFill rotWithShape="1">
                <a:blip r:embed="rId4"/>
                <a:stretch>
                  <a:fillRect l="-682" t="-8645" b="-2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1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94"/>
          <a:stretch/>
        </p:blipFill>
        <p:spPr>
          <a:xfrm>
            <a:off x="6111936" y="380576"/>
            <a:ext cx="2772415" cy="3100555"/>
          </a:xfrm>
          <a:prstGeom prst="rect">
            <a:avLst/>
          </a:prstGeom>
        </p:spPr>
      </p:pic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an endpoint of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lies in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add an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to decide left/right and a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for the segment.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6"/>
          <a:stretch/>
        </p:blipFill>
        <p:spPr>
          <a:xfrm>
            <a:off x="6111936" y="3431512"/>
            <a:ext cx="2781349" cy="3100555"/>
          </a:xfrm>
          <a:prstGeom prst="rect">
            <a:avLst/>
          </a:prstGeom>
        </p:spPr>
      </p:pic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 flipV="1">
            <a:off x="6705600" y="1034902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 flipV="1">
            <a:off x="8063023" y="1023899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 flipV="1">
            <a:off x="6507125" y="4245935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7836195" y="4245934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12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Inserting a Segment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Insert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smtClean="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23" y="1553638"/>
            <a:ext cx="5377437" cy="202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66" y="3819723"/>
            <a:ext cx="5845384" cy="2672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3086" y="215872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2424740" y="219416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>
          <a:xfrm>
            <a:off x="3324239" y="459003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2431829" y="459003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2393673" y="2571536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998414" y="2166384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387322" y="4965539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970928" y="4570205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1961" y="4918045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921160" y="4464149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07948" y="2506302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890059" y="2087846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855535" y="2844856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5061098" y="3238261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836734" y="2427782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5642343" y="2627099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749132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323203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313902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803433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64348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7631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97071"/>
            <a:ext cx="7870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Space: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Size of data structure = number of trapezoids =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 expectation, since an 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trapezoids are created during segment insertion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Query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Construction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follows from query time</a:t>
            </a:r>
            <a:endParaRPr lang="en-US" sz="2000" kern="0" dirty="0" smtClean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Times New Roman"/>
              </a:rPr>
              <a:t>Proof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that the query time is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Fix a query point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Consider how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moves through the trapezoidal map as it is being constructed as new segments are inserted.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Search complexity = number of trapezoids encountered by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444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232653" y="4537236"/>
            <a:ext cx="1955393" cy="2179807"/>
            <a:chOff x="6111936" y="3431512"/>
            <a:chExt cx="2781349" cy="310055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6"/>
            <a:stretch/>
          </p:blipFill>
          <p:spPr>
            <a:xfrm>
              <a:off x="6111936" y="3431512"/>
              <a:ext cx="2781349" cy="3100555"/>
            </a:xfrm>
            <a:prstGeom prst="rect">
              <a:avLst/>
            </a:prstGeom>
          </p:spPr>
        </p:pic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flipV="1">
              <a:off x="6507125" y="4245935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V="1">
              <a:off x="7836195" y="4245934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Query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339599"/>
            <a:ext cx="787082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be the trapezoid containing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after the insertion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segment.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 smtClean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then the insertion does not affect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 (E.g.,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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B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≠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deleted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trapezoid, 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needs to be located among the at most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could fall 3 levels in the DAG.</a:t>
            </a:r>
            <a:endParaRPr lang="en-US" sz="2000" kern="0" dirty="0" smtClean="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2636914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3210985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3201684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2691215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3152130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3164093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706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6"/>
          <p:cNvGrpSpPr>
            <a:grpSpLocks/>
          </p:cNvGrpSpPr>
          <p:nvPr/>
        </p:nvGrpSpPr>
        <p:grpSpPr bwMode="auto">
          <a:xfrm>
            <a:off x="111125" y="3965575"/>
            <a:ext cx="1373188" cy="1457325"/>
            <a:chOff x="4831556" y="4192046"/>
            <a:chExt cx="2213547" cy="2337146"/>
          </a:xfrm>
        </p:grpSpPr>
        <p:pic>
          <p:nvPicPr>
            <p:cNvPr id="4106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58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3AC878-8ADE-4366-890A-A50C532EF7DE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Doubly-Connected Edge List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C00000"/>
                </a:solidFill>
              </a:rPr>
              <a:t>doubly-connected edge list (DCEL) </a:t>
            </a:r>
            <a:r>
              <a:rPr lang="en-US" sz="2000" smtClean="0"/>
              <a:t>is a popular data structure to store the geometric and topological information of a planar subdivision.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contains records for each face, edge, vertex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(Each record might also store additional application-dependent attribute information.)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should enable us to perform basic operations needed in algorithms, such as walk around a face, or walk from one face to a neighboring face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3065463"/>
            <a:ext cx="5664200" cy="3687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DCEL consists of: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0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260725"/>
            <a:ext cx="2395538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Query Time</a:t>
            </a:r>
            <a:endParaRPr lang="en-US" sz="4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X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# nodes on path created in iteration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and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+mn-lt"/>
                  </a:rPr>
                  <a:t>P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probability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that there exists a node in iteration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i.e., 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≠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i-</a:t>
                </a:r>
                <a:r>
                  <a:rPr lang="en-US" sz="2000" kern="0" baseline="-25000" dirty="0" smtClean="0">
                    <a:solidFill>
                      <a:srgbClr val="008380"/>
                    </a:solidFill>
                    <a:latin typeface="Times New Roman"/>
                  </a:rPr>
                  <a:t>1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sz="2000" b="0" i="0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by lin. of  expectation and since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can drop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3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levels. </a:t>
                </a: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b="1" kern="0" dirty="0" smtClean="0">
                    <a:solidFill>
                      <a:srgbClr val="000000"/>
                    </a:solidFill>
                    <a:latin typeface="Times New Roman"/>
                  </a:rPr>
                  <a:t>Claim: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≤ 4/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Backwards analysis: Consider deleting segments, instead of inserting.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 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depends on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segments. The probability that the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err="1" smtClean="0">
                    <a:solidFill>
                      <a:srgbClr val="000000"/>
                    </a:solidFill>
                    <a:latin typeface="Times New Roman"/>
                  </a:rPr>
                  <a:t>th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segment is one of these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is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is at most</a:t>
                </a:r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pPr lvl="1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3 </m:t>
                            </m:r>
                            <m:f>
                              <m:f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12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kern="0" smtClea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           Harmonic number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  <a:blipFill rotWithShape="1">
                <a:blip r:embed="rId3"/>
                <a:stretch>
                  <a:fillRect l="-674" t="-2534" r="-1347" b="-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699631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273702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26440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753932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14847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26810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500161" y="4416996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Complexity of a 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4598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complexity of a planar subdivision is:</a:t>
            </a:r>
            <a:br>
              <a:rPr lang="en-US" sz="2000" dirty="0" smtClean="0"/>
            </a:br>
            <a:r>
              <a:rPr lang="en-US" sz="2000" dirty="0" smtClean="0"/>
              <a:t>	#vertices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#edges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#faces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Euler’s formula for planar graphs: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≥ 2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≤ 3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6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/>
            </a:r>
            <a:br>
              <a:rPr lang="en-US" sz="2000" dirty="0" smtClean="0">
                <a:solidFill>
                  <a:srgbClr val="008380"/>
                </a:solidFill>
              </a:rPr>
            </a:br>
            <a:r>
              <a:rPr lang="en-US" sz="2000" b="1" dirty="0" smtClean="0"/>
              <a:t>2) follows from 1):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Count edges. Every face is bounded by </a:t>
            </a:r>
            <a:r>
              <a:rPr lang="en-US" sz="2000" dirty="0" smtClean="0">
                <a:solidFill>
                  <a:srgbClr val="008380"/>
                </a:solidFill>
              </a:rPr>
              <a:t>≥ 3 </a:t>
            </a:r>
            <a:r>
              <a:rPr lang="en-US" sz="2000" dirty="0" smtClean="0"/>
              <a:t>edges. 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Every edge bounds</a:t>
            </a:r>
            <a:r>
              <a:rPr lang="en-US" sz="2000" dirty="0" smtClean="0">
                <a:solidFill>
                  <a:srgbClr val="008380"/>
                </a:solidFill>
              </a:rPr>
              <a:t> ≤ 2 </a:t>
            </a:r>
            <a:r>
              <a:rPr lang="en-US" sz="2000" dirty="0" smtClean="0"/>
              <a:t>faces.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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2/3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i="1" dirty="0">
                <a:solidFill>
                  <a:srgbClr val="008380"/>
                </a:solidFill>
                <a:sym typeface="Symbol"/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2/3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baseline="-25000" dirty="0" smtClean="0">
              <a:solidFill>
                <a:srgbClr val="008380"/>
              </a:solidFill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  <a:sym typeface="Symbol"/>
              </a:rPr>
              <a:t>	 2 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dirty="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Hence, the complexity of a planar subdivision is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, i.e., linear in the number of vertices.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89"/>
          <a:stretch>
            <a:fillRect/>
          </a:stretch>
        </p:blipFill>
        <p:spPr bwMode="auto">
          <a:xfrm>
            <a:off x="6086475" y="906463"/>
            <a:ext cx="185896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D516B-B375-4BCB-BB68-39DD61CB0B11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Point Location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Point location task: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Preprocess a planar subdivision to efficiently answer </a:t>
            </a:r>
            <a:r>
              <a:rPr lang="en-US" sz="2000" b="1" smtClean="0">
                <a:solidFill>
                  <a:srgbClr val="C00000"/>
                </a:solidFill>
              </a:rPr>
              <a:t>point-location queries</a:t>
            </a:r>
            <a:r>
              <a:rPr lang="en-US" sz="2000" smtClean="0"/>
              <a:t> of the type: Given a point</a:t>
            </a:r>
            <a:r>
              <a:rPr lang="en-US" sz="2000" smtClean="0">
                <a:solidFill>
                  <a:srgbClr val="339933"/>
                </a:solidFill>
              </a:rPr>
              <a:t> 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smtClean="0">
                <a:solidFill>
                  <a:srgbClr val="339933"/>
                </a:solidFill>
              </a:rPr>
              <a:t>=(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x</a:t>
            </a:r>
            <a:r>
              <a:rPr lang="en-US" sz="2000" b="1" smtClean="0">
                <a:solidFill>
                  <a:srgbClr val="339933"/>
                </a:solidFill>
              </a:rPr>
              <a:t>,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y</a:t>
            </a:r>
            <a:r>
              <a:rPr lang="en-US" sz="2000" b="1" smtClean="0">
                <a:solidFill>
                  <a:srgbClr val="339933"/>
                </a:solidFill>
              </a:rPr>
              <a:t>)</a:t>
            </a:r>
            <a:r>
              <a:rPr lang="en-US" sz="2000" smtClean="0"/>
              <a:t>, find the face it lies in.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152" name="Oval 21"/>
          <p:cNvSpPr>
            <a:spLocks noChangeArrowheads="1"/>
          </p:cNvSpPr>
          <p:nvPr/>
        </p:nvSpPr>
        <p:spPr bwMode="auto">
          <a:xfrm>
            <a:off x="7100888" y="21224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159625" y="19669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6154" name="Rectangle 3"/>
          <p:cNvSpPr txBox="1">
            <a:spLocks noChangeArrowheads="1"/>
          </p:cNvSpPr>
          <p:nvPr/>
        </p:nvSpPr>
        <p:spPr bwMode="auto">
          <a:xfrm>
            <a:off x="685800" y="2990850"/>
            <a:ext cx="6181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Important metrics: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preprocessing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dirty="0">
                <a:solidFill>
                  <a:schemeClr val="tx1"/>
                </a:solidFill>
              </a:rPr>
              <a:t>time to construct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Space </a:t>
            </a:r>
            <a:r>
              <a:rPr lang="en-US" sz="2000" dirty="0" smtClean="0">
                <a:solidFill>
                  <a:schemeClr val="tx1"/>
                </a:solidFill>
              </a:rPr>
              <a:t>needed </a:t>
            </a:r>
            <a:r>
              <a:rPr lang="en-US" sz="2000" dirty="0">
                <a:solidFill>
                  <a:schemeClr val="tx1"/>
                </a:solidFill>
              </a:rPr>
              <a:t>to store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querying the data structure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 dirty="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8D9492-8E91-4A1A-BA91-138A0315F142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Slab Method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Slab method: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Draw a vertical line through each vertex. This decomposes the plane into slabs.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685800" y="4545013"/>
            <a:ext cx="83661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In each slab, the vertical order of the line segments remains constant.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If we know in which slab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lies, we can perform binary search, using the sorted order of the segments in the slab.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Find slab that contains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by binary search on 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among slab boundaries.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second binary search in slab determines the face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Search complexity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chemeClr val="tx1"/>
                </a:solidFill>
              </a:rPr>
              <a:t>, but space complexity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(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101850"/>
            <a:ext cx="40227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5341938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2263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3127375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87700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7078663" y="1984375"/>
            <a:ext cx="454025" cy="2422525"/>
            <a:chOff x="5276149" y="2101850"/>
            <a:chExt cx="453139" cy="2422525"/>
          </a:xfrm>
        </p:grpSpPr>
        <p:pic>
          <p:nvPicPr>
            <p:cNvPr id="718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58" r="10143"/>
            <a:stretch>
              <a:fillRect/>
            </a:stretch>
          </p:blipFill>
          <p:spPr bwMode="auto">
            <a:xfrm>
              <a:off x="5276149" y="2101850"/>
              <a:ext cx="289626" cy="242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Oval 21"/>
            <p:cNvSpPr>
              <a:spLocks noChangeArrowheads="1"/>
            </p:cNvSpPr>
            <p:nvPr/>
          </p:nvSpPr>
          <p:spPr bwMode="auto">
            <a:xfrm>
              <a:off x="5341938" y="3351213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02901" y="3195638"/>
              <a:ext cx="326387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pic>
        <p:nvPicPr>
          <p:cNvPr id="71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4" t="40961" r="44273" b="51573"/>
          <a:stretch>
            <a:fillRect/>
          </a:stretch>
        </p:blipFill>
        <p:spPr bwMode="auto">
          <a:xfrm>
            <a:off x="6288088" y="3133725"/>
            <a:ext cx="3111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>
            <a:spLocks noChangeArrowheads="1"/>
          </p:cNvSpPr>
          <p:nvPr/>
        </p:nvSpPr>
        <p:spPr bwMode="auto">
          <a:xfrm>
            <a:off x="6288088" y="6407150"/>
            <a:ext cx="1154112" cy="277813"/>
          </a:xfrm>
          <a:prstGeom prst="wedgeRectCallout">
            <a:avLst>
              <a:gd name="adj1" fmla="val -43407"/>
              <a:gd name="adj2" fmla="val -9465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lower bound?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Can convert a planar subdivision with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Add a large triangle (new vertices</a:t>
            </a:r>
            <a:br>
              <a:rPr lang="en-US" sz="1600" smtClean="0"/>
            </a:br>
            <a:r>
              <a:rPr lang="en-US" sz="1600" b="1" smtClean="0">
                <a:solidFill>
                  <a:srgbClr val="0000FF"/>
                </a:solidFill>
              </a:rPr>
              <a:t>a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b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c</a:t>
            </a:r>
            <a:r>
              <a:rPr lang="en-US" sz="1600" smtClean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endParaRPr lang="en-US" sz="2000" i="1" baseline="-250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conversion can be done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92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Compute a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is the input triangulation,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 </a:t>
            </a:r>
            <a:r>
              <a:rPr lang="en-US" sz="2000" smtClean="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Each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</a:t>
            </a:r>
            <a:r>
              <a:rPr lang="en-US" sz="2000" i="1" smtClean="0"/>
              <a:t> </a:t>
            </a:r>
            <a:r>
              <a:rPr lang="en-US" sz="2000" smtClean="0"/>
              <a:t>overlaps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endParaRPr lang="en-US" sz="200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Need to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Vertex deletion creates holes, which need</a:t>
            </a:r>
            <a:br>
              <a:rPr lang="en-US" sz="2000" smtClean="0"/>
            </a:br>
            <a:r>
              <a:rPr lang="en-US" sz="2000" smtClean="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do we go from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to</a:t>
            </a:r>
            <a:br>
              <a:rPr lang="en-US" sz="2000" smtClean="0"/>
            </a:b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in </a:t>
            </a: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=O(log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each step, delete a constant fraction</a:t>
            </a:r>
            <a:br>
              <a:rPr lang="en-US" sz="2000" smtClean="0"/>
            </a:br>
            <a:r>
              <a:rPr lang="en-US" sz="2000" smtClean="0"/>
              <a:t>of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 also need to ensure that each new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overlaps with only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2/5/15</a:t>
            </a:r>
          </a:p>
        </p:txBody>
      </p:sp>
      <p:sp>
        <p:nvSpPr>
          <p:cNvPr id="10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When creating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,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that have the following properties:</a:t>
            </a:r>
            <a:br>
              <a:rPr lang="en-US" sz="2000" smtClean="0"/>
            </a:b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Constant degree:</a:t>
            </a:r>
            <a:br>
              <a:rPr lang="en-US" sz="2000" b="1" smtClean="0"/>
            </a:br>
            <a:r>
              <a:rPr lang="en-US" sz="2000" smtClean="0"/>
              <a:t>Each vertex </a:t>
            </a:r>
            <a:r>
              <a:rPr lang="en-US" sz="2000" b="1" smtClean="0"/>
              <a:t>v</a:t>
            </a:r>
            <a:r>
              <a:rPr lang="en-US" sz="2000" smtClean="0"/>
              <a:t> to be deleted has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degree in the graph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If </a:t>
            </a:r>
            <a:r>
              <a:rPr lang="en-US" sz="1600" b="1" smtClean="0"/>
              <a:t>v</a:t>
            </a:r>
            <a:r>
              <a:rPr lang="en-US" sz="1600" smtClean="0"/>
              <a:t> has degree </a:t>
            </a:r>
            <a:r>
              <a:rPr lang="en-US" sz="1600" i="1" smtClean="0"/>
              <a:t>d</a:t>
            </a:r>
            <a:r>
              <a:rPr lang="en-US" sz="1600" smtClean="0"/>
              <a:t>, the resulting hole can be re-triangulated with </a:t>
            </a:r>
            <a:r>
              <a:rPr lang="en-US" sz="1600" i="1" smtClean="0"/>
              <a:t>d</a:t>
            </a:r>
            <a:r>
              <a:rPr lang="en-US" sz="1600" smtClean="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new triangle in </a:t>
            </a:r>
            <a:r>
              <a:rPr lang="en-US" sz="1600" i="1" smtClean="0"/>
              <a:t>T</a:t>
            </a:r>
            <a:r>
              <a:rPr lang="en-US" sz="1600" baseline="-25000" smtClean="0"/>
              <a:t>i+1 </a:t>
            </a:r>
            <a:r>
              <a:rPr lang="en-US" sz="1600" smtClean="0"/>
              <a:t>overlaps at most </a:t>
            </a:r>
            <a:r>
              <a:rPr lang="en-US" sz="1600" i="1" smtClean="0"/>
              <a:t>d</a:t>
            </a:r>
            <a:r>
              <a:rPr lang="en-US" sz="1600" smtClean="0"/>
              <a:t> original triangles in </a:t>
            </a:r>
            <a:r>
              <a:rPr lang="en-US" sz="1600" i="1" smtClean="0"/>
              <a:t>T</a:t>
            </a:r>
            <a:r>
              <a:rPr lang="en-US" sz="1600" baseline="-25000" smtClean="0"/>
              <a:t>i</a:t>
            </a:r>
            <a:br>
              <a:rPr lang="en-US" sz="1600" baseline="-25000" smtClean="0"/>
            </a:br>
            <a:r>
              <a:rPr lang="en-US" sz="16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Independent sets: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6348</TotalTime>
  <Words>2524</Words>
  <Application>Microsoft Office PowerPoint</Application>
  <PresentationFormat>On-screen Show (4:3)</PresentationFormat>
  <Paragraphs>424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CMPS 3130/6130 Computational Geometry Spring 2015</vt:lpstr>
      <vt:lpstr>Planar Subdivision</vt:lpstr>
      <vt:lpstr>Doubly-Connected Edge List </vt:lpstr>
      <vt:lpstr>Complexity of a Planar Subdivision</vt:lpstr>
      <vt:lpstr>Point Location</vt:lpstr>
      <vt:lpstr>Slab Method</vt:lpstr>
      <vt:lpstr>Kirkpatrick’s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  <vt:lpstr>Trapezoidal map</vt:lpstr>
      <vt:lpstr>Construction</vt:lpstr>
      <vt:lpstr>Construction</vt:lpstr>
      <vt:lpstr>Analysis</vt:lpstr>
      <vt:lpstr>Analysis</vt:lpstr>
      <vt:lpstr>Analysis</vt:lpstr>
      <vt:lpstr>Analysis</vt:lpstr>
      <vt:lpstr>Analysis</vt:lpstr>
      <vt:lpstr>Point Location</vt:lpstr>
      <vt:lpstr>Construction</vt:lpstr>
      <vt:lpstr>Inserting a Segment</vt:lpstr>
      <vt:lpstr>Analysis</vt:lpstr>
      <vt:lpstr>Query Time</vt:lpstr>
      <vt:lpstr>Query Time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289</cp:revision>
  <dcterms:created xsi:type="dcterms:W3CDTF">2001-09-03T00:33:29Z</dcterms:created>
  <dcterms:modified xsi:type="dcterms:W3CDTF">2015-02-12T07:10:01Z</dcterms:modified>
</cp:coreProperties>
</file>