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90" r:id="rId3"/>
    <p:sldId id="286" r:id="rId4"/>
    <p:sldId id="291" r:id="rId5"/>
    <p:sldId id="289" r:id="rId6"/>
    <p:sldId id="288" r:id="rId7"/>
    <p:sldId id="302" r:id="rId8"/>
    <p:sldId id="303" r:id="rId9"/>
    <p:sldId id="304" r:id="rId10"/>
    <p:sldId id="305" r:id="rId11"/>
    <p:sldId id="292" r:id="rId12"/>
  </p:sldIdLst>
  <p:sldSz cx="9144000" cy="6858000" type="screen4x3"/>
  <p:notesSz cx="9601200" cy="7315200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50000"/>
    <a:srgbClr val="FFFF00"/>
    <a:srgbClr val="008380"/>
    <a:srgbClr val="2E5352"/>
    <a:srgbClr val="FFBFBF"/>
    <a:srgbClr val="CC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 snapToGrid="0">
      <p:cViewPr varScale="1">
        <p:scale>
          <a:sx n="96" d="100"/>
          <a:sy n="96" d="100"/>
        </p:scale>
        <p:origin x="840" y="90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3B388886-3F09-4C8A-9A44-B5520F05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67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F4317E8F-F39E-4028-9B43-315AB0520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7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739A2C-3C87-4530-9E13-CC1952563568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8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722FC-029A-4507-A2D1-C01C4DDBA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40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BFA4-B6A6-4D1C-A195-A51A7F93C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0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52317-43EB-4D56-A179-5F52020D0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76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2E301-C64D-4D48-B1F8-79C9F160E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2F904-9855-4DC8-AECC-EA2F3FAA2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4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BC7F8-E5E0-4C43-9AA1-C52B6A9A5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62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9CAF1-B9B6-4776-9143-D0AADD64C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4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53A3B-5590-4860-96C3-745FBFAD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13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EA551-C9C2-477B-9F14-5FFB3DD26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2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4948C-F98B-468B-9895-498B00913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9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0810C-7279-4AC8-A18D-DC321DF6D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3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1/24/17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2612A49-8560-49DC-B94A-421785D936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 smtClean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 smtClean="0">
                <a:solidFill>
                  <a:srgbClr val="009999"/>
                </a:solidFill>
              </a:rPr>
            </a:br>
            <a:r>
              <a:rPr lang="en-US" altLang="en-US" sz="2800" dirty="0" smtClean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altLang="en-US" sz="28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smtClean="0">
                <a:solidFill>
                  <a:schemeClr val="accent2"/>
                </a:solidFill>
              </a:rPr>
              <a:t>Plane Sweep Algorithms 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smtClean="0"/>
              <a:t>Carola Wenk</a:t>
            </a:r>
            <a:endParaRPr lang="en-US" altLang="en-US" sz="2800" smtClean="0"/>
          </a:p>
        </p:txBody>
      </p:sp>
      <p:sp>
        <p:nvSpPr>
          <p:cNvPr id="2055" name="Oval 25"/>
          <p:cNvSpPr>
            <a:spLocks noChangeArrowheads="1"/>
          </p:cNvSpPr>
          <p:nvPr/>
        </p:nvSpPr>
        <p:spPr bwMode="auto">
          <a:xfrm>
            <a:off x="4022725" y="35194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6" name="Oval 26"/>
          <p:cNvSpPr>
            <a:spLocks noChangeArrowheads="1"/>
          </p:cNvSpPr>
          <p:nvPr/>
        </p:nvSpPr>
        <p:spPr bwMode="auto">
          <a:xfrm>
            <a:off x="4738688" y="16764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7" name="Oval 27"/>
          <p:cNvSpPr>
            <a:spLocks noChangeArrowheads="1"/>
          </p:cNvSpPr>
          <p:nvPr/>
        </p:nvSpPr>
        <p:spPr bwMode="auto">
          <a:xfrm>
            <a:off x="5127625" y="28336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8" name="Oval 28"/>
          <p:cNvSpPr>
            <a:spLocks noChangeArrowheads="1"/>
          </p:cNvSpPr>
          <p:nvPr/>
        </p:nvSpPr>
        <p:spPr bwMode="auto">
          <a:xfrm>
            <a:off x="5737225" y="35956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9" name="Oval 29"/>
          <p:cNvSpPr>
            <a:spLocks noChangeArrowheads="1"/>
          </p:cNvSpPr>
          <p:nvPr/>
        </p:nvSpPr>
        <p:spPr bwMode="auto">
          <a:xfrm>
            <a:off x="7245350" y="293211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0" name="Oval 30"/>
          <p:cNvSpPr>
            <a:spLocks noChangeArrowheads="1"/>
          </p:cNvSpPr>
          <p:nvPr/>
        </p:nvSpPr>
        <p:spPr bwMode="auto">
          <a:xfrm>
            <a:off x="6180138" y="18891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1" name="Oval 31"/>
          <p:cNvSpPr>
            <a:spLocks noChangeArrowheads="1"/>
          </p:cNvSpPr>
          <p:nvPr/>
        </p:nvSpPr>
        <p:spPr bwMode="auto">
          <a:xfrm>
            <a:off x="3619500" y="20955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2" name="Oval 32"/>
          <p:cNvSpPr>
            <a:spLocks noChangeArrowheads="1"/>
          </p:cNvSpPr>
          <p:nvPr/>
        </p:nvSpPr>
        <p:spPr bwMode="auto">
          <a:xfrm>
            <a:off x="3375025" y="29241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3" name="Oval 33"/>
          <p:cNvSpPr>
            <a:spLocks noChangeArrowheads="1"/>
          </p:cNvSpPr>
          <p:nvPr/>
        </p:nvSpPr>
        <p:spPr bwMode="auto">
          <a:xfrm>
            <a:off x="2589213" y="15160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4" name="Oval 34"/>
          <p:cNvSpPr>
            <a:spLocks noChangeArrowheads="1"/>
          </p:cNvSpPr>
          <p:nvPr/>
        </p:nvSpPr>
        <p:spPr bwMode="auto">
          <a:xfrm>
            <a:off x="2132013" y="35274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59" name="Line 35"/>
          <p:cNvSpPr>
            <a:spLocks noChangeShapeType="1"/>
          </p:cNvSpPr>
          <p:nvPr/>
        </p:nvSpPr>
        <p:spPr bwMode="auto">
          <a:xfrm flipH="1">
            <a:off x="1409700" y="1416050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6" name="Line 46"/>
          <p:cNvSpPr>
            <a:spLocks noChangeShapeType="1"/>
          </p:cNvSpPr>
          <p:nvPr/>
        </p:nvSpPr>
        <p:spPr bwMode="auto">
          <a:xfrm flipV="1">
            <a:off x="2171700" y="2963863"/>
            <a:ext cx="1265238" cy="617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7" name="Line 48"/>
          <p:cNvSpPr>
            <a:spLocks noChangeShapeType="1"/>
          </p:cNvSpPr>
          <p:nvPr/>
        </p:nvSpPr>
        <p:spPr bwMode="auto">
          <a:xfrm>
            <a:off x="2628900" y="1562100"/>
            <a:ext cx="2560638" cy="131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8" name="Line 49"/>
          <p:cNvSpPr>
            <a:spLocks noChangeShapeType="1"/>
          </p:cNvSpPr>
          <p:nvPr/>
        </p:nvSpPr>
        <p:spPr bwMode="auto">
          <a:xfrm flipV="1">
            <a:off x="4076700" y="1714500"/>
            <a:ext cx="715963" cy="185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9" name="Line 51"/>
          <p:cNvSpPr>
            <a:spLocks noChangeShapeType="1"/>
          </p:cNvSpPr>
          <p:nvPr/>
        </p:nvSpPr>
        <p:spPr bwMode="auto">
          <a:xfrm flipV="1">
            <a:off x="3665538" y="1943100"/>
            <a:ext cx="2566987" cy="21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70" name="Line 52"/>
          <p:cNvSpPr>
            <a:spLocks noChangeShapeType="1"/>
          </p:cNvSpPr>
          <p:nvPr/>
        </p:nvSpPr>
        <p:spPr bwMode="auto">
          <a:xfrm flipV="1">
            <a:off x="5783263" y="2979738"/>
            <a:ext cx="1493837" cy="661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6434 3.7037E-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1D range query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4267200" y="1219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805363" y="1066800"/>
            <a:ext cx="757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root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733800" y="1676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800600" y="2590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267200" y="3048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cxnSp>
        <p:nvCxnSpPr>
          <p:cNvPr id="11273" name="AutoShape 9"/>
          <p:cNvCxnSpPr>
            <a:cxnSpLocks noChangeShapeType="1"/>
            <a:stCxn id="11269" idx="7"/>
            <a:endCxn id="11267" idx="3"/>
          </p:cNvCxnSpPr>
          <p:nvPr/>
        </p:nvCxnSpPr>
        <p:spPr bwMode="auto">
          <a:xfrm flipV="1">
            <a:off x="4124325" y="16097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AutoShape 10"/>
          <p:cNvCxnSpPr>
            <a:cxnSpLocks noChangeShapeType="1"/>
            <a:stCxn id="11269" idx="5"/>
            <a:endCxn id="11270" idx="1"/>
          </p:cNvCxnSpPr>
          <p:nvPr/>
        </p:nvCxnSpPr>
        <p:spPr bwMode="auto">
          <a:xfrm>
            <a:off x="4124325" y="20669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AutoShape 11"/>
          <p:cNvCxnSpPr>
            <a:cxnSpLocks noChangeShapeType="1"/>
            <a:stCxn id="11270" idx="5"/>
            <a:endCxn id="11271" idx="1"/>
          </p:cNvCxnSpPr>
          <p:nvPr/>
        </p:nvCxnSpPr>
        <p:spPr bwMode="auto">
          <a:xfrm>
            <a:off x="4657725" y="25241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AutoShape 12"/>
          <p:cNvCxnSpPr>
            <a:cxnSpLocks noChangeShapeType="1"/>
            <a:stCxn id="11271" idx="3"/>
            <a:endCxn id="11272" idx="7"/>
          </p:cNvCxnSpPr>
          <p:nvPr/>
        </p:nvCxnSpPr>
        <p:spPr bwMode="auto">
          <a:xfrm flipH="1">
            <a:off x="4657725" y="29813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AutoShape 13"/>
          <p:cNvCxnSpPr>
            <a:cxnSpLocks noChangeShapeType="1"/>
            <a:stCxn id="11269" idx="3"/>
          </p:cNvCxnSpPr>
          <p:nvPr/>
        </p:nvCxnSpPr>
        <p:spPr bwMode="auto">
          <a:xfrm flipH="1">
            <a:off x="3581400" y="2066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AutoShape 14"/>
          <p:cNvCxnSpPr>
            <a:cxnSpLocks noChangeShapeType="1"/>
            <a:stCxn id="11270" idx="3"/>
          </p:cNvCxnSpPr>
          <p:nvPr/>
        </p:nvCxnSpPr>
        <p:spPr bwMode="auto">
          <a:xfrm flipH="1">
            <a:off x="4114800" y="2524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AutoShape 15"/>
          <p:cNvCxnSpPr>
            <a:cxnSpLocks noChangeShapeType="1"/>
            <a:stCxn id="11271" idx="5"/>
          </p:cNvCxnSpPr>
          <p:nvPr/>
        </p:nvCxnSpPr>
        <p:spPr bwMode="auto">
          <a:xfrm>
            <a:off x="5191125" y="29813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AutoShape 16"/>
          <p:cNvCxnSpPr>
            <a:cxnSpLocks noChangeShapeType="1"/>
            <a:stCxn id="11267" idx="5"/>
          </p:cNvCxnSpPr>
          <p:nvPr/>
        </p:nvCxnSpPr>
        <p:spPr bwMode="auto">
          <a:xfrm>
            <a:off x="4657725" y="16097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743200" y="2833688"/>
            <a:ext cx="157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split node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971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12954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5410200" y="3962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cxnSp>
        <p:nvCxnSpPr>
          <p:cNvPr id="11287" name="AutoShape 23"/>
          <p:cNvCxnSpPr>
            <a:cxnSpLocks noChangeShapeType="1"/>
            <a:stCxn id="11282" idx="7"/>
            <a:endCxn id="11272" idx="3"/>
          </p:cNvCxnSpPr>
          <p:nvPr/>
        </p:nvCxnSpPr>
        <p:spPr bwMode="auto">
          <a:xfrm flipV="1">
            <a:off x="3362325" y="3438525"/>
            <a:ext cx="971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AutoShape 24"/>
          <p:cNvCxnSpPr>
            <a:cxnSpLocks noChangeShapeType="1"/>
            <a:stCxn id="11282" idx="2"/>
            <a:endCxn id="11283" idx="7"/>
          </p:cNvCxnSpPr>
          <p:nvPr/>
        </p:nvCxnSpPr>
        <p:spPr bwMode="auto">
          <a:xfrm flipH="1">
            <a:off x="1685925" y="3733800"/>
            <a:ext cx="12858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AutoShape 25"/>
          <p:cNvCxnSpPr>
            <a:cxnSpLocks noChangeShapeType="1"/>
            <a:stCxn id="11283" idx="5"/>
            <a:endCxn id="11284" idx="1"/>
          </p:cNvCxnSpPr>
          <p:nvPr/>
        </p:nvCxnSpPr>
        <p:spPr bwMode="auto">
          <a:xfrm>
            <a:off x="1685925" y="44291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AutoShape 26"/>
          <p:cNvCxnSpPr>
            <a:cxnSpLocks noChangeShapeType="1"/>
            <a:stCxn id="11284" idx="5"/>
            <a:endCxn id="11285" idx="1"/>
          </p:cNvCxnSpPr>
          <p:nvPr/>
        </p:nvCxnSpPr>
        <p:spPr bwMode="auto">
          <a:xfrm>
            <a:off x="2219325" y="49625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3505200" y="4114800"/>
            <a:ext cx="685800" cy="21336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292" name="AutoShape 28"/>
          <p:cNvCxnSpPr>
            <a:cxnSpLocks noChangeShapeType="1"/>
            <a:stCxn id="11291" idx="0"/>
            <a:endCxn id="11282" idx="5"/>
          </p:cNvCxnSpPr>
          <p:nvPr/>
        </p:nvCxnSpPr>
        <p:spPr bwMode="auto">
          <a:xfrm flipH="1" flipV="1">
            <a:off x="3362325" y="3895725"/>
            <a:ext cx="4857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2819400" y="5715000"/>
            <a:ext cx="381000" cy="533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294" name="AutoShape 30"/>
          <p:cNvCxnSpPr>
            <a:cxnSpLocks noChangeShapeType="1"/>
            <a:stCxn id="11285" idx="5"/>
            <a:endCxn id="11293" idx="0"/>
          </p:cNvCxnSpPr>
          <p:nvPr/>
        </p:nvCxnSpPr>
        <p:spPr bwMode="auto">
          <a:xfrm>
            <a:off x="2752725" y="5495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5" name="AutoShape 31"/>
          <p:cNvCxnSpPr>
            <a:cxnSpLocks noChangeShapeType="1"/>
            <a:stCxn id="11283" idx="3"/>
          </p:cNvCxnSpPr>
          <p:nvPr/>
        </p:nvCxnSpPr>
        <p:spPr bwMode="auto">
          <a:xfrm flipH="1">
            <a:off x="1143000" y="4429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6" name="AutoShape 32"/>
          <p:cNvCxnSpPr>
            <a:cxnSpLocks noChangeShapeType="1"/>
            <a:stCxn id="11284" idx="3"/>
          </p:cNvCxnSpPr>
          <p:nvPr/>
        </p:nvCxnSpPr>
        <p:spPr bwMode="auto">
          <a:xfrm flipH="1">
            <a:off x="1676400" y="4962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7" name="AutoShape 33"/>
          <p:cNvCxnSpPr>
            <a:cxnSpLocks noChangeShapeType="1"/>
            <a:stCxn id="11285" idx="3"/>
          </p:cNvCxnSpPr>
          <p:nvPr/>
        </p:nvCxnSpPr>
        <p:spPr bwMode="auto">
          <a:xfrm flipH="1">
            <a:off x="2209800" y="5495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6019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cxnSp>
        <p:nvCxnSpPr>
          <p:cNvPr id="11299" name="AutoShape 35"/>
          <p:cNvCxnSpPr>
            <a:cxnSpLocks noChangeShapeType="1"/>
            <a:stCxn id="11272" idx="5"/>
            <a:endCxn id="11298" idx="2"/>
          </p:cNvCxnSpPr>
          <p:nvPr/>
        </p:nvCxnSpPr>
        <p:spPr bwMode="auto">
          <a:xfrm>
            <a:off x="4657725" y="3438525"/>
            <a:ext cx="13620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AutoShape 36"/>
          <p:cNvCxnSpPr>
            <a:cxnSpLocks noChangeShapeType="1"/>
            <a:stCxn id="11286" idx="7"/>
            <a:endCxn id="11298" idx="3"/>
          </p:cNvCxnSpPr>
          <p:nvPr/>
        </p:nvCxnSpPr>
        <p:spPr bwMode="auto">
          <a:xfrm flipV="1">
            <a:off x="5800725" y="38957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4953000" y="4572000"/>
            <a:ext cx="533400" cy="1676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302" name="AutoShape 38"/>
          <p:cNvCxnSpPr>
            <a:cxnSpLocks noChangeShapeType="1"/>
            <a:stCxn id="11301" idx="0"/>
            <a:endCxn id="11286" idx="3"/>
          </p:cNvCxnSpPr>
          <p:nvPr/>
        </p:nvCxnSpPr>
        <p:spPr bwMode="auto">
          <a:xfrm flipV="1">
            <a:off x="5219700" y="4352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6019800" y="4419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5638800" y="5029200"/>
            <a:ext cx="457200" cy="12192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305" name="AutoShape 41"/>
          <p:cNvCxnSpPr>
            <a:cxnSpLocks noChangeShapeType="1"/>
            <a:stCxn id="11304" idx="0"/>
            <a:endCxn id="11303" idx="3"/>
          </p:cNvCxnSpPr>
          <p:nvPr/>
        </p:nvCxnSpPr>
        <p:spPr bwMode="auto">
          <a:xfrm flipV="1">
            <a:off x="5867400" y="4810125"/>
            <a:ext cx="2190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6629400" y="4876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307" name="AutoShape 43"/>
          <p:cNvSpPr>
            <a:spLocks noChangeArrowheads="1"/>
          </p:cNvSpPr>
          <p:nvPr/>
        </p:nvSpPr>
        <p:spPr bwMode="auto">
          <a:xfrm>
            <a:off x="6248400" y="5486400"/>
            <a:ext cx="381000" cy="762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6934200" y="58674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309" name="AutoShape 45"/>
          <p:cNvCxnSpPr>
            <a:cxnSpLocks noChangeShapeType="1"/>
            <a:stCxn id="11307" idx="0"/>
            <a:endCxn id="11306" idx="3"/>
          </p:cNvCxnSpPr>
          <p:nvPr/>
        </p:nvCxnSpPr>
        <p:spPr bwMode="auto">
          <a:xfrm flipV="1">
            <a:off x="6438900" y="52673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AutoShape 46"/>
          <p:cNvCxnSpPr>
            <a:cxnSpLocks noChangeShapeType="1"/>
            <a:stCxn id="11286" idx="5"/>
            <a:endCxn id="11303" idx="1"/>
          </p:cNvCxnSpPr>
          <p:nvPr/>
        </p:nvCxnSpPr>
        <p:spPr bwMode="auto">
          <a:xfrm>
            <a:off x="5800725" y="43529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AutoShape 47"/>
          <p:cNvCxnSpPr>
            <a:cxnSpLocks noChangeShapeType="1"/>
            <a:stCxn id="11303" idx="5"/>
            <a:endCxn id="11306" idx="1"/>
          </p:cNvCxnSpPr>
          <p:nvPr/>
        </p:nvCxnSpPr>
        <p:spPr bwMode="auto">
          <a:xfrm>
            <a:off x="6410325" y="48101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2" name="Oval 48"/>
          <p:cNvSpPr>
            <a:spLocks noChangeArrowheads="1"/>
          </p:cNvSpPr>
          <p:nvPr/>
        </p:nvSpPr>
        <p:spPr bwMode="auto">
          <a:xfrm>
            <a:off x="7239000" y="5334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cxnSp>
        <p:nvCxnSpPr>
          <p:cNvPr id="11313" name="AutoShape 49"/>
          <p:cNvCxnSpPr>
            <a:cxnSpLocks noChangeShapeType="1"/>
            <a:stCxn id="11308" idx="0"/>
            <a:endCxn id="11312" idx="3"/>
          </p:cNvCxnSpPr>
          <p:nvPr/>
        </p:nvCxnSpPr>
        <p:spPr bwMode="auto">
          <a:xfrm flipV="1">
            <a:off x="7086600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4" name="AutoShape 50"/>
          <p:cNvCxnSpPr>
            <a:cxnSpLocks noChangeShapeType="1"/>
            <a:stCxn id="11306" idx="5"/>
            <a:endCxn id="11312" idx="1"/>
          </p:cNvCxnSpPr>
          <p:nvPr/>
        </p:nvCxnSpPr>
        <p:spPr bwMode="auto">
          <a:xfrm>
            <a:off x="7019925" y="52673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5" name="AutoShape 51"/>
          <p:cNvCxnSpPr>
            <a:cxnSpLocks noChangeShapeType="1"/>
            <a:stCxn id="11312" idx="5"/>
          </p:cNvCxnSpPr>
          <p:nvPr/>
        </p:nvCxnSpPr>
        <p:spPr bwMode="auto">
          <a:xfrm>
            <a:off x="7629525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2819400" y="6400800"/>
            <a:ext cx="449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 smtClean="0">
                <a:solidFill>
                  <a:schemeClr val="tx1"/>
                </a:solidFill>
              </a:rPr>
              <a:t>1/24/17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13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D922A58-A7EF-46DB-8534-DB34E1287D32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13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69FA61A-B3E6-4300-AE81-73350AAC2AB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Plane Sweep: An Algorithm Design Technique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8151813" cy="4640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Plane sweep algorithms (also called sweep line algorithms) are a special kind of incremental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Their correctness follows inductively by maintaining the cleanliness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Common</a:t>
            </a:r>
            <a:r>
              <a:rPr lang="en-US" altLang="en-US" smtClean="0"/>
              <a:t> runtimes in the plane are </a:t>
            </a:r>
            <a:r>
              <a:rPr lang="en-US" altLang="en-US" smtClean="0">
                <a:solidFill>
                  <a:srgbClr val="008380"/>
                </a:solidFill>
              </a:rPr>
              <a:t>O(</a:t>
            </a:r>
            <a:r>
              <a:rPr lang="en-US" altLang="en-US" i="1" smtClean="0">
                <a:solidFill>
                  <a:srgbClr val="008380"/>
                </a:solidFill>
              </a:rPr>
              <a:t>n</a:t>
            </a:r>
            <a:r>
              <a:rPr lang="en-US" altLang="en-US" smtClean="0">
                <a:solidFill>
                  <a:srgbClr val="008380"/>
                </a:solidFill>
              </a:rPr>
              <a:t> log </a:t>
            </a:r>
            <a:r>
              <a:rPr lang="en-US" altLang="en-US" i="1" smtClean="0">
                <a:solidFill>
                  <a:srgbClr val="008380"/>
                </a:solidFill>
              </a:rPr>
              <a:t>n</a:t>
            </a:r>
            <a:r>
              <a:rPr lang="en-US" altLang="en-US" smtClean="0">
                <a:solidFill>
                  <a:srgbClr val="008380"/>
                </a:solidFill>
              </a:rPr>
              <a:t>)</a:t>
            </a:r>
            <a:r>
              <a:rPr lang="en-US" altLang="en-US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smtClean="0">
                <a:solidFill>
                  <a:srgbClr val="008380"/>
                </a:solidFill>
              </a:rPr>
              <a:t>n</a:t>
            </a:r>
            <a:r>
              <a:rPr lang="en-US" altLang="en-US" smtClean="0"/>
              <a:t> events are processed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Update of sweep line status takes </a:t>
            </a:r>
            <a:r>
              <a:rPr lang="en-US" altLang="en-US" smtClean="0">
                <a:solidFill>
                  <a:srgbClr val="008380"/>
                </a:solidFill>
              </a:rPr>
              <a:t>O(log </a:t>
            </a:r>
            <a:r>
              <a:rPr lang="en-US" altLang="en-US" i="1" smtClean="0">
                <a:solidFill>
                  <a:srgbClr val="008380"/>
                </a:solidFill>
              </a:rPr>
              <a:t>n</a:t>
            </a:r>
            <a:r>
              <a:rPr lang="en-US" altLang="en-US" smtClean="0">
                <a:solidFill>
                  <a:srgbClr val="00838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Update of event queue: </a:t>
            </a:r>
            <a:r>
              <a:rPr lang="en-US" altLang="en-US" smtClean="0">
                <a:solidFill>
                  <a:srgbClr val="008380"/>
                </a:solidFill>
              </a:rPr>
              <a:t>O(log </a:t>
            </a:r>
            <a:r>
              <a:rPr lang="en-US" altLang="en-US" i="1" smtClean="0">
                <a:solidFill>
                  <a:srgbClr val="008380"/>
                </a:solidFill>
              </a:rPr>
              <a:t>n</a:t>
            </a:r>
            <a:r>
              <a:rPr lang="en-US" altLang="en-US" smtClean="0">
                <a:solidFill>
                  <a:srgbClr val="008380"/>
                </a:solidFill>
              </a:rPr>
              <a:t>)</a:t>
            </a:r>
            <a:r>
              <a:rPr lang="en-US" altLang="en-US" smtClean="0"/>
              <a:t> per 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11020C-8D33-4FFA-B659-A558B0772B27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7" name="Line 16"/>
          <p:cNvSpPr>
            <a:spLocks noChangeShapeType="1"/>
          </p:cNvSpPr>
          <p:nvPr/>
        </p:nvSpPr>
        <p:spPr bwMode="auto">
          <a:xfrm>
            <a:off x="2536825" y="5075238"/>
            <a:ext cx="641350" cy="585787"/>
          </a:xfrm>
          <a:prstGeom prst="line">
            <a:avLst/>
          </a:prstGeom>
          <a:noFill/>
          <a:ln w="165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Closest Pair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8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Problem:</a:t>
            </a:r>
            <a:r>
              <a:rPr lang="en-US" altLang="en-US" sz="2800" smtClean="0"/>
              <a:t> Given </a:t>
            </a:r>
            <a:r>
              <a:rPr lang="en-US" altLang="en-US" sz="2800" i="1" smtClean="0">
                <a:solidFill>
                  <a:srgbClr val="008380"/>
                </a:solidFill>
              </a:rPr>
              <a:t>P</a:t>
            </a:r>
            <a:r>
              <a:rPr lang="en-US" altLang="en-US" sz="2800" smtClean="0">
                <a:solidFill>
                  <a:srgbClr val="008380"/>
                </a:solidFill>
                <a:sym typeface="Symbol" panose="05050102010706020507" pitchFamily="18" charset="2"/>
              </a:rPr>
              <a:t></a:t>
            </a:r>
            <a:r>
              <a:rPr lang="en-US" altLang="en-US" sz="2800" b="1" smtClean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800" baseline="30000" smtClean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ym typeface="Symbol" panose="05050102010706020507" pitchFamily="18" charset="2"/>
              </a:rPr>
              <a:t>, </a:t>
            </a:r>
            <a:r>
              <a:rPr lang="en-US" altLang="en-US" sz="2800" smtClean="0">
                <a:solidFill>
                  <a:srgbClr val="008380"/>
                </a:solidFill>
                <a:sym typeface="Symbol" panose="05050102010706020507" pitchFamily="18" charset="2"/>
              </a:rPr>
              <a:t>|</a:t>
            </a:r>
            <a:r>
              <a:rPr lang="en-US" altLang="en-US" sz="2800" i="1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800" smtClean="0">
                <a:solidFill>
                  <a:srgbClr val="008380"/>
                </a:solidFill>
                <a:sym typeface="Symbol" panose="05050102010706020507" pitchFamily="18" charset="2"/>
              </a:rPr>
              <a:t>|=</a:t>
            </a:r>
            <a:r>
              <a:rPr lang="en-US" altLang="en-US" sz="2800" i="1" smtClean="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ym typeface="Symbol" panose="05050102010706020507" pitchFamily="18" charset="2"/>
              </a:rPr>
              <a:t>, find the distance between the closest pair in </a:t>
            </a:r>
            <a:r>
              <a:rPr lang="en-US" altLang="en-US" sz="2800" i="1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</a:p>
        </p:txBody>
      </p:sp>
      <p:sp>
        <p:nvSpPr>
          <p:cNvPr id="3080" name="Oval 5"/>
          <p:cNvSpPr>
            <a:spLocks noChangeArrowheads="1"/>
          </p:cNvSpPr>
          <p:nvPr/>
        </p:nvSpPr>
        <p:spPr bwMode="auto">
          <a:xfrm>
            <a:off x="3146425" y="56149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1" name="Oval 6"/>
          <p:cNvSpPr>
            <a:spLocks noChangeArrowheads="1"/>
          </p:cNvSpPr>
          <p:nvPr/>
        </p:nvSpPr>
        <p:spPr bwMode="auto">
          <a:xfrm>
            <a:off x="3770313" y="3352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2" name="Oval 7"/>
          <p:cNvSpPr>
            <a:spLocks noChangeArrowheads="1"/>
          </p:cNvSpPr>
          <p:nvPr/>
        </p:nvSpPr>
        <p:spPr bwMode="auto">
          <a:xfrm>
            <a:off x="4251325" y="49291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3" name="Oval 8"/>
          <p:cNvSpPr>
            <a:spLocks noChangeArrowheads="1"/>
          </p:cNvSpPr>
          <p:nvPr/>
        </p:nvSpPr>
        <p:spPr bwMode="auto">
          <a:xfrm>
            <a:off x="4860925" y="56911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4" name="Oval 9"/>
          <p:cNvSpPr>
            <a:spLocks noChangeArrowheads="1"/>
          </p:cNvSpPr>
          <p:nvPr/>
        </p:nvSpPr>
        <p:spPr bwMode="auto">
          <a:xfrm>
            <a:off x="6369050" y="502761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5" name="Oval 10"/>
          <p:cNvSpPr>
            <a:spLocks noChangeArrowheads="1"/>
          </p:cNvSpPr>
          <p:nvPr/>
        </p:nvSpPr>
        <p:spPr bwMode="auto">
          <a:xfrm>
            <a:off x="5303838" y="39846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6" name="Oval 11"/>
          <p:cNvSpPr>
            <a:spLocks noChangeArrowheads="1"/>
          </p:cNvSpPr>
          <p:nvPr/>
        </p:nvSpPr>
        <p:spPr bwMode="auto">
          <a:xfrm>
            <a:off x="2743200" y="41910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7" name="Oval 12"/>
          <p:cNvSpPr>
            <a:spLocks noChangeArrowheads="1"/>
          </p:cNvSpPr>
          <p:nvPr/>
        </p:nvSpPr>
        <p:spPr bwMode="auto">
          <a:xfrm>
            <a:off x="2498725" y="50196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8" name="Oval 13"/>
          <p:cNvSpPr>
            <a:spLocks noChangeArrowheads="1"/>
          </p:cNvSpPr>
          <p:nvPr/>
        </p:nvSpPr>
        <p:spPr bwMode="auto">
          <a:xfrm>
            <a:off x="1712913" y="36115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9" name="Oval 14"/>
          <p:cNvSpPr>
            <a:spLocks noChangeArrowheads="1"/>
          </p:cNvSpPr>
          <p:nvPr/>
        </p:nvSpPr>
        <p:spPr bwMode="auto">
          <a:xfrm>
            <a:off x="1255713" y="56229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BC9A7AB-5661-402F-A64F-8F4B64ECE8A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Plane Sweep: An Algorithm Design Technique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77188" cy="2392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Simulate sweeping a vertical line from left to right across the plane.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Maintain </a:t>
            </a:r>
            <a:r>
              <a:rPr lang="en-US" altLang="en-US" sz="2000" b="1" smtClean="0">
                <a:solidFill>
                  <a:schemeClr val="accent2"/>
                </a:solidFill>
              </a:rPr>
              <a:t>cleanliness property</a:t>
            </a:r>
            <a:r>
              <a:rPr lang="en-US" altLang="en-US" sz="2000" smtClean="0"/>
              <a:t>: At any point in time, to the left of sweep line everything is clean, i.e., properly processed.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b="1" smtClean="0">
                <a:solidFill>
                  <a:schemeClr val="accent2"/>
                </a:solidFill>
              </a:rPr>
              <a:t>Sweep line status</a:t>
            </a:r>
            <a:r>
              <a:rPr lang="en-US" altLang="en-US" sz="2000" smtClean="0"/>
              <a:t>: Store information along sweep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>
                <a:solidFill>
                  <a:schemeClr val="accent2"/>
                </a:solidFill>
              </a:rPr>
              <a:t>Events</a:t>
            </a:r>
            <a:r>
              <a:rPr lang="en-US" altLang="en-US" sz="2000" smtClean="0"/>
              <a:t>: Discrete points in time when sweep line status needs to be updated</a:t>
            </a:r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3146425" y="56149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3862388" y="37719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4251325" y="49291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4860925" y="56911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7" name="Oval 9"/>
          <p:cNvSpPr>
            <a:spLocks noChangeArrowheads="1"/>
          </p:cNvSpPr>
          <p:nvPr/>
        </p:nvSpPr>
        <p:spPr bwMode="auto">
          <a:xfrm>
            <a:off x="6369050" y="502761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8" name="Oval 10"/>
          <p:cNvSpPr>
            <a:spLocks noChangeArrowheads="1"/>
          </p:cNvSpPr>
          <p:nvPr/>
        </p:nvSpPr>
        <p:spPr bwMode="auto">
          <a:xfrm>
            <a:off x="5303838" y="39846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9" name="Oval 11"/>
          <p:cNvSpPr>
            <a:spLocks noChangeArrowheads="1"/>
          </p:cNvSpPr>
          <p:nvPr/>
        </p:nvSpPr>
        <p:spPr bwMode="auto">
          <a:xfrm>
            <a:off x="2743200" y="41910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0" name="Oval 12"/>
          <p:cNvSpPr>
            <a:spLocks noChangeArrowheads="1"/>
          </p:cNvSpPr>
          <p:nvPr/>
        </p:nvSpPr>
        <p:spPr bwMode="auto">
          <a:xfrm>
            <a:off x="2498725" y="50196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1" name="Oval 13"/>
          <p:cNvSpPr>
            <a:spLocks noChangeArrowheads="1"/>
          </p:cNvSpPr>
          <p:nvPr/>
        </p:nvSpPr>
        <p:spPr bwMode="auto">
          <a:xfrm>
            <a:off x="1712913" y="36115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2" name="Oval 14"/>
          <p:cNvSpPr>
            <a:spLocks noChangeArrowheads="1"/>
          </p:cNvSpPr>
          <p:nvPr/>
        </p:nvSpPr>
        <p:spPr bwMode="auto">
          <a:xfrm>
            <a:off x="1255713" y="56229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9455" name="Line 15"/>
          <p:cNvSpPr>
            <a:spLocks noChangeShapeType="1"/>
          </p:cNvSpPr>
          <p:nvPr/>
        </p:nvSpPr>
        <p:spPr bwMode="auto">
          <a:xfrm flipH="1">
            <a:off x="533400" y="3511550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56" name="Line 16"/>
          <p:cNvSpPr>
            <a:spLocks noChangeShapeType="1"/>
          </p:cNvSpPr>
          <p:nvPr/>
        </p:nvSpPr>
        <p:spPr bwMode="auto">
          <a:xfrm flipH="1">
            <a:off x="1296988" y="3511550"/>
            <a:ext cx="7937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57" name="Line 17"/>
          <p:cNvSpPr>
            <a:spLocks noChangeShapeType="1"/>
          </p:cNvSpPr>
          <p:nvPr/>
        </p:nvSpPr>
        <p:spPr bwMode="auto">
          <a:xfrm flipH="1">
            <a:off x="1754188" y="3519488"/>
            <a:ext cx="7937" cy="2706687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58" name="Line 18"/>
          <p:cNvSpPr>
            <a:spLocks noChangeShapeType="1"/>
          </p:cNvSpPr>
          <p:nvPr/>
        </p:nvSpPr>
        <p:spPr bwMode="auto">
          <a:xfrm flipH="1">
            <a:off x="2540000" y="3509963"/>
            <a:ext cx="7938" cy="2706687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59" name="Line 19"/>
          <p:cNvSpPr>
            <a:spLocks noChangeShapeType="1"/>
          </p:cNvSpPr>
          <p:nvPr/>
        </p:nvSpPr>
        <p:spPr bwMode="auto">
          <a:xfrm flipH="1">
            <a:off x="2782888" y="3521075"/>
            <a:ext cx="7937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0" name="Line 20"/>
          <p:cNvSpPr>
            <a:spLocks noChangeShapeType="1"/>
          </p:cNvSpPr>
          <p:nvPr/>
        </p:nvSpPr>
        <p:spPr bwMode="auto">
          <a:xfrm flipH="1">
            <a:off x="3178175" y="3513138"/>
            <a:ext cx="7938" cy="2706687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 flipH="1">
            <a:off x="3895725" y="3521075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 flipH="1">
            <a:off x="4292600" y="3521075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 flipH="1">
            <a:off x="4902200" y="3521075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 flipH="1">
            <a:off x="5337175" y="3521075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5" name="Line 25"/>
          <p:cNvSpPr>
            <a:spLocks noChangeShapeType="1"/>
          </p:cNvSpPr>
          <p:nvPr/>
        </p:nvSpPr>
        <p:spPr bwMode="auto">
          <a:xfrm flipH="1">
            <a:off x="6411913" y="3521075"/>
            <a:ext cx="7937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6434 3.7037E-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  <p:bldP spid="189455" grpId="0" animBg="1"/>
      <p:bldP spid="189455" grpId="1" animBg="1"/>
      <p:bldP spid="189456" grpId="0" animBg="1"/>
      <p:bldP spid="189456" grpId="1" animBg="1"/>
      <p:bldP spid="189457" grpId="0" animBg="1"/>
      <p:bldP spid="189457" grpId="1" animBg="1"/>
      <p:bldP spid="189458" grpId="0" animBg="1"/>
      <p:bldP spid="189458" grpId="1" animBg="1"/>
      <p:bldP spid="189459" grpId="0" animBg="1"/>
      <p:bldP spid="189459" grpId="1" animBg="1"/>
      <p:bldP spid="189460" grpId="0" animBg="1"/>
      <p:bldP spid="189460" grpId="1" animBg="1"/>
      <p:bldP spid="189461" grpId="0" animBg="1"/>
      <p:bldP spid="189461" grpId="1" animBg="1"/>
      <p:bldP spid="189462" grpId="0" animBg="1"/>
      <p:bldP spid="189462" grpId="1" animBg="1"/>
      <p:bldP spid="189463" grpId="0" animBg="1"/>
      <p:bldP spid="189463" grpId="1" animBg="1"/>
      <p:bldP spid="189464" grpId="0" animBg="1"/>
      <p:bldP spid="189464" grpId="1" animBg="1"/>
      <p:bldP spid="1894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63B22E9-0B5D-4A9B-B142-51F73E9C7CA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Plane Sweep: An Algorithm Design Technique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77188" cy="2392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Simulate sweeping a vertical line from left to right across the plane.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Maintain </a:t>
            </a:r>
            <a:r>
              <a:rPr lang="en-US" altLang="en-US" sz="2000" b="1" smtClean="0">
                <a:solidFill>
                  <a:schemeClr val="accent2"/>
                </a:solidFill>
              </a:rPr>
              <a:t>cleanliness property</a:t>
            </a:r>
            <a:r>
              <a:rPr lang="en-US" altLang="en-US" sz="2000" smtClean="0"/>
              <a:t>: At any point in time, to the left of sweep line everything is clean, i.e., properly processed.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b="1" smtClean="0">
                <a:solidFill>
                  <a:schemeClr val="accent2"/>
                </a:solidFill>
              </a:rPr>
              <a:t>Sweep line status</a:t>
            </a:r>
            <a:r>
              <a:rPr lang="en-US" altLang="en-US" sz="2000" smtClean="0"/>
              <a:t>: Store information along sweep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>
                <a:solidFill>
                  <a:schemeClr val="accent2"/>
                </a:solidFill>
              </a:rPr>
              <a:t>Events</a:t>
            </a:r>
            <a:r>
              <a:rPr lang="en-US" altLang="en-US" sz="2000" smtClean="0"/>
              <a:t>: Discrete points in time when sweep line status needs to be updated</a:t>
            </a: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835025" y="3603625"/>
            <a:ext cx="7532688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/>
              <a:t>Algorithm</a:t>
            </a:r>
            <a:r>
              <a:rPr lang="en-US" altLang="en-US" sz="1800"/>
              <a:t> Generic_Plane_Sweep: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Initialize </a:t>
            </a:r>
            <a:r>
              <a:rPr lang="en-US" altLang="en-US" sz="1800" b="1">
                <a:solidFill>
                  <a:schemeClr val="accent2"/>
                </a:solidFill>
              </a:rPr>
              <a:t>sweep line status</a:t>
            </a:r>
            <a:r>
              <a:rPr lang="en-US" altLang="en-US" sz="1800"/>
              <a:t> </a:t>
            </a:r>
            <a:r>
              <a:rPr lang="en-US" altLang="en-US" sz="1800" i="1">
                <a:solidFill>
                  <a:srgbClr val="008380"/>
                </a:solidFill>
              </a:rPr>
              <a:t>S</a:t>
            </a:r>
            <a:r>
              <a:rPr lang="en-US" altLang="en-US" sz="1800"/>
              <a:t> at time </a:t>
            </a:r>
            <a:r>
              <a:rPr lang="en-US" altLang="en-US" sz="1800" i="1">
                <a:solidFill>
                  <a:srgbClr val="008380"/>
                </a:solidFill>
              </a:rPr>
              <a:t>x</a:t>
            </a:r>
            <a:r>
              <a:rPr lang="en-US" altLang="en-US" sz="1800">
                <a:solidFill>
                  <a:srgbClr val="008380"/>
                </a:solidFill>
              </a:rPr>
              <a:t>=-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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Store initial events in </a:t>
            </a:r>
            <a:r>
              <a:rPr lang="en-US" altLang="en-US" sz="1800" b="1">
                <a:solidFill>
                  <a:schemeClr val="accent2"/>
                </a:solidFill>
              </a:rPr>
              <a:t>event queue </a:t>
            </a:r>
            <a:r>
              <a:rPr lang="en-US" altLang="en-US" sz="1800" i="1">
                <a:solidFill>
                  <a:srgbClr val="008380"/>
                </a:solidFill>
              </a:rPr>
              <a:t>Q</a:t>
            </a:r>
            <a:r>
              <a:rPr lang="en-US" altLang="en-US" sz="1800"/>
              <a:t>, a priority queue ordered by </a:t>
            </a:r>
            <a:r>
              <a:rPr lang="en-US" altLang="en-US" sz="1800" i="1">
                <a:solidFill>
                  <a:srgbClr val="008380"/>
                </a:solidFill>
              </a:rPr>
              <a:t>x</a:t>
            </a:r>
            <a:r>
              <a:rPr lang="en-US" altLang="en-US" sz="1800"/>
              <a:t>-coordinate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while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Q </a:t>
            </a:r>
            <a:r>
              <a:rPr lang="en-US" altLang="en-US" sz="1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 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  <a:sym typeface="Symbol" panose="05050102010706020507" pitchFamily="18" charset="2"/>
              </a:rPr>
              <a:t>	// extract next event e: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1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 = Q</a:t>
            </a: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.extractMin();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// handle event: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Update sweep line status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	Discover new upcoming events and insert them into </a:t>
            </a:r>
            <a:r>
              <a:rPr lang="en-US" altLang="en-US" sz="1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E793CB6-F9AE-4712-81CD-8A26345ECAA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1082675" y="3254375"/>
            <a:ext cx="7307263" cy="814388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Plane sweep for</a:t>
            </a:r>
            <a:br>
              <a:rPr lang="en-US" altLang="en-US" sz="4000" smtClean="0"/>
            </a:br>
            <a:r>
              <a:rPr lang="en-US" altLang="en-US" sz="4000" smtClean="0"/>
              <a:t>Closest Pair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Problem:</a:t>
            </a:r>
            <a:r>
              <a:rPr lang="en-US" altLang="en-US" sz="2800" smtClean="0"/>
              <a:t> Given </a:t>
            </a:r>
            <a:r>
              <a:rPr lang="en-US" altLang="en-US" sz="2800" i="1" smtClean="0">
                <a:solidFill>
                  <a:srgbClr val="008380"/>
                </a:solidFill>
              </a:rPr>
              <a:t>P</a:t>
            </a:r>
            <a:r>
              <a:rPr lang="en-US" altLang="en-US" sz="2800" smtClean="0">
                <a:solidFill>
                  <a:srgbClr val="008380"/>
                </a:solidFill>
                <a:sym typeface="Symbol" panose="05050102010706020507" pitchFamily="18" charset="2"/>
              </a:rPr>
              <a:t></a:t>
            </a:r>
            <a:r>
              <a:rPr lang="en-US" altLang="en-US" sz="2800" b="1" smtClean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800" baseline="30000" smtClean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ym typeface="Symbol" panose="05050102010706020507" pitchFamily="18" charset="2"/>
              </a:rPr>
              <a:t>, </a:t>
            </a:r>
            <a:r>
              <a:rPr lang="en-US" altLang="en-US" sz="2800" smtClean="0">
                <a:solidFill>
                  <a:srgbClr val="008380"/>
                </a:solidFill>
                <a:sym typeface="Symbol" panose="05050102010706020507" pitchFamily="18" charset="2"/>
              </a:rPr>
              <a:t>|</a:t>
            </a:r>
            <a:r>
              <a:rPr lang="en-US" altLang="en-US" sz="2800" i="1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800" smtClean="0">
                <a:solidFill>
                  <a:srgbClr val="008380"/>
                </a:solidFill>
                <a:sym typeface="Symbol" panose="05050102010706020507" pitchFamily="18" charset="2"/>
              </a:rPr>
              <a:t>|=</a:t>
            </a:r>
            <a:r>
              <a:rPr lang="en-US" altLang="en-US" sz="2800" i="1" smtClean="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800" smtClean="0">
                <a:sym typeface="Symbol" panose="05050102010706020507" pitchFamily="18" charset="2"/>
              </a:rPr>
              <a:t>, find the distance of the closest pair in </a:t>
            </a:r>
            <a:r>
              <a:rPr lang="en-US" altLang="en-US" sz="2800" i="1" smtClean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chemeClr val="accent2"/>
                </a:solidFill>
              </a:rPr>
              <a:t>Sweep line status:</a:t>
            </a:r>
            <a:r>
              <a:rPr lang="en-US" alt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Store current distance </a:t>
            </a:r>
            <a:r>
              <a:rPr lang="el-GR" altLang="en-US" sz="2400" smtClean="0">
                <a:cs typeface="Times New Roman" panose="02020603050405020304" pitchFamily="18" charset="0"/>
              </a:rPr>
              <a:t>Δ</a:t>
            </a:r>
            <a:r>
              <a:rPr lang="en-US" altLang="en-US" sz="2400" smtClean="0">
                <a:cs typeface="Times New Roman" panose="02020603050405020304" pitchFamily="18" charset="0"/>
              </a:rPr>
              <a:t> of closest pair of points to the left of sweep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cs typeface="Times New Roman" panose="02020603050405020304" pitchFamily="18" charset="0"/>
              </a:rPr>
              <a:t>Store points in </a:t>
            </a:r>
            <a:r>
              <a:rPr lang="el-GR" altLang="en-US" sz="2400" smtClean="0">
                <a:cs typeface="Times New Roman" panose="02020603050405020304" pitchFamily="18" charset="0"/>
              </a:rPr>
              <a:t>Δ</a:t>
            </a:r>
            <a:r>
              <a:rPr lang="en-US" altLang="en-US" sz="2400" smtClean="0">
                <a:cs typeface="Times New Roman" panose="02020603050405020304" pitchFamily="18" charset="0"/>
              </a:rPr>
              <a:t>-strip left of sweep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cs typeface="Times New Roman" panose="02020603050405020304" pitchFamily="18" charset="0"/>
              </a:rPr>
              <a:t>Store pointer to leftmost point in strip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>Events:</a:t>
            </a:r>
            <a:r>
              <a:rPr lang="en-US" altLang="en-US" sz="2800" smtClean="0">
                <a:cs typeface="Times New Roman" panose="02020603050405020304" pitchFamily="18" charset="0"/>
              </a:rPr>
              <a:t> All points in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smtClean="0">
                <a:cs typeface="Times New Roman" panose="02020603050405020304" pitchFamily="18" charset="0"/>
              </a:rPr>
              <a:t>. No new events will be added during the sweep. </a:t>
            </a:r>
            <a:br>
              <a:rPr lang="en-US" altLang="en-US" sz="2800" smtClean="0">
                <a:cs typeface="Times New Roman" panose="02020603050405020304" pitchFamily="18" charset="0"/>
              </a:rPr>
            </a:br>
            <a:r>
              <a:rPr lang="en-US" altLang="en-US" sz="2800" smtClean="0">
                <a:cs typeface="Times New Roman" panose="02020603050405020304" pitchFamily="18" charset="0"/>
              </a:rPr>
              <a:t>→ Presort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smtClean="0">
                <a:cs typeface="Times New Roman" panose="02020603050405020304" pitchFamily="18" charset="0"/>
              </a:rPr>
              <a:t> by </a:t>
            </a:r>
            <a:r>
              <a:rPr lang="en-US" altLang="en-US" sz="28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800" smtClean="0">
                <a:cs typeface="Times New Roman" panose="02020603050405020304" pitchFamily="18" charset="0"/>
              </a:rPr>
              <a:t>-coordinate. </a:t>
            </a:r>
            <a:endParaRPr lang="en-US" altLang="en-US" sz="2800" smtClean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2" name="AutoShape 5"/>
          <p:cNvSpPr>
            <a:spLocks noChangeArrowheads="1"/>
          </p:cNvSpPr>
          <p:nvPr/>
        </p:nvSpPr>
        <p:spPr bwMode="auto">
          <a:xfrm>
            <a:off x="4602163" y="2720975"/>
            <a:ext cx="2492375" cy="449263"/>
          </a:xfrm>
          <a:prstGeom prst="wedgeRectCallout">
            <a:avLst>
              <a:gd name="adj1" fmla="val -51657"/>
              <a:gd name="adj2" fmla="val 110778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Cleanliness property</a:t>
            </a:r>
          </a:p>
        </p:txBody>
      </p:sp>
      <p:pic>
        <p:nvPicPr>
          <p:cNvPr id="615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7" t="50209" r="21355" b="17958"/>
          <a:stretch>
            <a:fillRect/>
          </a:stretch>
        </p:blipFill>
        <p:spPr bwMode="auto">
          <a:xfrm>
            <a:off x="4603750" y="107950"/>
            <a:ext cx="44386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749DB7C-D9A6-43A1-8B88-C987A49B14CC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Plane sweep for</a:t>
            </a:r>
            <a:br>
              <a:rPr lang="en-US" altLang="en-US" sz="4000" smtClean="0"/>
            </a:br>
            <a:r>
              <a:rPr lang="en-US" altLang="en-US" sz="4000" smtClean="0"/>
              <a:t>Closest Pair, II</a:t>
            </a: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31925" y="1838325"/>
            <a:ext cx="73533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Presort </a:t>
            </a:r>
            <a:r>
              <a:rPr lang="en-US" altLang="en-US" sz="1800" i="1" smtClean="0">
                <a:solidFill>
                  <a:srgbClr val="008380"/>
                </a:solidFill>
              </a:rPr>
              <a:t>P</a:t>
            </a:r>
            <a:r>
              <a:rPr lang="en-US" altLang="en-US" sz="1800" smtClean="0"/>
              <a:t> by </a:t>
            </a:r>
            <a:r>
              <a:rPr lang="en-US" altLang="en-US" sz="1800" i="1" smtClean="0">
                <a:solidFill>
                  <a:srgbClr val="008380"/>
                </a:solidFill>
              </a:rPr>
              <a:t>x</a:t>
            </a:r>
            <a:r>
              <a:rPr lang="en-US" altLang="en-US" sz="1800" smtClean="0"/>
              <a:t>-coordinate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How to store points in </a:t>
            </a:r>
            <a:r>
              <a:rPr lang="el-GR" altLang="en-US" sz="18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800" smtClean="0">
                <a:cs typeface="Times New Roman" panose="02020603050405020304" pitchFamily="18" charset="0"/>
              </a:rPr>
              <a:t>-strip?</a:t>
            </a:r>
            <a:endParaRPr lang="en-US" alt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cs typeface="Times New Roman" panose="02020603050405020304" pitchFamily="18" charset="0"/>
              </a:rPr>
              <a:t>Store points in </a:t>
            </a:r>
            <a:r>
              <a:rPr lang="el-GR" altLang="en-US" sz="16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600" smtClean="0">
                <a:cs typeface="Times New Roman" panose="02020603050405020304" pitchFamily="18" charset="0"/>
              </a:rPr>
              <a:t>-strip left of sweep line in a balanced binary search tree, ordered by </a:t>
            </a:r>
            <a:r>
              <a:rPr lang="en-US" altLang="en-US" sz="16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1600" smtClean="0">
                <a:cs typeface="Times New Roman" panose="02020603050405020304" pitchFamily="18" charset="0"/>
              </a:rPr>
              <a:t>-coordinate</a:t>
            </a:r>
            <a:br>
              <a:rPr lang="en-US" altLang="en-US" sz="1600" smtClean="0">
                <a:cs typeface="Times New Roman" panose="02020603050405020304" pitchFamily="18" charset="0"/>
              </a:rPr>
            </a:br>
            <a:r>
              <a:rPr lang="en-US" altLang="en-US" sz="1600" smtClean="0">
                <a:cs typeface="Times New Roman" panose="02020603050405020304" pitchFamily="18" charset="0"/>
              </a:rPr>
              <a:t>→ Add point, delete point, and search in </a:t>
            </a:r>
            <a:r>
              <a:rPr lang="en-US" altLang="en-US" sz="1600" smtClean="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16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smtClean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1600" smtClean="0">
                <a:cs typeface="Times New Roman" panose="02020603050405020304" pitchFamily="18" charset="0"/>
              </a:rPr>
              <a:t>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>Event handling: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cs typeface="Times New Roman" panose="02020603050405020304" pitchFamily="18" charset="0"/>
              </a:rPr>
              <a:t>New event: Sweep line advances to point </a:t>
            </a:r>
            <a:r>
              <a:rPr lang="en-US" altLang="en-US" sz="16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16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6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cs typeface="Times New Roman" panose="02020603050405020304" pitchFamily="18" charset="0"/>
                <a:sym typeface="Symbol" panose="05050102010706020507" pitchFamily="18" charset="2"/>
              </a:rPr>
              <a:t>Update sweep line status: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Delete points outside 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smtClean="0">
                <a:cs typeface="Times New Roman" panose="02020603050405020304" pitchFamily="18" charset="0"/>
              </a:rPr>
              <a:t>-strip from search tree by using previous leftmost point in strip and </a:t>
            </a:r>
            <a:r>
              <a:rPr lang="en-US" altLang="en-US" sz="14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smtClean="0">
                <a:cs typeface="Times New Roman" panose="02020603050405020304" pitchFamily="18" charset="0"/>
              </a:rPr>
              <a:t>-order on </a:t>
            </a:r>
            <a:r>
              <a:rPr lang="en-US" altLang="en-US" sz="14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Compute candidate points that may have distance </a:t>
            </a:r>
            <a:r>
              <a:rPr lang="en-US" altLang="en-US" sz="1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smtClean="0">
                <a:cs typeface="Times New Roman" panose="02020603050405020304" pitchFamily="18" charset="0"/>
              </a:rPr>
              <a:t> from </a:t>
            </a:r>
            <a:r>
              <a:rPr lang="en-US" altLang="en-US" sz="1400" i="1" smtClean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1400" smtClean="0">
                <a:cs typeface="Times New Roman" panose="02020603050405020304" pitchFamily="18" charset="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Perform a search in the search tree to find points in 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–strip whose </a:t>
            </a:r>
            <a:r>
              <a:rPr lang="en-US" altLang="en-US" sz="1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-coordinates are at most 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 away from </a:t>
            </a:r>
            <a:r>
              <a:rPr lang="en-US" altLang="en-US" sz="1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altLang="en-US" sz="1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b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1400" smtClean="0">
                <a:cs typeface="Times New Roman" panose="02020603050405020304" pitchFamily="18" charset="0"/>
              </a:rPr>
              <a:t>→ 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 </a:t>
            </a:r>
            <a:r>
              <a:rPr lang="en-US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x 2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smtClean="0">
                <a:cs typeface="Times New Roman" panose="02020603050405020304" pitchFamily="18" charset="0"/>
              </a:rPr>
              <a:t>rectangle</a:t>
            </a:r>
            <a:endParaRPr lang="en-US" altLang="en-US" sz="140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Because of the cleanliness property each pair of these points has distance </a:t>
            </a:r>
            <a:r>
              <a:rPr lang="en-US" altLang="en-US" sz="1400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b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1400" smtClean="0">
                <a:cs typeface="Times New Roman" panose="02020603050405020304" pitchFamily="18" charset="0"/>
              </a:rPr>
              <a:t>→ A 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 </a:t>
            </a:r>
            <a:r>
              <a:rPr lang="en-US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x 2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smtClean="0">
                <a:cs typeface="Times New Roman" panose="02020603050405020304" pitchFamily="18" charset="0"/>
              </a:rPr>
              <a:t>rectangle can contain at most 6 such points.</a:t>
            </a:r>
            <a:endParaRPr lang="en-US" altLang="en-US" sz="140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Check distance of these points to </a:t>
            </a:r>
            <a:r>
              <a:rPr lang="en-US" altLang="en-US" sz="1400" i="1" smtClean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400" smtClean="0">
                <a:cs typeface="Times New Roman" panose="02020603050405020304" pitchFamily="18" charset="0"/>
                <a:sym typeface="Symbol" panose="05050102010706020507" pitchFamily="18" charset="2"/>
              </a:rPr>
              <a:t>, and possibly update </a:t>
            </a:r>
            <a:r>
              <a:rPr lang="el-GR" altLang="en-US" sz="1400" smtClean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endParaRPr lang="en-US" altLang="en-US" sz="1400" smtClean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>
                <a:cs typeface="Times New Roman" panose="02020603050405020304" pitchFamily="18" charset="0"/>
              </a:rPr>
              <a:t>No new events necessary to discover</a:t>
            </a:r>
          </a:p>
        </p:txBody>
      </p:sp>
      <p:pic>
        <p:nvPicPr>
          <p:cNvPr id="717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7" t="50209" r="21355" b="17958"/>
          <a:stretch>
            <a:fillRect/>
          </a:stretch>
        </p:blipFill>
        <p:spPr bwMode="auto">
          <a:xfrm>
            <a:off x="4603750" y="107950"/>
            <a:ext cx="44386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128588" y="174783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9375" y="372586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71438" y="4279900"/>
            <a:ext cx="2332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+ 6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71438" y="5219700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O(6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114300" y="6057900"/>
            <a:ext cx="286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Total runtime:</a:t>
            </a:r>
            <a:r>
              <a:rPr lang="en-US" altLang="en-US" sz="2000">
                <a:solidFill>
                  <a:srgbClr val="009999"/>
                </a:solidFill>
              </a:rPr>
              <a:t> O(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>
                <a:solidFill>
                  <a:srgbClr val="009999"/>
                </a:solidFill>
              </a:rPr>
              <a:t> log 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V="1">
            <a:off x="106363" y="5959475"/>
            <a:ext cx="1798637" cy="635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315200" y="5157788"/>
            <a:ext cx="609600" cy="1371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>
            <a:off x="7315200" y="58435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4" name="AutoShape 17"/>
          <p:cNvSpPr>
            <a:spLocks/>
          </p:cNvSpPr>
          <p:nvPr/>
        </p:nvSpPr>
        <p:spPr bwMode="auto">
          <a:xfrm>
            <a:off x="8001000" y="5157788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5" name="AutoShape 18"/>
          <p:cNvSpPr>
            <a:spLocks/>
          </p:cNvSpPr>
          <p:nvPr/>
        </p:nvSpPr>
        <p:spPr bwMode="auto">
          <a:xfrm>
            <a:off x="8001000" y="5843588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8077200" y="5310188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8077200" y="6072188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88" name="AutoShape 21"/>
          <p:cNvSpPr>
            <a:spLocks/>
          </p:cNvSpPr>
          <p:nvPr/>
        </p:nvSpPr>
        <p:spPr bwMode="auto">
          <a:xfrm rot="5400000">
            <a:off x="7581900" y="6283325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7467600" y="6551613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90" name="Oval 23"/>
          <p:cNvSpPr>
            <a:spLocks noChangeArrowheads="1"/>
          </p:cNvSpPr>
          <p:nvPr/>
        </p:nvSpPr>
        <p:spPr bwMode="auto">
          <a:xfrm>
            <a:off x="7869238" y="58102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1" name="Oval 24"/>
          <p:cNvSpPr>
            <a:spLocks noChangeArrowheads="1"/>
          </p:cNvSpPr>
          <p:nvPr/>
        </p:nvSpPr>
        <p:spPr bwMode="auto">
          <a:xfrm>
            <a:off x="7896225" y="51196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2" name="Oval 25"/>
          <p:cNvSpPr>
            <a:spLocks noChangeArrowheads="1"/>
          </p:cNvSpPr>
          <p:nvPr/>
        </p:nvSpPr>
        <p:spPr bwMode="auto">
          <a:xfrm>
            <a:off x="7277100" y="51149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3" name="Oval 26"/>
          <p:cNvSpPr>
            <a:spLocks noChangeArrowheads="1"/>
          </p:cNvSpPr>
          <p:nvPr/>
        </p:nvSpPr>
        <p:spPr bwMode="auto">
          <a:xfrm>
            <a:off x="7270750" y="57991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4" name="Oval 27"/>
          <p:cNvSpPr>
            <a:spLocks noChangeArrowheads="1"/>
          </p:cNvSpPr>
          <p:nvPr/>
        </p:nvSpPr>
        <p:spPr bwMode="auto">
          <a:xfrm>
            <a:off x="7273925" y="64817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5" name="Oval 28"/>
          <p:cNvSpPr>
            <a:spLocks noChangeArrowheads="1"/>
          </p:cNvSpPr>
          <p:nvPr/>
        </p:nvSpPr>
        <p:spPr bwMode="auto">
          <a:xfrm>
            <a:off x="7878763" y="64770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6" name="Oval 1"/>
          <p:cNvSpPr>
            <a:spLocks noChangeArrowheads="1"/>
          </p:cNvSpPr>
          <p:nvPr/>
        </p:nvSpPr>
        <p:spPr bwMode="auto">
          <a:xfrm>
            <a:off x="2133600" y="378142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7197" name="Oval 28"/>
          <p:cNvSpPr>
            <a:spLocks noChangeArrowheads="1"/>
          </p:cNvSpPr>
          <p:nvPr/>
        </p:nvSpPr>
        <p:spPr bwMode="auto">
          <a:xfrm>
            <a:off x="2143125" y="420052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198" name="Oval 29"/>
          <p:cNvSpPr>
            <a:spLocks noChangeArrowheads="1"/>
          </p:cNvSpPr>
          <p:nvPr/>
        </p:nvSpPr>
        <p:spPr bwMode="auto">
          <a:xfrm>
            <a:off x="2133600" y="524827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C54AD2-8BA9-4A8D-AF4A-C96F517787C2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25" y="161925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Balanced Binary Search Tree </a:t>
            </a:r>
            <a:br>
              <a:rPr lang="en-US" altLang="en-US" sz="4000" smtClean="0"/>
            </a:br>
            <a:r>
              <a:rPr lang="en-US" altLang="en-US" sz="4000" smtClean="0"/>
              <a:t> -- a bit different</a:t>
            </a:r>
          </a:p>
        </p:txBody>
      </p:sp>
      <p:sp>
        <p:nvSpPr>
          <p:cNvPr id="8198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</a:p>
        </p:txBody>
      </p:sp>
      <p:sp>
        <p:nvSpPr>
          <p:cNvPr id="8203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</a:p>
        </p:txBody>
      </p:sp>
      <p:sp>
        <p:nvSpPr>
          <p:cNvPr id="8207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</a:p>
        </p:txBody>
      </p:sp>
      <p:sp>
        <p:nvSpPr>
          <p:cNvPr id="8208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</a:p>
        </p:txBody>
      </p:sp>
      <p:sp>
        <p:nvSpPr>
          <p:cNvPr id="8209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</a:p>
        </p:txBody>
      </p:sp>
      <p:sp>
        <p:nvSpPr>
          <p:cNvPr id="8210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</a:p>
        </p:txBody>
      </p:sp>
      <p:sp>
        <p:nvSpPr>
          <p:cNvPr id="8211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61</a:t>
            </a:r>
          </a:p>
        </p:txBody>
      </p:sp>
      <p:sp>
        <p:nvSpPr>
          <p:cNvPr id="8212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13" name="AutoShape 18"/>
          <p:cNvCxnSpPr>
            <a:cxnSpLocks noChangeShapeType="1"/>
            <a:stCxn id="8212" idx="3"/>
            <a:endCxn id="8200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4" name="AutoShape 19"/>
          <p:cNvCxnSpPr>
            <a:cxnSpLocks noChangeShapeType="1"/>
            <a:stCxn id="8212" idx="5"/>
            <a:endCxn id="8201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5" name="AutoShape 20"/>
          <p:cNvCxnSpPr>
            <a:cxnSpLocks noChangeShapeType="1"/>
            <a:stCxn id="8198" idx="3"/>
            <a:endCxn id="8202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6" name="AutoShape 21"/>
          <p:cNvCxnSpPr>
            <a:cxnSpLocks noChangeShapeType="1"/>
            <a:stCxn id="8198" idx="5"/>
            <a:endCxn id="8203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17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18" name="AutoShape 23"/>
          <p:cNvCxnSpPr>
            <a:cxnSpLocks noChangeShapeType="1"/>
            <a:stCxn id="8205" idx="0"/>
            <a:endCxn id="8217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9" name="AutoShape 24"/>
          <p:cNvCxnSpPr>
            <a:cxnSpLocks noChangeShapeType="1"/>
            <a:stCxn id="8206" idx="0"/>
            <a:endCxn id="8217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20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21" name="AutoShape 26"/>
          <p:cNvCxnSpPr>
            <a:cxnSpLocks noChangeShapeType="1"/>
            <a:stCxn id="8207" idx="0"/>
            <a:endCxn id="8220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2" name="AutoShape 27"/>
          <p:cNvCxnSpPr>
            <a:cxnSpLocks noChangeShapeType="1"/>
            <a:stCxn id="8208" idx="0"/>
            <a:endCxn id="8220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23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24" name="AutoShape 29"/>
          <p:cNvCxnSpPr>
            <a:cxnSpLocks noChangeShapeType="1"/>
            <a:stCxn id="8210" idx="0"/>
            <a:endCxn id="8223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5" name="AutoShape 30"/>
          <p:cNvCxnSpPr>
            <a:cxnSpLocks noChangeShapeType="1"/>
            <a:stCxn id="8211" idx="0"/>
            <a:endCxn id="8223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26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27" name="AutoShape 32"/>
          <p:cNvCxnSpPr>
            <a:cxnSpLocks noChangeShapeType="1"/>
            <a:stCxn id="8199" idx="0"/>
            <a:endCxn id="8226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8" name="AutoShape 33"/>
          <p:cNvCxnSpPr>
            <a:cxnSpLocks noChangeShapeType="1"/>
            <a:stCxn id="8212" idx="0"/>
            <a:endCxn id="8226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29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30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31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32" name="AutoShape 37"/>
          <p:cNvCxnSpPr>
            <a:cxnSpLocks noChangeShapeType="1"/>
            <a:stCxn id="8198" idx="0"/>
            <a:endCxn id="8229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3" name="AutoShape 38"/>
          <p:cNvCxnSpPr>
            <a:cxnSpLocks noChangeShapeType="1"/>
            <a:stCxn id="8204" idx="0"/>
            <a:endCxn id="8229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4" name="AutoShape 39"/>
          <p:cNvCxnSpPr>
            <a:cxnSpLocks noChangeShapeType="1"/>
            <a:stCxn id="8217" idx="0"/>
            <a:endCxn id="8230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5" name="AutoShape 40"/>
          <p:cNvCxnSpPr>
            <a:cxnSpLocks noChangeShapeType="1"/>
            <a:stCxn id="8220" idx="0"/>
            <a:endCxn id="8230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6" name="AutoShape 41"/>
          <p:cNvCxnSpPr>
            <a:cxnSpLocks noChangeShapeType="1"/>
            <a:stCxn id="8209" idx="0"/>
            <a:endCxn id="8231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7" name="AutoShape 42"/>
          <p:cNvCxnSpPr>
            <a:cxnSpLocks noChangeShapeType="1"/>
            <a:stCxn id="8223" idx="0"/>
            <a:endCxn id="8231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38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39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40" name="AutoShape 45"/>
          <p:cNvCxnSpPr>
            <a:cxnSpLocks noChangeShapeType="1"/>
            <a:stCxn id="8226" idx="7"/>
            <a:endCxn id="8239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41" name="AutoShape 46"/>
          <p:cNvCxnSpPr>
            <a:cxnSpLocks noChangeShapeType="1"/>
            <a:stCxn id="8229" idx="1"/>
            <a:endCxn id="8239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42" name="AutoShape 47"/>
          <p:cNvCxnSpPr>
            <a:cxnSpLocks noChangeShapeType="1"/>
            <a:stCxn id="8230" idx="7"/>
            <a:endCxn id="8238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43" name="AutoShape 48"/>
          <p:cNvCxnSpPr>
            <a:cxnSpLocks noChangeShapeType="1"/>
            <a:stCxn id="8238" idx="5"/>
            <a:endCxn id="8231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44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45" name="AutoShape 50"/>
          <p:cNvCxnSpPr>
            <a:cxnSpLocks noChangeShapeType="1"/>
            <a:stCxn id="8239" idx="7"/>
            <a:endCxn id="8244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46" name="AutoShape 51"/>
          <p:cNvCxnSpPr>
            <a:cxnSpLocks noChangeShapeType="1"/>
            <a:stCxn id="8244" idx="5"/>
            <a:endCxn id="8238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47" name="Rectangle 52"/>
          <p:cNvSpPr>
            <a:spLocks noChangeArrowheads="1"/>
          </p:cNvSpPr>
          <p:nvPr/>
        </p:nvSpPr>
        <p:spPr bwMode="auto">
          <a:xfrm>
            <a:off x="73025" y="5805488"/>
            <a:ext cx="906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8A87"/>
                </a:solidFill>
              </a:rPr>
              <a:t>key</a:t>
            </a:r>
            <a:r>
              <a:rPr lang="en-US" altLang="en-US" sz="2800">
                <a:solidFill>
                  <a:srgbClr val="008A87"/>
                </a:solidFill>
              </a:rPr>
              <a:t>[</a:t>
            </a:r>
            <a:r>
              <a:rPr lang="en-US" altLang="en-US" sz="2800" i="1">
                <a:solidFill>
                  <a:srgbClr val="008A87"/>
                </a:solidFill>
              </a:rPr>
              <a:t>x</a:t>
            </a:r>
            <a:r>
              <a:rPr lang="en-US" altLang="en-US" sz="2800">
                <a:solidFill>
                  <a:srgbClr val="008A87"/>
                </a:solidFill>
              </a:rPr>
              <a:t>]</a:t>
            </a:r>
            <a:r>
              <a:rPr lang="en-US" altLang="en-US" sz="2800"/>
              <a:t> is the maximum key of any leaf in the left subtree of </a:t>
            </a:r>
            <a:r>
              <a:rPr lang="en-US" altLang="en-US" sz="2800" i="1">
                <a:solidFill>
                  <a:srgbClr val="008A87"/>
                </a:solidFill>
              </a:rPr>
              <a:t>x</a:t>
            </a:r>
            <a:r>
              <a:rPr lang="en-US" alt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B18F3E-71D6-4CC2-82B2-AF4B9C6909C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21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61</a:t>
            </a:r>
          </a:p>
        </p:txBody>
      </p:sp>
      <p:sp>
        <p:nvSpPr>
          <p:cNvPr id="9235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36" name="AutoShape 18"/>
          <p:cNvCxnSpPr>
            <a:cxnSpLocks noChangeShapeType="1"/>
            <a:stCxn id="9235" idx="3"/>
            <a:endCxn id="9223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7" name="AutoShape 19"/>
          <p:cNvCxnSpPr>
            <a:cxnSpLocks noChangeShapeType="1"/>
            <a:stCxn id="9235" idx="5"/>
            <a:endCxn id="9224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8" name="AutoShape 20"/>
          <p:cNvCxnSpPr>
            <a:cxnSpLocks noChangeShapeType="1"/>
            <a:stCxn id="9221" idx="3"/>
            <a:endCxn id="9225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9" name="AutoShape 21"/>
          <p:cNvCxnSpPr>
            <a:cxnSpLocks noChangeShapeType="1"/>
            <a:stCxn id="9221" idx="5"/>
            <a:endCxn id="9226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0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41" name="AutoShape 23"/>
          <p:cNvCxnSpPr>
            <a:cxnSpLocks noChangeShapeType="1"/>
            <a:stCxn id="9228" idx="0"/>
            <a:endCxn id="9240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2" name="AutoShape 24"/>
          <p:cNvCxnSpPr>
            <a:cxnSpLocks noChangeShapeType="1"/>
            <a:stCxn id="9229" idx="0"/>
            <a:endCxn id="9240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3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44" name="AutoShape 26"/>
          <p:cNvCxnSpPr>
            <a:cxnSpLocks noChangeShapeType="1"/>
            <a:stCxn id="9230" idx="0"/>
            <a:endCxn id="9243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5" name="AutoShape 27"/>
          <p:cNvCxnSpPr>
            <a:cxnSpLocks noChangeShapeType="1"/>
            <a:stCxn id="9231" idx="0"/>
            <a:endCxn id="9243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6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47" name="AutoShape 29"/>
          <p:cNvCxnSpPr>
            <a:cxnSpLocks noChangeShapeType="1"/>
            <a:stCxn id="9233" idx="0"/>
            <a:endCxn id="9246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8" name="AutoShape 30"/>
          <p:cNvCxnSpPr>
            <a:cxnSpLocks noChangeShapeType="1"/>
            <a:stCxn id="9234" idx="0"/>
            <a:endCxn id="9246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9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50" name="AutoShape 32"/>
          <p:cNvCxnSpPr>
            <a:cxnSpLocks noChangeShapeType="1"/>
            <a:stCxn id="9222" idx="0"/>
            <a:endCxn id="9249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1" name="AutoShape 33"/>
          <p:cNvCxnSpPr>
            <a:cxnSpLocks noChangeShapeType="1"/>
            <a:stCxn id="9235" idx="0"/>
            <a:endCxn id="9249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52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53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54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55" name="AutoShape 37"/>
          <p:cNvCxnSpPr>
            <a:cxnSpLocks noChangeShapeType="1"/>
            <a:stCxn id="9221" idx="0"/>
            <a:endCxn id="9252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6" name="AutoShape 38"/>
          <p:cNvCxnSpPr>
            <a:cxnSpLocks noChangeShapeType="1"/>
            <a:stCxn id="9227" idx="0"/>
            <a:endCxn id="9252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7" name="AutoShape 39"/>
          <p:cNvCxnSpPr>
            <a:cxnSpLocks noChangeShapeType="1"/>
            <a:stCxn id="9240" idx="0"/>
            <a:endCxn id="9253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8" name="AutoShape 40"/>
          <p:cNvCxnSpPr>
            <a:cxnSpLocks noChangeShapeType="1"/>
            <a:stCxn id="9243" idx="0"/>
            <a:endCxn id="9253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9" name="AutoShape 41"/>
          <p:cNvCxnSpPr>
            <a:cxnSpLocks noChangeShapeType="1"/>
            <a:stCxn id="9232" idx="0"/>
            <a:endCxn id="9254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0" name="AutoShape 42"/>
          <p:cNvCxnSpPr>
            <a:cxnSpLocks noChangeShapeType="1"/>
            <a:stCxn id="9246" idx="0"/>
            <a:endCxn id="9254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61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62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63" name="AutoShape 45"/>
          <p:cNvCxnSpPr>
            <a:cxnSpLocks noChangeShapeType="1"/>
            <a:stCxn id="9249" idx="7"/>
            <a:endCxn id="9262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4" name="AutoShape 46"/>
          <p:cNvCxnSpPr>
            <a:cxnSpLocks noChangeShapeType="1"/>
            <a:stCxn id="9252" idx="1"/>
            <a:endCxn id="9262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5" name="AutoShape 47"/>
          <p:cNvCxnSpPr>
            <a:cxnSpLocks noChangeShapeType="1"/>
            <a:stCxn id="9253" idx="7"/>
            <a:endCxn id="9261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6" name="AutoShape 48"/>
          <p:cNvCxnSpPr>
            <a:cxnSpLocks noChangeShapeType="1"/>
            <a:stCxn id="9261" idx="5"/>
            <a:endCxn id="9254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67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68" name="AutoShape 50"/>
          <p:cNvCxnSpPr>
            <a:cxnSpLocks noChangeShapeType="1"/>
            <a:stCxn id="9262" idx="7"/>
            <a:endCxn id="9267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9" name="AutoShape 51"/>
          <p:cNvCxnSpPr>
            <a:cxnSpLocks noChangeShapeType="1"/>
            <a:stCxn id="9267" idx="5"/>
            <a:endCxn id="9261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08948" name="Group 52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9273" name="Oval 53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x</a:t>
              </a:r>
            </a:p>
          </p:txBody>
        </p:sp>
        <p:sp>
          <p:nvSpPr>
            <p:cNvPr id="9274" name="AutoShape 54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 </a:t>
              </a:r>
              <a:r>
                <a:rPr lang="en-US" altLang="en-US" sz="28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x</a:t>
              </a:r>
              <a:endParaRPr lang="en-US" altLang="en-US" sz="28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275" name="AutoShape 55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&gt; </a:t>
              </a:r>
              <a:r>
                <a:rPr lang="en-US" altLang="en-US" sz="28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x</a:t>
              </a:r>
              <a:endParaRPr lang="en-US" altLang="en-US" sz="28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9276" name="AutoShape 56"/>
            <p:cNvCxnSpPr>
              <a:cxnSpLocks noChangeShapeType="1"/>
              <a:stCxn id="9273" idx="3"/>
              <a:endCxn id="9274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277" name="AutoShape 57"/>
            <p:cNvCxnSpPr>
              <a:cxnSpLocks noChangeShapeType="1"/>
              <a:stCxn id="9273" idx="5"/>
              <a:endCxn id="9275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9271" name="Rectangle 62"/>
          <p:cNvSpPr>
            <a:spLocks noGrp="1" noChangeArrowheads="1"/>
          </p:cNvSpPr>
          <p:nvPr>
            <p:ph type="title"/>
          </p:nvPr>
        </p:nvSpPr>
        <p:spPr>
          <a:xfrm>
            <a:off x="1368425" y="161925"/>
            <a:ext cx="75438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Balanced Binary Search Tree </a:t>
            </a:r>
            <a:br>
              <a:rPr lang="en-US" altLang="en-US" sz="4000" smtClean="0"/>
            </a:br>
            <a:r>
              <a:rPr lang="en-US" altLang="en-US" sz="4000" smtClean="0"/>
              <a:t> -- a bit different</a:t>
            </a:r>
          </a:p>
        </p:txBody>
      </p:sp>
      <p:sp>
        <p:nvSpPr>
          <p:cNvPr id="9272" name="Rectangle 63"/>
          <p:cNvSpPr>
            <a:spLocks noChangeArrowheads="1"/>
          </p:cNvSpPr>
          <p:nvPr/>
        </p:nvSpPr>
        <p:spPr bwMode="auto">
          <a:xfrm>
            <a:off x="73025" y="5805488"/>
            <a:ext cx="906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8A87"/>
                </a:solidFill>
              </a:rPr>
              <a:t>key</a:t>
            </a:r>
            <a:r>
              <a:rPr lang="en-US" altLang="en-US" sz="2800">
                <a:solidFill>
                  <a:srgbClr val="008A87"/>
                </a:solidFill>
              </a:rPr>
              <a:t>[</a:t>
            </a:r>
            <a:r>
              <a:rPr lang="en-US" altLang="en-US" sz="2800" i="1">
                <a:solidFill>
                  <a:srgbClr val="008A87"/>
                </a:solidFill>
              </a:rPr>
              <a:t>x</a:t>
            </a:r>
            <a:r>
              <a:rPr lang="en-US" altLang="en-US" sz="2800">
                <a:solidFill>
                  <a:srgbClr val="008A87"/>
                </a:solidFill>
              </a:rPr>
              <a:t>]</a:t>
            </a:r>
            <a:r>
              <a:rPr lang="en-US" altLang="en-US" sz="2800"/>
              <a:t> is the maximum key of any leaf in the left subtree of </a:t>
            </a:r>
            <a:r>
              <a:rPr lang="en-US" altLang="en-US" sz="2800" i="1">
                <a:solidFill>
                  <a:srgbClr val="008A87"/>
                </a:solidFill>
              </a:rPr>
              <a:t>x</a:t>
            </a:r>
            <a:r>
              <a:rPr lang="en-US" alt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1/24/17</a:t>
            </a:r>
            <a:endParaRPr lang="en-US" altLang="en-US" sz="1400"/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02313B9-EFF8-48DB-BFC7-0775956D54A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grpSp>
        <p:nvGrpSpPr>
          <p:cNvPr id="209922" name="Group 2"/>
          <p:cNvGrpSpPr>
            <a:grpSpLocks/>
          </p:cNvGrpSpPr>
          <p:nvPr/>
        </p:nvGrpSpPr>
        <p:grpSpPr bwMode="auto">
          <a:xfrm>
            <a:off x="1562100" y="3048000"/>
            <a:ext cx="4800600" cy="2590800"/>
            <a:chOff x="1008" y="1920"/>
            <a:chExt cx="3024" cy="1632"/>
          </a:xfrm>
        </p:grpSpPr>
        <p:sp>
          <p:nvSpPr>
            <p:cNvPr id="10326" name="Rectangle 3"/>
            <p:cNvSpPr>
              <a:spLocks noChangeArrowheads="1"/>
            </p:cNvSpPr>
            <p:nvPr/>
          </p:nvSpPr>
          <p:spPr bwMode="auto">
            <a:xfrm>
              <a:off x="1008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27" name="Rectangle 4"/>
            <p:cNvSpPr>
              <a:spLocks noChangeArrowheads="1"/>
            </p:cNvSpPr>
            <p:nvPr/>
          </p:nvSpPr>
          <p:spPr bwMode="auto">
            <a:xfrm>
              <a:off x="3600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28" name="Rectangle 5"/>
            <p:cNvSpPr>
              <a:spLocks noChangeArrowheads="1"/>
            </p:cNvSpPr>
            <p:nvPr/>
          </p:nvSpPr>
          <p:spPr bwMode="auto">
            <a:xfrm>
              <a:off x="2736" y="2496"/>
              <a:ext cx="864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29" name="Rectangle 6"/>
            <p:cNvSpPr>
              <a:spLocks noChangeArrowheads="1"/>
            </p:cNvSpPr>
            <p:nvPr/>
          </p:nvSpPr>
          <p:spPr bwMode="auto">
            <a:xfrm>
              <a:off x="1440" y="1920"/>
              <a:ext cx="1296" cy="16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sp>
        <p:nvSpPr>
          <p:cNvPr id="10246" name="Oval 7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55" name="Oval 16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56" name="Rectangle 18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</a:p>
        </p:txBody>
      </p:sp>
      <p:sp>
        <p:nvSpPr>
          <p:cNvPr id="10257" name="Rectangle 19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sp>
        <p:nvSpPr>
          <p:cNvPr id="10258" name="Rectangle 20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</a:p>
        </p:txBody>
      </p:sp>
      <p:sp>
        <p:nvSpPr>
          <p:cNvPr id="10259" name="Rectangle 21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</a:p>
        </p:txBody>
      </p:sp>
      <p:sp>
        <p:nvSpPr>
          <p:cNvPr id="10260" name="Rectangle 22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</a:p>
        </p:txBody>
      </p:sp>
      <p:sp>
        <p:nvSpPr>
          <p:cNvPr id="10261" name="Rectangle 23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61</a:t>
            </a:r>
          </a:p>
        </p:txBody>
      </p:sp>
      <p:sp>
        <p:nvSpPr>
          <p:cNvPr id="10262" name="Oval 24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63" name="AutoShape 25"/>
          <p:cNvCxnSpPr>
            <a:cxnSpLocks noChangeShapeType="1"/>
            <a:stCxn id="10262" idx="3"/>
            <a:endCxn id="10257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4" name="AutoShape 26"/>
          <p:cNvCxnSpPr>
            <a:cxnSpLocks noChangeShapeType="1"/>
            <a:stCxn id="10262" idx="5"/>
            <a:endCxn id="10317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5" name="AutoShape 27"/>
          <p:cNvCxnSpPr>
            <a:cxnSpLocks noChangeShapeType="1"/>
            <a:stCxn id="10316" idx="3"/>
            <a:endCxn id="10318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6" name="AutoShape 28"/>
          <p:cNvCxnSpPr>
            <a:cxnSpLocks noChangeShapeType="1"/>
            <a:stCxn id="10316" idx="5"/>
            <a:endCxn id="10319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7" name="AutoShape 29"/>
          <p:cNvCxnSpPr>
            <a:cxnSpLocks noChangeShapeType="1"/>
            <a:stCxn id="10321" idx="0"/>
            <a:endCxn id="10324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8" name="AutoShape 30"/>
          <p:cNvCxnSpPr>
            <a:cxnSpLocks noChangeShapeType="1"/>
            <a:stCxn id="10322" idx="0"/>
            <a:endCxn id="10324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69" name="Oval 31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70" name="AutoShape 32"/>
          <p:cNvCxnSpPr>
            <a:cxnSpLocks noChangeShapeType="1"/>
            <a:stCxn id="10323" idx="0"/>
            <a:endCxn id="10269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1" name="AutoShape 33"/>
          <p:cNvCxnSpPr>
            <a:cxnSpLocks noChangeShapeType="1"/>
            <a:stCxn id="10258" idx="0"/>
            <a:endCxn id="10269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72" name="Oval 34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73" name="AutoShape 35"/>
          <p:cNvCxnSpPr>
            <a:cxnSpLocks noChangeShapeType="1"/>
            <a:stCxn id="10260" idx="0"/>
            <a:endCxn id="10272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4" name="AutoShape 36"/>
          <p:cNvCxnSpPr>
            <a:cxnSpLocks noChangeShapeType="1"/>
            <a:stCxn id="10261" idx="0"/>
            <a:endCxn id="10272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75" name="Oval 37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76" name="AutoShape 38"/>
          <p:cNvCxnSpPr>
            <a:cxnSpLocks noChangeShapeType="1"/>
            <a:stCxn id="10256" idx="0"/>
            <a:endCxn id="10275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7" name="AutoShape 39"/>
          <p:cNvCxnSpPr>
            <a:cxnSpLocks noChangeShapeType="1"/>
            <a:stCxn id="10262" idx="0"/>
            <a:endCxn id="10275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09960" name="Group 40"/>
          <p:cNvGrpSpPr>
            <a:grpSpLocks/>
          </p:cNvGrpSpPr>
          <p:nvPr/>
        </p:nvGrpSpPr>
        <p:grpSpPr bwMode="auto">
          <a:xfrm>
            <a:off x="1600200" y="3124200"/>
            <a:ext cx="4648200" cy="2362200"/>
            <a:chOff x="1008" y="1968"/>
            <a:chExt cx="2928" cy="1488"/>
          </a:xfrm>
        </p:grpSpPr>
        <p:sp>
          <p:nvSpPr>
            <p:cNvPr id="10316" name="Oval 41"/>
            <p:cNvSpPr>
              <a:spLocks noChangeArrowheads="1"/>
            </p:cNvSpPr>
            <p:nvPr/>
          </p:nvSpPr>
          <p:spPr bwMode="auto">
            <a:xfrm>
              <a:off x="1632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12</a:t>
              </a:r>
              <a:endParaRPr lang="en-US" altLang="en-US" sz="2800">
                <a:solidFill>
                  <a:schemeClr val="accent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317" name="Rectangle 42"/>
            <p:cNvSpPr>
              <a:spLocks noChangeArrowheads="1"/>
            </p:cNvSpPr>
            <p:nvPr/>
          </p:nvSpPr>
          <p:spPr bwMode="auto">
            <a:xfrm>
              <a:off x="100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8</a:t>
              </a:r>
            </a:p>
          </p:txBody>
        </p:sp>
        <p:sp>
          <p:nvSpPr>
            <p:cNvPr id="10318" name="Rectangle 43"/>
            <p:cNvSpPr>
              <a:spLocks noChangeArrowheads="1"/>
            </p:cNvSpPr>
            <p:nvPr/>
          </p:nvSpPr>
          <p:spPr bwMode="auto">
            <a:xfrm>
              <a:off x="144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12</a:t>
              </a:r>
            </a:p>
          </p:txBody>
        </p:sp>
        <p:sp>
          <p:nvSpPr>
            <p:cNvPr id="10319" name="Rectangle 44"/>
            <p:cNvSpPr>
              <a:spLocks noChangeArrowheads="1"/>
            </p:cNvSpPr>
            <p:nvPr/>
          </p:nvSpPr>
          <p:spPr bwMode="auto">
            <a:xfrm>
              <a:off x="1872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14</a:t>
              </a:r>
            </a:p>
          </p:txBody>
        </p:sp>
        <p:sp>
          <p:nvSpPr>
            <p:cNvPr id="10320" name="Rectangle 45"/>
            <p:cNvSpPr>
              <a:spLocks noChangeArrowheads="1"/>
            </p:cNvSpPr>
            <p:nvPr/>
          </p:nvSpPr>
          <p:spPr bwMode="auto">
            <a:xfrm>
              <a:off x="2304" y="2544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17</a:t>
              </a:r>
            </a:p>
          </p:txBody>
        </p:sp>
        <p:sp>
          <p:nvSpPr>
            <p:cNvPr id="10321" name="Rectangle 46"/>
            <p:cNvSpPr>
              <a:spLocks noChangeArrowheads="1"/>
            </p:cNvSpPr>
            <p:nvPr/>
          </p:nvSpPr>
          <p:spPr bwMode="auto">
            <a:xfrm>
              <a:off x="2736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26</a:t>
              </a:r>
            </a:p>
          </p:txBody>
        </p:sp>
        <p:sp>
          <p:nvSpPr>
            <p:cNvPr id="10322" name="Rectangle 4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35</a:t>
              </a:r>
            </a:p>
          </p:txBody>
        </p:sp>
        <p:sp>
          <p:nvSpPr>
            <p:cNvPr id="10323" name="Rectangle 48"/>
            <p:cNvSpPr>
              <a:spLocks noChangeArrowheads="1"/>
            </p:cNvSpPr>
            <p:nvPr/>
          </p:nvSpPr>
          <p:spPr bwMode="auto">
            <a:xfrm>
              <a:off x="360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41</a:t>
              </a:r>
            </a:p>
          </p:txBody>
        </p:sp>
        <p:sp>
          <p:nvSpPr>
            <p:cNvPr id="10324" name="Oval 49"/>
            <p:cNvSpPr>
              <a:spLocks noChangeArrowheads="1"/>
            </p:cNvSpPr>
            <p:nvPr/>
          </p:nvSpPr>
          <p:spPr bwMode="auto">
            <a:xfrm>
              <a:off x="2928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26</a:t>
              </a:r>
              <a:endParaRPr lang="en-US" altLang="en-US" sz="2800">
                <a:solidFill>
                  <a:schemeClr val="accent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325" name="Oval 50"/>
            <p:cNvSpPr>
              <a:spLocks noChangeArrowheads="1"/>
            </p:cNvSpPr>
            <p:nvPr/>
          </p:nvSpPr>
          <p:spPr bwMode="auto">
            <a:xfrm>
              <a:off x="1968" y="1968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14</a:t>
              </a:r>
              <a:endParaRPr lang="en-US" altLang="en-US" sz="2800">
                <a:solidFill>
                  <a:schemeClr val="accent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0279" name="Oval 51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80" name="Oval 52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81" name="AutoShape 53"/>
          <p:cNvCxnSpPr>
            <a:cxnSpLocks noChangeShapeType="1"/>
            <a:stCxn id="10316" idx="0"/>
            <a:endCxn id="10325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2" name="AutoShape 54"/>
          <p:cNvCxnSpPr>
            <a:cxnSpLocks noChangeShapeType="1"/>
            <a:stCxn id="10320" idx="0"/>
            <a:endCxn id="10325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3" name="AutoShape 55"/>
          <p:cNvCxnSpPr>
            <a:cxnSpLocks noChangeShapeType="1"/>
            <a:stCxn id="10324" idx="0"/>
            <a:endCxn id="10279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4" name="AutoShape 56"/>
          <p:cNvCxnSpPr>
            <a:cxnSpLocks noChangeShapeType="1"/>
            <a:stCxn id="10269" idx="0"/>
            <a:endCxn id="10279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5" name="AutoShape 57"/>
          <p:cNvCxnSpPr>
            <a:cxnSpLocks noChangeShapeType="1"/>
            <a:stCxn id="10259" idx="0"/>
            <a:endCxn id="10280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6" name="AutoShape 58"/>
          <p:cNvCxnSpPr>
            <a:cxnSpLocks noChangeShapeType="1"/>
            <a:stCxn id="10272" idx="0"/>
            <a:endCxn id="10280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87" name="Oval 59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88" name="Oval 60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89" name="AutoShape 61"/>
          <p:cNvCxnSpPr>
            <a:cxnSpLocks noChangeShapeType="1"/>
            <a:stCxn id="10275" idx="7"/>
            <a:endCxn id="10288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90" name="AutoShape 62"/>
          <p:cNvCxnSpPr>
            <a:cxnSpLocks noChangeShapeType="1"/>
            <a:stCxn id="10325" idx="1"/>
            <a:endCxn id="10288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91" name="AutoShape 63"/>
          <p:cNvCxnSpPr>
            <a:cxnSpLocks noChangeShapeType="1"/>
            <a:stCxn id="10279" idx="7"/>
            <a:endCxn id="10287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92" name="AutoShape 64"/>
          <p:cNvCxnSpPr>
            <a:cxnSpLocks noChangeShapeType="1"/>
            <a:stCxn id="10287" idx="5"/>
            <a:endCxn id="10280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93" name="Oval 65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94" name="AutoShape 66"/>
          <p:cNvCxnSpPr>
            <a:cxnSpLocks noChangeShapeType="1"/>
            <a:stCxn id="10288" idx="7"/>
            <a:endCxn id="10293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95" name="AutoShape 67"/>
          <p:cNvCxnSpPr>
            <a:cxnSpLocks noChangeShapeType="1"/>
            <a:stCxn id="10293" idx="5"/>
            <a:endCxn id="10287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96" name="Text Box 68"/>
          <p:cNvSpPr txBox="1">
            <a:spLocks noChangeArrowheads="1"/>
          </p:cNvSpPr>
          <p:nvPr/>
        </p:nvSpPr>
        <p:spPr bwMode="auto">
          <a:xfrm>
            <a:off x="1927225" y="5791200"/>
            <a:ext cx="3914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ANGE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-Q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UERY</a:t>
            </a:r>
            <a:r>
              <a:rPr lang="en-US" altLang="en-US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([7, 41])</a:t>
            </a:r>
            <a:endParaRPr lang="en-US" altLang="en-US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97" name="Line 69"/>
          <p:cNvSpPr>
            <a:spLocks noChangeShapeType="1"/>
          </p:cNvSpPr>
          <p:nvPr/>
        </p:nvSpPr>
        <p:spPr bwMode="auto">
          <a:xfrm>
            <a:off x="1524000" y="5791200"/>
            <a:ext cx="472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98" name="Group 70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x</a:t>
              </a:r>
            </a:p>
          </p:txBody>
        </p:sp>
        <p:sp>
          <p:nvSpPr>
            <p:cNvPr id="10312" name="AutoShape 72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 </a:t>
              </a:r>
              <a:r>
                <a:rPr lang="en-US" altLang="en-US" sz="28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x</a:t>
              </a:r>
              <a:endParaRPr lang="en-US" altLang="en-US" sz="28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313" name="AutoShape 73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&gt; </a:t>
              </a:r>
              <a:r>
                <a:rPr lang="en-US" altLang="en-US" sz="28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x</a:t>
              </a:r>
              <a:endParaRPr lang="en-US" altLang="en-US" sz="28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0314" name="AutoShape 74"/>
            <p:cNvCxnSpPr>
              <a:cxnSpLocks noChangeShapeType="1"/>
              <a:stCxn id="10311" idx="3"/>
              <a:endCxn id="10312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315" name="AutoShape 75"/>
            <p:cNvCxnSpPr>
              <a:cxnSpLocks noChangeShapeType="1"/>
              <a:stCxn id="10311" idx="5"/>
              <a:endCxn id="10313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299" name="Rectangle 76"/>
          <p:cNvSpPr>
            <a:spLocks noChangeArrowheads="1"/>
          </p:cNvSpPr>
          <p:nvPr/>
        </p:nvSpPr>
        <p:spPr bwMode="auto">
          <a:xfrm>
            <a:off x="1368425" y="161925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tx2"/>
                </a:solidFill>
              </a:rPr>
              <a:t>Balanced Binary Search Tree </a:t>
            </a:r>
            <a:br>
              <a:rPr lang="en-US" altLang="en-US" sz="4000" b="1">
                <a:solidFill>
                  <a:schemeClr val="tx2"/>
                </a:solidFill>
              </a:rPr>
            </a:br>
            <a:r>
              <a:rPr lang="en-US" altLang="en-US" sz="4000" b="1">
                <a:solidFill>
                  <a:schemeClr val="tx2"/>
                </a:solidFill>
              </a:rPr>
              <a:t> -- a bit different</a:t>
            </a:r>
          </a:p>
        </p:txBody>
      </p:sp>
      <p:grpSp>
        <p:nvGrpSpPr>
          <p:cNvPr id="210017" name="Group 97"/>
          <p:cNvGrpSpPr>
            <a:grpSpLocks/>
          </p:cNvGrpSpPr>
          <p:nvPr/>
        </p:nvGrpSpPr>
        <p:grpSpPr bwMode="auto">
          <a:xfrm>
            <a:off x="687388" y="1293813"/>
            <a:ext cx="4113212" cy="4200525"/>
            <a:chOff x="433" y="815"/>
            <a:chExt cx="2591" cy="2646"/>
          </a:xfrm>
        </p:grpSpPr>
        <p:sp>
          <p:nvSpPr>
            <p:cNvPr id="10306" name="Oval 80"/>
            <p:cNvSpPr>
              <a:spLocks noChangeArrowheads="1"/>
            </p:cNvSpPr>
            <p:nvPr/>
          </p:nvSpPr>
          <p:spPr bwMode="auto">
            <a:xfrm>
              <a:off x="1205" y="1396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7" name="Oval 82"/>
            <p:cNvSpPr>
              <a:spLocks noChangeArrowheads="1"/>
            </p:cNvSpPr>
            <p:nvPr/>
          </p:nvSpPr>
          <p:spPr bwMode="auto">
            <a:xfrm>
              <a:off x="2645" y="815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8" name="Oval 83"/>
            <p:cNvSpPr>
              <a:spLocks noChangeArrowheads="1"/>
            </p:cNvSpPr>
            <p:nvPr/>
          </p:nvSpPr>
          <p:spPr bwMode="auto">
            <a:xfrm>
              <a:off x="773" y="2543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9" name="Oval 85"/>
            <p:cNvSpPr>
              <a:spLocks noChangeArrowheads="1"/>
            </p:cNvSpPr>
            <p:nvPr/>
          </p:nvSpPr>
          <p:spPr bwMode="auto">
            <a:xfrm>
              <a:off x="433" y="1963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10" name="Rectangle 86"/>
            <p:cNvSpPr>
              <a:spLocks noChangeArrowheads="1"/>
            </p:cNvSpPr>
            <p:nvPr/>
          </p:nvSpPr>
          <p:spPr bwMode="auto">
            <a:xfrm>
              <a:off x="1008" y="3120"/>
              <a:ext cx="341" cy="341"/>
            </a:xfrm>
            <a:prstGeom prst="rect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grpSp>
        <p:nvGrpSpPr>
          <p:cNvPr id="210018" name="Group 98"/>
          <p:cNvGrpSpPr>
            <a:grpSpLocks/>
          </p:cNvGrpSpPr>
          <p:nvPr/>
        </p:nvGrpSpPr>
        <p:grpSpPr bwMode="auto">
          <a:xfrm>
            <a:off x="5335588" y="2216150"/>
            <a:ext cx="1752600" cy="3286125"/>
            <a:chOff x="3361" y="1396"/>
            <a:chExt cx="1104" cy="2070"/>
          </a:xfrm>
        </p:grpSpPr>
        <p:sp>
          <p:nvSpPr>
            <p:cNvPr id="10302" name="Oval 84"/>
            <p:cNvSpPr>
              <a:spLocks noChangeArrowheads="1"/>
            </p:cNvSpPr>
            <p:nvPr/>
          </p:nvSpPr>
          <p:spPr bwMode="auto">
            <a:xfrm>
              <a:off x="4086" y="1396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3" name="Oval 88"/>
            <p:cNvSpPr>
              <a:spLocks noChangeArrowheads="1"/>
            </p:cNvSpPr>
            <p:nvPr/>
          </p:nvSpPr>
          <p:spPr bwMode="auto">
            <a:xfrm>
              <a:off x="3361" y="1967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4" name="Oval 89"/>
            <p:cNvSpPr>
              <a:spLocks noChangeArrowheads="1"/>
            </p:cNvSpPr>
            <p:nvPr/>
          </p:nvSpPr>
          <p:spPr bwMode="auto">
            <a:xfrm>
              <a:off x="3792" y="2543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5" name="Rectangle 96"/>
            <p:cNvSpPr>
              <a:spLocks noChangeArrowheads="1"/>
            </p:cNvSpPr>
            <p:nvPr/>
          </p:nvSpPr>
          <p:spPr bwMode="auto">
            <a:xfrm>
              <a:off x="3600" y="3125"/>
              <a:ext cx="341" cy="341"/>
            </a:xfrm>
            <a:prstGeom prst="rect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5170</TotalTime>
  <Words>617</Words>
  <Application>Microsoft Office PowerPoint</Application>
  <PresentationFormat>On-screen Show (4:3)</PresentationFormat>
  <Paragraphs>186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Symbol</vt:lpstr>
      <vt:lpstr>Arial Unicode MS</vt:lpstr>
      <vt:lpstr>Default Design</vt:lpstr>
      <vt:lpstr>CMPS 3130/6130 Computational Geometry Spring 2017</vt:lpstr>
      <vt:lpstr>Closest Pair</vt:lpstr>
      <vt:lpstr>Plane Sweep: An Algorithm Design Technique</vt:lpstr>
      <vt:lpstr>Plane Sweep: An Algorithm Design Technique</vt:lpstr>
      <vt:lpstr>Plane sweep for Closest Pair</vt:lpstr>
      <vt:lpstr>Plane sweep for Closest Pair, II</vt:lpstr>
      <vt:lpstr>Balanced Binary Search Tree   -- a bit different</vt:lpstr>
      <vt:lpstr>Balanced Binary Search Tree   -- a bit different</vt:lpstr>
      <vt:lpstr>PowerPoint Presentation</vt:lpstr>
      <vt:lpstr>General 1D range query</vt:lpstr>
      <vt:lpstr>Plane Sweep: An Algorithm Design Technique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170</cp:revision>
  <dcterms:created xsi:type="dcterms:W3CDTF">2001-09-03T00:33:29Z</dcterms:created>
  <dcterms:modified xsi:type="dcterms:W3CDTF">2017-01-24T20:11:11Z</dcterms:modified>
</cp:coreProperties>
</file>