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7"/>
  </p:notesMasterIdLst>
  <p:sldIdLst>
    <p:sldId id="1161" r:id="rId2"/>
    <p:sldId id="1162" r:id="rId3"/>
    <p:sldId id="1163" r:id="rId4"/>
    <p:sldId id="1164" r:id="rId5"/>
    <p:sldId id="1165" r:id="rId6"/>
    <p:sldId id="1166" r:id="rId7"/>
    <p:sldId id="1167" r:id="rId8"/>
    <p:sldId id="1090" r:id="rId9"/>
    <p:sldId id="1092" r:id="rId10"/>
    <p:sldId id="1091" r:id="rId11"/>
    <p:sldId id="1093" r:id="rId12"/>
    <p:sldId id="1007" r:id="rId13"/>
    <p:sldId id="1010" r:id="rId14"/>
    <p:sldId id="1011" r:id="rId15"/>
    <p:sldId id="1012" r:id="rId16"/>
    <p:sldId id="1029" r:id="rId17"/>
    <p:sldId id="1013" r:id="rId18"/>
    <p:sldId id="1014" r:id="rId19"/>
    <p:sldId id="1015" r:id="rId20"/>
    <p:sldId id="1095" r:id="rId21"/>
    <p:sldId id="1096" r:id="rId22"/>
    <p:sldId id="1100" r:id="rId23"/>
    <p:sldId id="1101" r:id="rId24"/>
    <p:sldId id="1102" r:id="rId25"/>
    <p:sldId id="1103" r:id="rId26"/>
    <p:sldId id="1104" r:id="rId27"/>
    <p:sldId id="1105" r:id="rId28"/>
    <p:sldId id="1106" r:id="rId29"/>
    <p:sldId id="1107" r:id="rId30"/>
    <p:sldId id="1108" r:id="rId31"/>
    <p:sldId id="1109" r:id="rId32"/>
    <p:sldId id="1110" r:id="rId33"/>
    <p:sldId id="1111" r:id="rId34"/>
    <p:sldId id="1112" r:id="rId35"/>
    <p:sldId id="1113" r:id="rId36"/>
    <p:sldId id="1114" r:id="rId37"/>
    <p:sldId id="1115" r:id="rId38"/>
    <p:sldId id="1116" r:id="rId39"/>
    <p:sldId id="1117" r:id="rId40"/>
    <p:sldId id="1118" r:id="rId41"/>
    <p:sldId id="1119" r:id="rId42"/>
    <p:sldId id="1120" r:id="rId43"/>
    <p:sldId id="1121" r:id="rId44"/>
    <p:sldId id="1122" r:id="rId45"/>
    <p:sldId id="1123" r:id="rId46"/>
  </p:sldIdLst>
  <p:sldSz cx="9144000" cy="6858000" type="screen4x3"/>
  <p:notesSz cx="7315200" cy="9601200"/>
  <p:defaultTextStyle>
    <a:defPPr>
      <a:defRPr lang="de-DE"/>
    </a:defPPr>
    <a:lvl1pPr algn="ctr" rtl="0" eaLnBrk="0" fontAlgn="base" hangingPunct="0">
      <a:lnSpc>
        <a:spcPct val="60000"/>
      </a:lnSpc>
      <a:spcBef>
        <a:spcPct val="50000"/>
      </a:spcBef>
      <a:spcAft>
        <a:spcPct val="0"/>
      </a:spcAft>
      <a:buClr>
        <a:schemeClr val="accent1"/>
      </a:buClr>
      <a:buSzPct val="120000"/>
      <a:buFont typeface="Symbol" pitchFamily="18" charset="2"/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lnSpc>
        <a:spcPct val="60000"/>
      </a:lnSpc>
      <a:spcBef>
        <a:spcPct val="50000"/>
      </a:spcBef>
      <a:spcAft>
        <a:spcPct val="0"/>
      </a:spcAft>
      <a:buClr>
        <a:schemeClr val="accent1"/>
      </a:buClr>
      <a:buSzPct val="120000"/>
      <a:buFont typeface="Symbol" pitchFamily="18" charset="2"/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lnSpc>
        <a:spcPct val="60000"/>
      </a:lnSpc>
      <a:spcBef>
        <a:spcPct val="50000"/>
      </a:spcBef>
      <a:spcAft>
        <a:spcPct val="0"/>
      </a:spcAft>
      <a:buClr>
        <a:schemeClr val="accent1"/>
      </a:buClr>
      <a:buSzPct val="120000"/>
      <a:buFont typeface="Symbol" pitchFamily="18" charset="2"/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lnSpc>
        <a:spcPct val="60000"/>
      </a:lnSpc>
      <a:spcBef>
        <a:spcPct val="50000"/>
      </a:spcBef>
      <a:spcAft>
        <a:spcPct val="0"/>
      </a:spcAft>
      <a:buClr>
        <a:schemeClr val="accent1"/>
      </a:buClr>
      <a:buSzPct val="120000"/>
      <a:buFont typeface="Symbol" pitchFamily="18" charset="2"/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lnSpc>
        <a:spcPct val="60000"/>
      </a:lnSpc>
      <a:spcBef>
        <a:spcPct val="50000"/>
      </a:spcBef>
      <a:spcAft>
        <a:spcPct val="0"/>
      </a:spcAft>
      <a:buClr>
        <a:schemeClr val="accent1"/>
      </a:buClr>
      <a:buSzPct val="120000"/>
      <a:buFont typeface="Symbol" pitchFamily="18" charset="2"/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0066FF"/>
    <a:srgbClr val="00FF00"/>
    <a:srgbClr val="CC9900"/>
    <a:srgbClr val="FFFFFF"/>
    <a:srgbClr val="FFFF00"/>
    <a:srgbClr val="CC0000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73" autoAdjust="0"/>
    <p:restoredTop sz="94626" autoAdjust="0"/>
  </p:normalViewPr>
  <p:slideViewPr>
    <p:cSldViewPr snapToGrid="0">
      <p:cViewPr varScale="1">
        <p:scale>
          <a:sx n="83" d="100"/>
          <a:sy n="83" d="100"/>
        </p:scale>
        <p:origin x="-1368" y="-90"/>
      </p:cViewPr>
      <p:guideLst>
        <p:guide orient="horz" pos="2379"/>
        <p:guide pos="5465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510"/>
    </p:cViewPr>
  </p:sorterViewPr>
  <p:notesViewPr>
    <p:cSldViewPr snapToGrid="0">
      <p:cViewPr varScale="1">
        <p:scale>
          <a:sx n="82" d="100"/>
          <a:sy n="82" d="100"/>
        </p:scale>
        <p:origin x="-2022" y="-7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1825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55" tIns="48177" rIns="96355" bIns="48177" numCol="1" anchor="t" anchorCtr="0" compatLnSpc="1">
            <a:prstTxWarp prst="textNoShape">
              <a:avLst/>
            </a:prstTxWarp>
          </a:bodyPr>
          <a:lstStyle>
            <a:lvl1pPr algn="l" defTabSz="963257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1825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55" tIns="48177" rIns="96355" bIns="48177" numCol="1" anchor="t" anchorCtr="0" compatLnSpc="1">
            <a:prstTxWarp prst="textNoShape">
              <a:avLst/>
            </a:prstTxWarp>
          </a:bodyPr>
          <a:lstStyle>
            <a:lvl1pPr algn="r" defTabSz="963257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55" tIns="48177" rIns="96355" bIns="481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1825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55" tIns="48177" rIns="96355" bIns="48177" numCol="1" anchor="b" anchorCtr="0" compatLnSpc="1">
            <a:prstTxWarp prst="textNoShape">
              <a:avLst/>
            </a:prstTxWarp>
          </a:bodyPr>
          <a:lstStyle>
            <a:lvl1pPr algn="l" defTabSz="963257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1825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55" tIns="48177" rIns="96355" bIns="48177" numCol="1" anchor="b" anchorCtr="0" compatLnSpc="1">
            <a:prstTxWarp prst="textNoShape">
              <a:avLst/>
            </a:prstTxWarp>
          </a:bodyPr>
          <a:lstStyle>
            <a:lvl1pPr algn="r" defTabSz="963257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113251F5-501E-43FE-84E0-3521FB8E9D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4500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FA1F57C-3E93-4837-9E2B-9EB642D99D0F}" type="slidenum">
              <a:rPr lang="en-US" sz="1300" smtClean="0">
                <a:solidFill>
                  <a:schemeClr val="tx1"/>
                </a:solidFill>
              </a:rPr>
              <a:pPr eaLnBrk="1" hangingPunct="1"/>
              <a:t>1</a:t>
            </a:fld>
            <a:endParaRPr lang="en-US" sz="13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62025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62025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62025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62025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08C7352-CE1B-4C19-940A-EC38AA4FC2C6}" type="slidenum">
              <a:rPr lang="en-US" sz="1200" smtClean="0"/>
              <a:pPr/>
              <a:t>21</a:t>
            </a:fld>
            <a:endParaRPr lang="en-US" sz="1200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4/28/15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784297" y="6248400"/>
            <a:ext cx="353431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CMPS 3130/6130 Computational Geometry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84332-3D00-40D8-B908-70CCE40C8A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280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4/28/15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CMPS 3130/6130 Computational Geometry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AFA19-814D-4540-8829-8C98A3CC68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8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4/28/15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CMPS 3130/6130 Computational Geometry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52F8D-BE3A-4664-83F4-6C99B319B8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747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4/28/15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CMPS 3130/6130 Computational Geometry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BBF70-1F27-435C-A5AE-4EC089D1A8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904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4/28/15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702103" y="6248400"/>
            <a:ext cx="3626778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CMPS 3130/6130 Computational Geometry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3FC1D-97FC-4DC1-9218-06C30686FC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057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4/28/15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CMPS 3130/6130 Computational Geometry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9FBE1-F50D-48FB-BBD4-927A95CAE1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35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4/28/15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CMPS 3130/6130 Computational Geometry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971AA-D3CB-47D9-8699-E5DE8B3D65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209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4/28/15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CMPS 3130/6130 Computational Geometry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24246-F4B7-4DFE-AED6-C999E733F9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550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4/28/15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CMPS 3130/6130 Computational Geometry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0F936-2DEE-4485-80E6-576A1B1062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694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4/28/15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CMPS 3130/6130 Computational Geometry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2E694-060B-4F0B-BBD0-D23C0C12A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050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4/28/15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CMPS 3130/6130 Computational Geometry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E3F9C-603E-454A-B77B-B8C7AEEF97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870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4/28/15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CMPS 3130/6130 Computational Geometry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493BB-EC04-441A-8482-29F79F30E0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681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Format des Titel-Masters zu bearbeiten.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Textformatierung des Masters zu bearbeiten.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/>
            </a:lvl1pPr>
          </a:lstStyle>
          <a:p>
            <a:pPr>
              <a:defRPr/>
            </a:pPr>
            <a:r>
              <a:rPr lang="en-US" smtClean="0"/>
              <a:t>4/28/15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25393" y="6248400"/>
            <a:ext cx="3503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/>
            </a:lvl1pPr>
          </a:lstStyle>
          <a:p>
            <a:pPr>
              <a:defRPr/>
            </a:pPr>
            <a:r>
              <a:rPr lang="en-US" smtClean="0"/>
              <a:t>CMPS 3130/6130 Computational Geometry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/>
            </a:lvl1pPr>
          </a:lstStyle>
          <a:p>
            <a:pPr>
              <a:defRPr/>
            </a:pPr>
            <a:fld id="{27E79E10-A5B5-41B3-AE75-B912BC95CA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chemeClr val="tx1"/>
                </a:solidFill>
              </a:rPr>
              <a:t>4/28/15</a:t>
            </a:r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chemeClr val="tx1"/>
                </a:solidFill>
              </a:rPr>
              <a:t>CMPS 3130/6130 Computational Geometry</a:t>
            </a:r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5FD5967-697D-45CC-A9F3-CEAA56C433EA}" type="slidenum">
              <a:rPr lang="en-US" sz="1400" smtClean="0">
                <a:solidFill>
                  <a:schemeClr val="tx1"/>
                </a:solidFill>
              </a:rPr>
              <a:pPr eaLnBrk="1" hangingPunct="1"/>
              <a:t>1</a:t>
            </a:fld>
            <a:endParaRPr lang="en-US" sz="1400" smtClean="0">
              <a:solidFill>
                <a:schemeClr val="tx1"/>
              </a:solidFill>
            </a:endParaRPr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2250" y="492125"/>
            <a:ext cx="8159750" cy="990600"/>
          </a:xfrm>
        </p:spPr>
        <p:txBody>
          <a:bodyPr/>
          <a:lstStyle/>
          <a:p>
            <a:pPr algn="ctr" eaLnBrk="1" hangingPunct="1"/>
            <a:r>
              <a:rPr lang="en-US" altLang="en-US" sz="2800" dirty="0">
                <a:solidFill>
                  <a:srgbClr val="009999"/>
                </a:solidFill>
              </a:rPr>
              <a:t>CMPS 3130/6130 Computational Geometry</a:t>
            </a:r>
            <a:br>
              <a:rPr lang="en-US" altLang="en-US" sz="2800" dirty="0">
                <a:solidFill>
                  <a:srgbClr val="009999"/>
                </a:solidFill>
              </a:rPr>
            </a:br>
            <a:r>
              <a:rPr lang="en-US" altLang="en-US" sz="2800" dirty="0">
                <a:solidFill>
                  <a:srgbClr val="009999"/>
                </a:solidFill>
              </a:rPr>
              <a:t>Spring 2015</a:t>
            </a:r>
            <a:endParaRPr lang="en-US" sz="3200" dirty="0" smtClean="0"/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4114800"/>
            <a:ext cx="8458200" cy="152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 b="1" i="1" dirty="0">
                <a:solidFill>
                  <a:schemeClr val="accent2"/>
                </a:solidFill>
              </a:rPr>
              <a:t>Shape Matching</a:t>
            </a:r>
            <a:endParaRPr lang="en-US" sz="3600" b="1" i="1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 dirty="0" err="1" smtClean="0"/>
              <a:t>Carola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Wenk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endParaRPr lang="en-US" sz="2400" b="1" dirty="0" smtClean="0"/>
          </a:p>
        </p:txBody>
      </p:sp>
      <p:sp>
        <p:nvSpPr>
          <p:cNvPr id="8" name="Line 28"/>
          <p:cNvSpPr>
            <a:spLocks noChangeShapeType="1"/>
          </p:cNvSpPr>
          <p:nvPr/>
        </p:nvSpPr>
        <p:spPr bwMode="auto">
          <a:xfrm>
            <a:off x="4811343" y="2374900"/>
            <a:ext cx="0" cy="746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29"/>
          <p:cNvSpPr>
            <a:spLocks noChangeShapeType="1"/>
          </p:cNvSpPr>
          <p:nvPr/>
        </p:nvSpPr>
        <p:spPr bwMode="auto">
          <a:xfrm>
            <a:off x="4819280" y="3101975"/>
            <a:ext cx="615950" cy="190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30"/>
          <p:cNvSpPr>
            <a:spLocks noChangeShapeType="1"/>
          </p:cNvSpPr>
          <p:nvPr/>
        </p:nvSpPr>
        <p:spPr bwMode="auto">
          <a:xfrm flipV="1">
            <a:off x="5435230" y="2374900"/>
            <a:ext cx="0" cy="746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31"/>
          <p:cNvSpPr>
            <a:spLocks noChangeShapeType="1"/>
          </p:cNvSpPr>
          <p:nvPr/>
        </p:nvSpPr>
        <p:spPr bwMode="auto">
          <a:xfrm flipH="1" flipV="1">
            <a:off x="4809755" y="2365375"/>
            <a:ext cx="62547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32"/>
          <p:cNvSpPr>
            <a:spLocks noChangeShapeType="1"/>
          </p:cNvSpPr>
          <p:nvPr/>
        </p:nvSpPr>
        <p:spPr bwMode="auto">
          <a:xfrm flipV="1">
            <a:off x="3177805" y="2271713"/>
            <a:ext cx="1922463" cy="4476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33"/>
          <p:cNvSpPr>
            <a:spLocks noChangeShapeType="1"/>
          </p:cNvSpPr>
          <p:nvPr/>
        </p:nvSpPr>
        <p:spPr bwMode="auto">
          <a:xfrm>
            <a:off x="5090743" y="2262188"/>
            <a:ext cx="0" cy="971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34"/>
          <p:cNvSpPr>
            <a:spLocks noChangeShapeType="1"/>
          </p:cNvSpPr>
          <p:nvPr/>
        </p:nvSpPr>
        <p:spPr bwMode="auto">
          <a:xfrm flipH="1" flipV="1">
            <a:off x="3196855" y="2719388"/>
            <a:ext cx="1893888" cy="52228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 Box 35"/>
          <p:cNvSpPr txBox="1">
            <a:spLocks noChangeArrowheads="1"/>
          </p:cNvSpPr>
          <p:nvPr/>
        </p:nvSpPr>
        <p:spPr bwMode="auto">
          <a:xfrm>
            <a:off x="5413005" y="2211388"/>
            <a:ext cx="427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en-US"/>
              <a:t>A</a:t>
            </a:r>
          </a:p>
        </p:txBody>
      </p:sp>
      <p:sp>
        <p:nvSpPr>
          <p:cNvPr id="16" name="Text Box 36"/>
          <p:cNvSpPr txBox="1">
            <a:spLocks noChangeArrowheads="1"/>
          </p:cNvSpPr>
          <p:nvPr/>
        </p:nvSpPr>
        <p:spPr bwMode="auto">
          <a:xfrm>
            <a:off x="3026993" y="2260600"/>
            <a:ext cx="4270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B</a:t>
            </a:r>
          </a:p>
        </p:txBody>
      </p:sp>
      <p:sp>
        <p:nvSpPr>
          <p:cNvPr id="17" name="Line 37"/>
          <p:cNvSpPr>
            <a:spLocks noChangeShapeType="1"/>
          </p:cNvSpPr>
          <p:nvPr/>
        </p:nvSpPr>
        <p:spPr bwMode="auto">
          <a:xfrm flipH="1">
            <a:off x="5081218" y="2794000"/>
            <a:ext cx="354012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38"/>
          <p:cNvSpPr>
            <a:spLocks noChangeShapeType="1"/>
          </p:cNvSpPr>
          <p:nvPr/>
        </p:nvSpPr>
        <p:spPr bwMode="auto">
          <a:xfrm>
            <a:off x="3196855" y="2709863"/>
            <a:ext cx="1612900" cy="0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Text Box 39"/>
          <p:cNvSpPr txBox="1">
            <a:spLocks noChangeArrowheads="1"/>
          </p:cNvSpPr>
          <p:nvPr/>
        </p:nvSpPr>
        <p:spPr bwMode="auto">
          <a:xfrm>
            <a:off x="3187330" y="2897188"/>
            <a:ext cx="1362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de-DE">
                <a:solidFill>
                  <a:srgbClr val="33CC33"/>
                </a:solidFill>
                <a:latin typeface="Symbol" pitchFamily="18" charset="2"/>
              </a:rPr>
              <a:t>d</a:t>
            </a:r>
            <a:r>
              <a:rPr lang="de-DE" baseline="60000">
                <a:solidFill>
                  <a:srgbClr val="33CC33"/>
                </a:solidFill>
                <a:sym typeface="Symbol" pitchFamily="18" charset="2"/>
              </a:rPr>
              <a:t></a:t>
            </a:r>
            <a:r>
              <a:rPr lang="de-DE">
                <a:solidFill>
                  <a:srgbClr val="33CC33"/>
                </a:solidFill>
              </a:rPr>
              <a:t>(B,A)</a:t>
            </a:r>
            <a:endParaRPr lang="en-US">
              <a:solidFill>
                <a:srgbClr val="33CC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92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solidFill>
                  <a:schemeClr val="bg1"/>
                </a:solidFill>
              </a:rPr>
              <a:t>Shape Matching - Applications</a:t>
            </a:r>
            <a:endParaRPr lang="de-DE"/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>
                <a:solidFill>
                  <a:schemeClr val="bg1"/>
                </a:solidFill>
              </a:rPr>
              <a:t>Character Recognition</a:t>
            </a:r>
          </a:p>
          <a:p>
            <a:pPr>
              <a:lnSpc>
                <a:spcPct val="90000"/>
              </a:lnSpc>
            </a:pPr>
            <a:r>
              <a:rPr lang="de-DE">
                <a:solidFill>
                  <a:schemeClr val="bg1"/>
                </a:solidFill>
              </a:rPr>
              <a:t>Fingerprint Identification</a:t>
            </a:r>
          </a:p>
          <a:p>
            <a:pPr>
              <a:lnSpc>
                <a:spcPct val="90000"/>
              </a:lnSpc>
            </a:pPr>
            <a:r>
              <a:rPr lang="de-DE">
                <a:solidFill>
                  <a:schemeClr val="bg1"/>
                </a:solidFill>
              </a:rPr>
              <a:t>Molecule Docking, Drug Design</a:t>
            </a:r>
          </a:p>
          <a:p>
            <a:pPr>
              <a:lnSpc>
                <a:spcPct val="90000"/>
              </a:lnSpc>
            </a:pPr>
            <a:r>
              <a:rPr lang="de-DE">
                <a:solidFill>
                  <a:schemeClr val="bg1"/>
                </a:solidFill>
              </a:rPr>
              <a:t>Image Interpretation and Segmentation</a:t>
            </a:r>
          </a:p>
          <a:p>
            <a:pPr>
              <a:lnSpc>
                <a:spcPct val="90000"/>
              </a:lnSpc>
            </a:pPr>
            <a:r>
              <a:rPr lang="de-DE">
                <a:solidFill>
                  <a:schemeClr val="bg1"/>
                </a:solidFill>
              </a:rPr>
              <a:t>Quality Control of Workpieces</a:t>
            </a:r>
          </a:p>
          <a:p>
            <a:pPr>
              <a:lnSpc>
                <a:spcPct val="90000"/>
              </a:lnSpc>
            </a:pPr>
            <a:r>
              <a:rPr lang="de-DE">
                <a:solidFill>
                  <a:schemeClr val="bg1"/>
                </a:solidFill>
              </a:rPr>
              <a:t>Robotics</a:t>
            </a:r>
          </a:p>
          <a:p>
            <a:pPr>
              <a:lnSpc>
                <a:spcPct val="90000"/>
              </a:lnSpc>
            </a:pPr>
            <a:r>
              <a:rPr lang="de-DE">
                <a:solidFill>
                  <a:schemeClr val="bg1"/>
                </a:solidFill>
              </a:rPr>
              <a:t>Pose Determination of Satellites</a:t>
            </a:r>
          </a:p>
          <a:p>
            <a:pPr>
              <a:lnSpc>
                <a:spcPct val="90000"/>
              </a:lnSpc>
            </a:pPr>
            <a:r>
              <a:rPr lang="de-DE">
                <a:solidFill>
                  <a:schemeClr val="bg1"/>
                </a:solidFill>
              </a:rPr>
              <a:t>Puzzling</a:t>
            </a:r>
          </a:p>
          <a:p>
            <a:pPr>
              <a:lnSpc>
                <a:spcPct val="90000"/>
              </a:lnSpc>
            </a:pPr>
            <a:r>
              <a:rPr lang="de-DE">
                <a:solidFill>
                  <a:schemeClr val="bg1"/>
                </a:solidFill>
              </a:rPr>
              <a:t>. . 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6" t="15356" r="25815" b="10133"/>
          <a:stretch/>
        </p:blipFill>
        <p:spPr bwMode="auto">
          <a:xfrm>
            <a:off x="1067519" y="398265"/>
            <a:ext cx="7226954" cy="5549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4/28/15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CMPS 3130/6130 Computational Geometry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33FC1D-97FC-4DC1-9218-06C30686FCA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19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207963"/>
            <a:ext cx="8162925" cy="1143000"/>
          </a:xfrm>
        </p:spPr>
        <p:txBody>
          <a:bodyPr/>
          <a:lstStyle/>
          <a:p>
            <a:r>
              <a:rPr lang="de-DE" sz="4000" dirty="0" smtClean="0">
                <a:solidFill>
                  <a:schemeClr val="accent2"/>
                </a:solidFill>
              </a:rPr>
              <a:t>Hausdorff distance</a:t>
            </a:r>
            <a:endParaRPr lang="de-DE" sz="4000" dirty="0" smtClean="0"/>
          </a:p>
        </p:txBody>
      </p:sp>
      <p:sp>
        <p:nvSpPr>
          <p:cNvPr id="507907" name="Text Box 3"/>
          <p:cNvSpPr txBox="1">
            <a:spLocks noChangeArrowheads="1"/>
          </p:cNvSpPr>
          <p:nvPr/>
        </p:nvSpPr>
        <p:spPr bwMode="auto">
          <a:xfrm>
            <a:off x="795338" y="1411288"/>
            <a:ext cx="75136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00000"/>
              </a:lnSpc>
              <a:buClrTx/>
              <a:buSzTx/>
              <a:buFontTx/>
              <a:buChar char="•"/>
            </a:pPr>
            <a:r>
              <a:rPr lang="de-DE" dirty="0"/>
              <a:t> </a:t>
            </a:r>
            <a:r>
              <a:rPr lang="de-DE" dirty="0" smtClean="0">
                <a:latin typeface="Symbol" pitchFamily="18" charset="2"/>
              </a:rPr>
              <a:t>W</a:t>
            </a:r>
            <a:r>
              <a:rPr lang="de-DE" dirty="0" smtClean="0"/>
              <a:t>(</a:t>
            </a:r>
            <a:r>
              <a:rPr lang="de-DE" i="1" dirty="0" smtClean="0"/>
              <a:t>m</a:t>
            </a:r>
            <a:r>
              <a:rPr lang="de-DE" baseline="30000" dirty="0" smtClean="0"/>
              <a:t>2</a:t>
            </a:r>
            <a:r>
              <a:rPr lang="de-DE" i="1" dirty="0" smtClean="0"/>
              <a:t>n</a:t>
            </a:r>
            <a:r>
              <a:rPr lang="de-DE" baseline="30000" dirty="0" smtClean="0"/>
              <a:t>2</a:t>
            </a:r>
            <a:r>
              <a:rPr lang="de-DE" dirty="0" smtClean="0"/>
              <a:t>) lower bound construction for directed Hausdorff distance of line segments under translations</a:t>
            </a:r>
            <a:endParaRPr lang="de-DE" dirty="0"/>
          </a:p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dirty="0"/>
              <a:t>         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4/28/15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CMPS 3130/6130 Computational Geometry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33FC1D-97FC-4DC1-9218-06C30686FCA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77" t="35226" r="18406" b="19841"/>
          <a:stretch/>
        </p:blipFill>
        <p:spPr bwMode="auto">
          <a:xfrm>
            <a:off x="1336431" y="2494890"/>
            <a:ext cx="6578872" cy="310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426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43125"/>
            <a:ext cx="7772400" cy="1143000"/>
          </a:xfrm>
        </p:spPr>
        <p:txBody>
          <a:bodyPr/>
          <a:lstStyle/>
          <a:p>
            <a:r>
              <a:rPr lang="en-US" sz="4000" smtClean="0">
                <a:solidFill>
                  <a:schemeClr val="accent2"/>
                </a:solidFill>
              </a:rPr>
              <a:t> Comparing Curves and Trajectories</a:t>
            </a:r>
            <a:endParaRPr lang="de-DE" sz="4000" smtClean="0">
              <a:solidFill>
                <a:schemeClr val="accent2"/>
              </a:solidFill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862013" y="39354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2800"/>
          </a:p>
        </p:txBody>
      </p:sp>
      <p:grpSp>
        <p:nvGrpSpPr>
          <p:cNvPr id="12292" name="Group 46"/>
          <p:cNvGrpSpPr>
            <a:grpSpLocks/>
          </p:cNvGrpSpPr>
          <p:nvPr/>
        </p:nvGrpSpPr>
        <p:grpSpPr bwMode="auto">
          <a:xfrm>
            <a:off x="3803650" y="3536950"/>
            <a:ext cx="692150" cy="927100"/>
            <a:chOff x="2620" y="2228"/>
            <a:chExt cx="436" cy="584"/>
          </a:xfrm>
        </p:grpSpPr>
        <p:sp>
          <p:nvSpPr>
            <p:cNvPr id="12299" name="Line 39"/>
            <p:cNvSpPr>
              <a:spLocks noChangeShapeType="1"/>
            </p:cNvSpPr>
            <p:nvPr/>
          </p:nvSpPr>
          <p:spPr bwMode="auto">
            <a:xfrm>
              <a:off x="2620" y="2228"/>
              <a:ext cx="100" cy="576"/>
            </a:xfrm>
            <a:prstGeom prst="line">
              <a:avLst/>
            </a:prstGeom>
            <a:noFill/>
            <a:ln w="28575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endParaRPr lang="en-US"/>
            </a:p>
          </p:txBody>
        </p:sp>
        <p:sp>
          <p:nvSpPr>
            <p:cNvPr id="12300" name="Line 40"/>
            <p:cNvSpPr>
              <a:spLocks noChangeShapeType="1"/>
            </p:cNvSpPr>
            <p:nvPr/>
          </p:nvSpPr>
          <p:spPr bwMode="auto">
            <a:xfrm flipV="1">
              <a:off x="2720" y="2236"/>
              <a:ext cx="100" cy="568"/>
            </a:xfrm>
            <a:prstGeom prst="line">
              <a:avLst/>
            </a:prstGeom>
            <a:noFill/>
            <a:ln w="28575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endParaRPr lang="en-US"/>
            </a:p>
          </p:txBody>
        </p:sp>
        <p:sp>
          <p:nvSpPr>
            <p:cNvPr id="12301" name="Line 41"/>
            <p:cNvSpPr>
              <a:spLocks noChangeShapeType="1"/>
            </p:cNvSpPr>
            <p:nvPr/>
          </p:nvSpPr>
          <p:spPr bwMode="auto">
            <a:xfrm>
              <a:off x="2820" y="2236"/>
              <a:ext cx="88" cy="564"/>
            </a:xfrm>
            <a:prstGeom prst="line">
              <a:avLst/>
            </a:prstGeom>
            <a:noFill/>
            <a:ln w="28575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endParaRPr lang="en-US"/>
            </a:p>
          </p:txBody>
        </p:sp>
        <p:sp>
          <p:nvSpPr>
            <p:cNvPr id="12302" name="Line 42"/>
            <p:cNvSpPr>
              <a:spLocks noChangeShapeType="1"/>
            </p:cNvSpPr>
            <p:nvPr/>
          </p:nvSpPr>
          <p:spPr bwMode="auto">
            <a:xfrm flipV="1">
              <a:off x="2908" y="2228"/>
              <a:ext cx="96" cy="572"/>
            </a:xfrm>
            <a:prstGeom prst="line">
              <a:avLst/>
            </a:prstGeom>
            <a:noFill/>
            <a:ln w="28575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endParaRPr lang="en-US"/>
            </a:p>
          </p:txBody>
        </p:sp>
        <p:sp>
          <p:nvSpPr>
            <p:cNvPr id="12303" name="Line 43"/>
            <p:cNvSpPr>
              <a:spLocks noChangeShapeType="1"/>
            </p:cNvSpPr>
            <p:nvPr/>
          </p:nvSpPr>
          <p:spPr bwMode="auto">
            <a:xfrm>
              <a:off x="3004" y="2228"/>
              <a:ext cx="52" cy="584"/>
            </a:xfrm>
            <a:prstGeom prst="line">
              <a:avLst/>
            </a:prstGeom>
            <a:noFill/>
            <a:ln w="28575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2293" name="Group 47"/>
          <p:cNvGrpSpPr>
            <a:grpSpLocks/>
          </p:cNvGrpSpPr>
          <p:nvPr/>
        </p:nvGrpSpPr>
        <p:grpSpPr bwMode="auto">
          <a:xfrm rot="5400000" flipV="1">
            <a:off x="4705350" y="3581400"/>
            <a:ext cx="692150" cy="927100"/>
            <a:chOff x="2620" y="2228"/>
            <a:chExt cx="436" cy="584"/>
          </a:xfrm>
        </p:grpSpPr>
        <p:sp>
          <p:nvSpPr>
            <p:cNvPr id="12294" name="Line 48"/>
            <p:cNvSpPr>
              <a:spLocks noChangeShapeType="1"/>
            </p:cNvSpPr>
            <p:nvPr/>
          </p:nvSpPr>
          <p:spPr bwMode="auto">
            <a:xfrm>
              <a:off x="2620" y="2228"/>
              <a:ext cx="100" cy="57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endParaRPr lang="en-US"/>
            </a:p>
          </p:txBody>
        </p:sp>
        <p:sp>
          <p:nvSpPr>
            <p:cNvPr id="12295" name="Line 49"/>
            <p:cNvSpPr>
              <a:spLocks noChangeShapeType="1"/>
            </p:cNvSpPr>
            <p:nvPr/>
          </p:nvSpPr>
          <p:spPr bwMode="auto">
            <a:xfrm flipV="1">
              <a:off x="2720" y="2236"/>
              <a:ext cx="100" cy="56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endParaRPr lang="en-US"/>
            </a:p>
          </p:txBody>
        </p:sp>
        <p:sp>
          <p:nvSpPr>
            <p:cNvPr id="12296" name="Line 50"/>
            <p:cNvSpPr>
              <a:spLocks noChangeShapeType="1"/>
            </p:cNvSpPr>
            <p:nvPr/>
          </p:nvSpPr>
          <p:spPr bwMode="auto">
            <a:xfrm>
              <a:off x="2820" y="2236"/>
              <a:ext cx="88" cy="56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endParaRPr lang="en-US"/>
            </a:p>
          </p:txBody>
        </p:sp>
        <p:sp>
          <p:nvSpPr>
            <p:cNvPr id="12297" name="Line 51"/>
            <p:cNvSpPr>
              <a:spLocks noChangeShapeType="1"/>
            </p:cNvSpPr>
            <p:nvPr/>
          </p:nvSpPr>
          <p:spPr bwMode="auto">
            <a:xfrm flipV="1">
              <a:off x="2908" y="2228"/>
              <a:ext cx="96" cy="57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endParaRPr lang="en-US"/>
            </a:p>
          </p:txBody>
        </p:sp>
        <p:sp>
          <p:nvSpPr>
            <p:cNvPr id="12298" name="Line 52"/>
            <p:cNvSpPr>
              <a:spLocks noChangeShapeType="1"/>
            </p:cNvSpPr>
            <p:nvPr/>
          </p:nvSpPr>
          <p:spPr bwMode="auto">
            <a:xfrm>
              <a:off x="3004" y="2228"/>
              <a:ext cx="52" cy="58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4/28/15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CMPS 3130/6130 Computational Geometry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33FC1D-97FC-4DC1-9218-06C30686FCA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de-DE" smtClean="0">
                <a:solidFill>
                  <a:schemeClr val="accent2"/>
                </a:solidFill>
              </a:rPr>
              <a:t>Polygonal Curves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572000"/>
          </a:xfrm>
        </p:spPr>
        <p:txBody>
          <a:bodyPr/>
          <a:lstStyle/>
          <a:p>
            <a:r>
              <a:rPr lang="de-DE" sz="2800" smtClean="0"/>
              <a:t>Let f,g:[0,1] </a:t>
            </a:r>
            <a:r>
              <a:rPr lang="de-DE" sz="2800" smtClean="0">
                <a:sym typeface="Symbol" pitchFamily="18" charset="2"/>
              </a:rPr>
              <a:t> R</a:t>
            </a:r>
            <a:r>
              <a:rPr lang="de-DE" sz="2800" baseline="30000" smtClean="0">
                <a:sym typeface="Symbol" pitchFamily="18" charset="2"/>
              </a:rPr>
              <a:t>d </a:t>
            </a:r>
            <a:r>
              <a:rPr lang="de-DE" sz="2800" smtClean="0">
                <a:sym typeface="Symbol" pitchFamily="18" charset="2"/>
              </a:rPr>
              <a:t>be two </a:t>
            </a:r>
            <a:r>
              <a:rPr lang="de-DE" sz="2800" b="1" smtClean="0">
                <a:sym typeface="Symbol" pitchFamily="18" charset="2"/>
              </a:rPr>
              <a:t>polygonal curves</a:t>
            </a:r>
            <a:r>
              <a:rPr lang="de-DE" sz="2800" smtClean="0">
                <a:sym typeface="Symbol" pitchFamily="18" charset="2"/>
              </a:rPr>
              <a:t> (i.e., piecewise linear curves)</a:t>
            </a:r>
            <a:r>
              <a:rPr lang="de-DE" sz="2800" baseline="30000" smtClean="0">
                <a:sym typeface="Symbol" pitchFamily="18" charset="2"/>
              </a:rPr>
              <a:t> </a:t>
            </a:r>
          </a:p>
          <a:p>
            <a:pPr>
              <a:buFontTx/>
              <a:buNone/>
            </a:pPr>
            <a:endParaRPr lang="de-DE" sz="2800" baseline="30000" smtClean="0">
              <a:sym typeface="Symbol" pitchFamily="18" charset="2"/>
            </a:endParaRPr>
          </a:p>
          <a:p>
            <a:pPr>
              <a:buFontTx/>
              <a:buNone/>
            </a:pPr>
            <a:endParaRPr lang="de-DE" sz="2800" baseline="30000" smtClean="0">
              <a:sym typeface="Symbol" pitchFamily="18" charset="2"/>
            </a:endParaRPr>
          </a:p>
          <a:p>
            <a:pPr>
              <a:buFontTx/>
              <a:buNone/>
            </a:pPr>
            <a:endParaRPr lang="de-DE" sz="2400" baseline="30000" smtClean="0">
              <a:sym typeface="Symbol" pitchFamily="18" charset="2"/>
            </a:endParaRPr>
          </a:p>
          <a:p>
            <a:pPr>
              <a:buFontTx/>
              <a:buNone/>
            </a:pPr>
            <a:endParaRPr lang="de-DE" sz="2400" baseline="30000" smtClean="0">
              <a:sym typeface="Symbol" pitchFamily="18" charset="2"/>
            </a:endParaRPr>
          </a:p>
          <a:p>
            <a:pPr>
              <a:buFontTx/>
              <a:buNone/>
            </a:pPr>
            <a:endParaRPr lang="de-DE" sz="2400" baseline="30000" smtClean="0">
              <a:sym typeface="Symbol" pitchFamily="18" charset="2"/>
            </a:endParaRPr>
          </a:p>
          <a:p>
            <a:pPr>
              <a:buFontTx/>
              <a:buNone/>
            </a:pPr>
            <a:endParaRPr lang="de-DE" sz="2400" baseline="30000" smtClean="0">
              <a:sym typeface="Symbol" pitchFamily="18" charset="2"/>
            </a:endParaRPr>
          </a:p>
          <a:p>
            <a:pPr>
              <a:buFontTx/>
              <a:buNone/>
            </a:pPr>
            <a:endParaRPr lang="de-DE" sz="2400" baseline="30000" smtClean="0">
              <a:sym typeface="Symbol" pitchFamily="18" charset="2"/>
            </a:endParaRPr>
          </a:p>
          <a:p>
            <a:r>
              <a:rPr lang="de-DE" sz="2800" smtClean="0">
                <a:sym typeface="Symbol" pitchFamily="18" charset="2"/>
              </a:rPr>
              <a:t>What are good distance measures for curves?</a:t>
            </a:r>
          </a:p>
          <a:p>
            <a:pPr marL="871538" lvl="1"/>
            <a:r>
              <a:rPr lang="de-DE" smtClean="0">
                <a:sym typeface="Symbol" pitchFamily="18" charset="2"/>
              </a:rPr>
              <a:t>Hausdorff distance?</a:t>
            </a:r>
          </a:p>
          <a:p>
            <a:pPr marL="871538" lvl="1"/>
            <a:r>
              <a:rPr lang="de-DE" smtClean="0">
                <a:sym typeface="Symbol" pitchFamily="18" charset="2"/>
              </a:rPr>
              <a:t>Fr</a:t>
            </a:r>
            <a:r>
              <a:rPr lang="en-US" smtClean="0">
                <a:cs typeface="Times New Roman" pitchFamily="18" charset="0"/>
                <a:sym typeface="Symbol" pitchFamily="18" charset="2"/>
              </a:rPr>
              <a:t>échet distance?</a:t>
            </a:r>
          </a:p>
        </p:txBody>
      </p:sp>
      <p:grpSp>
        <p:nvGrpSpPr>
          <p:cNvPr id="15364" name="Group 4"/>
          <p:cNvGrpSpPr>
            <a:grpSpLocks/>
          </p:cNvGrpSpPr>
          <p:nvPr/>
        </p:nvGrpSpPr>
        <p:grpSpPr bwMode="auto">
          <a:xfrm>
            <a:off x="1612900" y="2384425"/>
            <a:ext cx="4876800" cy="1676400"/>
            <a:chOff x="576" y="2256"/>
            <a:chExt cx="3072" cy="1056"/>
          </a:xfrm>
        </p:grpSpPr>
        <p:sp>
          <p:nvSpPr>
            <p:cNvPr id="15373" name="Line 5"/>
            <p:cNvSpPr>
              <a:spLocks noChangeShapeType="1"/>
            </p:cNvSpPr>
            <p:nvPr/>
          </p:nvSpPr>
          <p:spPr bwMode="auto">
            <a:xfrm flipV="1">
              <a:off x="576" y="2688"/>
              <a:ext cx="384" cy="57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4" name="Line 6"/>
            <p:cNvSpPr>
              <a:spLocks noChangeShapeType="1"/>
            </p:cNvSpPr>
            <p:nvPr/>
          </p:nvSpPr>
          <p:spPr bwMode="auto">
            <a:xfrm>
              <a:off x="960" y="2688"/>
              <a:ext cx="864" cy="43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5" name="Line 7"/>
            <p:cNvSpPr>
              <a:spLocks noChangeShapeType="1"/>
            </p:cNvSpPr>
            <p:nvPr/>
          </p:nvSpPr>
          <p:spPr bwMode="auto">
            <a:xfrm flipH="1" flipV="1">
              <a:off x="1248" y="2256"/>
              <a:ext cx="576" cy="86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6" name="Line 8"/>
            <p:cNvSpPr>
              <a:spLocks noChangeShapeType="1"/>
            </p:cNvSpPr>
            <p:nvPr/>
          </p:nvSpPr>
          <p:spPr bwMode="auto">
            <a:xfrm>
              <a:off x="1248" y="2256"/>
              <a:ext cx="1056" cy="105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7" name="Line 9"/>
            <p:cNvSpPr>
              <a:spLocks noChangeShapeType="1"/>
            </p:cNvSpPr>
            <p:nvPr/>
          </p:nvSpPr>
          <p:spPr bwMode="auto">
            <a:xfrm flipV="1">
              <a:off x="2304" y="2496"/>
              <a:ext cx="528" cy="81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8" name="Line 10"/>
            <p:cNvSpPr>
              <a:spLocks noChangeShapeType="1"/>
            </p:cNvSpPr>
            <p:nvPr/>
          </p:nvSpPr>
          <p:spPr bwMode="auto">
            <a:xfrm>
              <a:off x="2832" y="2496"/>
              <a:ext cx="816" cy="67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365" name="Group 11"/>
          <p:cNvGrpSpPr>
            <a:grpSpLocks/>
          </p:cNvGrpSpPr>
          <p:nvPr/>
        </p:nvGrpSpPr>
        <p:grpSpPr bwMode="auto">
          <a:xfrm>
            <a:off x="1460500" y="3222625"/>
            <a:ext cx="5105400" cy="1143000"/>
            <a:chOff x="480" y="2784"/>
            <a:chExt cx="3216" cy="720"/>
          </a:xfrm>
        </p:grpSpPr>
        <p:sp>
          <p:nvSpPr>
            <p:cNvPr id="15368" name="Line 12"/>
            <p:cNvSpPr>
              <a:spLocks noChangeShapeType="1"/>
            </p:cNvSpPr>
            <p:nvPr/>
          </p:nvSpPr>
          <p:spPr bwMode="auto">
            <a:xfrm>
              <a:off x="480" y="2784"/>
              <a:ext cx="768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9" name="Line 13"/>
            <p:cNvSpPr>
              <a:spLocks noChangeShapeType="1"/>
            </p:cNvSpPr>
            <p:nvPr/>
          </p:nvSpPr>
          <p:spPr bwMode="auto">
            <a:xfrm flipV="1">
              <a:off x="1248" y="2832"/>
              <a:ext cx="192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0" name="Line 14"/>
            <p:cNvSpPr>
              <a:spLocks noChangeShapeType="1"/>
            </p:cNvSpPr>
            <p:nvPr/>
          </p:nvSpPr>
          <p:spPr bwMode="auto">
            <a:xfrm>
              <a:off x="1440" y="2832"/>
              <a:ext cx="288" cy="6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1" name="Line 15"/>
            <p:cNvSpPr>
              <a:spLocks noChangeShapeType="1"/>
            </p:cNvSpPr>
            <p:nvPr/>
          </p:nvSpPr>
          <p:spPr bwMode="auto">
            <a:xfrm flipV="1">
              <a:off x="1728" y="3312"/>
              <a:ext cx="1152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2" name="Line 16"/>
            <p:cNvSpPr>
              <a:spLocks noChangeShapeType="1"/>
            </p:cNvSpPr>
            <p:nvPr/>
          </p:nvSpPr>
          <p:spPr bwMode="auto">
            <a:xfrm>
              <a:off x="2880" y="3312"/>
              <a:ext cx="816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366" name="Text Box 17"/>
          <p:cNvSpPr txBox="1">
            <a:spLocks noChangeArrowheads="1"/>
          </p:cNvSpPr>
          <p:nvPr/>
        </p:nvSpPr>
        <p:spPr bwMode="auto">
          <a:xfrm>
            <a:off x="6032500" y="3070225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/>
              <a:t>f</a:t>
            </a:r>
            <a:endParaRPr lang="de-DE"/>
          </a:p>
        </p:txBody>
      </p:sp>
      <p:sp>
        <p:nvSpPr>
          <p:cNvPr id="15367" name="Text Box 18"/>
          <p:cNvSpPr txBox="1">
            <a:spLocks noChangeArrowheads="1"/>
          </p:cNvSpPr>
          <p:nvPr/>
        </p:nvSpPr>
        <p:spPr bwMode="auto">
          <a:xfrm>
            <a:off x="6032500" y="4075113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/>
              <a:t>g</a:t>
            </a:r>
            <a:endParaRPr lang="de-DE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4/28/15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CMPS 3130/6130 Computational Geometry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33FC1D-97FC-4DC1-9218-06C30686FCA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207963"/>
            <a:ext cx="8162925" cy="1143000"/>
          </a:xfrm>
        </p:spPr>
        <p:txBody>
          <a:bodyPr/>
          <a:lstStyle/>
          <a:p>
            <a:r>
              <a:rPr lang="de-DE" sz="4000" smtClean="0">
                <a:solidFill>
                  <a:schemeClr val="accent2"/>
                </a:solidFill>
              </a:rPr>
              <a:t>When Are Two Curves „Similar“?</a:t>
            </a:r>
            <a:endParaRPr lang="de-DE" sz="4000" smtClean="0"/>
          </a:p>
        </p:txBody>
      </p:sp>
      <p:sp>
        <p:nvSpPr>
          <p:cNvPr id="507907" name="Text Box 3"/>
          <p:cNvSpPr txBox="1">
            <a:spLocks noChangeArrowheads="1"/>
          </p:cNvSpPr>
          <p:nvPr/>
        </p:nvSpPr>
        <p:spPr bwMode="auto">
          <a:xfrm>
            <a:off x="795338" y="1411288"/>
            <a:ext cx="7513637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00000"/>
              </a:lnSpc>
              <a:buClrTx/>
              <a:buSzTx/>
              <a:buFontTx/>
              <a:buChar char="•"/>
            </a:pPr>
            <a:r>
              <a:rPr lang="de-DE"/>
              <a:t> Directed Hausdorff distance 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/>
              <a:t>          </a:t>
            </a:r>
            <a:r>
              <a:rPr lang="de-DE">
                <a:latin typeface="Symbol" pitchFamily="18" charset="2"/>
              </a:rPr>
              <a:t>d</a:t>
            </a:r>
            <a:r>
              <a:rPr lang="de-DE" baseline="-25000">
                <a:latin typeface="Symbol" pitchFamily="18" charset="2"/>
              </a:rPr>
              <a:t>H</a:t>
            </a:r>
            <a:r>
              <a:rPr lang="de-DE" baseline="60000">
                <a:sym typeface="Symbol" pitchFamily="18" charset="2"/>
              </a:rPr>
              <a:t></a:t>
            </a:r>
            <a:r>
              <a:rPr lang="de-DE"/>
              <a:t>(A,B) = max min || a-b ||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de-DE"/>
          </a:p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de-DE"/>
              <a:t> Undirected Hausdorff-distance </a:t>
            </a:r>
          </a:p>
          <a:p>
            <a:pPr lvl="1"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>
                <a:latin typeface="Symbol" pitchFamily="18" charset="2"/>
              </a:rPr>
              <a:t>d</a:t>
            </a:r>
            <a:r>
              <a:rPr lang="de-DE" baseline="-25000">
                <a:latin typeface="Symbol" pitchFamily="18" charset="2"/>
              </a:rPr>
              <a:t>H </a:t>
            </a:r>
            <a:r>
              <a:rPr lang="de-DE"/>
              <a:t>(A,B) = max (</a:t>
            </a:r>
            <a:r>
              <a:rPr lang="de-DE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de-DE" baseline="-25000">
                <a:solidFill>
                  <a:srgbClr val="FF0000"/>
                </a:solidFill>
                <a:latin typeface="Symbol" pitchFamily="18" charset="2"/>
              </a:rPr>
              <a:t>H</a:t>
            </a:r>
            <a:r>
              <a:rPr lang="de-DE" baseline="60000">
                <a:solidFill>
                  <a:srgbClr val="FF0000"/>
                </a:solidFill>
                <a:sym typeface="Symbol" pitchFamily="18" charset="2"/>
              </a:rPr>
              <a:t></a:t>
            </a:r>
            <a:r>
              <a:rPr lang="de-DE">
                <a:solidFill>
                  <a:srgbClr val="FF0000"/>
                </a:solidFill>
              </a:rPr>
              <a:t>(A,B) </a:t>
            </a:r>
            <a:r>
              <a:rPr lang="de-DE"/>
              <a:t>, </a:t>
            </a:r>
            <a:r>
              <a:rPr lang="de-DE">
                <a:solidFill>
                  <a:srgbClr val="00B050"/>
                </a:solidFill>
                <a:latin typeface="Symbol" pitchFamily="18" charset="2"/>
              </a:rPr>
              <a:t>d</a:t>
            </a:r>
            <a:r>
              <a:rPr lang="de-DE" baseline="-25000">
                <a:solidFill>
                  <a:srgbClr val="00FF00"/>
                </a:solidFill>
                <a:latin typeface="Symbol" pitchFamily="18" charset="2"/>
              </a:rPr>
              <a:t>H</a:t>
            </a:r>
            <a:r>
              <a:rPr lang="de-DE" baseline="60000">
                <a:solidFill>
                  <a:srgbClr val="00B050"/>
                </a:solidFill>
                <a:sym typeface="Symbol" pitchFamily="18" charset="2"/>
              </a:rPr>
              <a:t></a:t>
            </a:r>
            <a:r>
              <a:rPr lang="de-DE">
                <a:solidFill>
                  <a:srgbClr val="00B050"/>
                </a:solidFill>
              </a:rPr>
              <a:t>(B,A) </a:t>
            </a:r>
            <a:r>
              <a:rPr lang="de-DE"/>
              <a:t>)</a:t>
            </a:r>
          </a:p>
          <a:p>
            <a:pPr lvl="1"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de-DE"/>
          </a:p>
          <a:p>
            <a:pPr lvl="1"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/>
              <a:t>But: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844550" y="4175125"/>
            <a:ext cx="1809750" cy="1868488"/>
            <a:chOff x="532" y="2630"/>
            <a:chExt cx="1140" cy="1177"/>
          </a:xfrm>
        </p:grpSpPr>
        <p:sp>
          <p:nvSpPr>
            <p:cNvPr id="16406" name="Line 5"/>
            <p:cNvSpPr>
              <a:spLocks noChangeShapeType="1"/>
            </p:cNvSpPr>
            <p:nvPr/>
          </p:nvSpPr>
          <p:spPr bwMode="auto">
            <a:xfrm>
              <a:off x="632" y="2630"/>
              <a:ext cx="169" cy="11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7" name="Line 6"/>
            <p:cNvSpPr>
              <a:spLocks noChangeShapeType="1"/>
            </p:cNvSpPr>
            <p:nvPr/>
          </p:nvSpPr>
          <p:spPr bwMode="auto">
            <a:xfrm flipV="1">
              <a:off x="801" y="2655"/>
              <a:ext cx="57" cy="110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8" name="Line 7"/>
            <p:cNvSpPr>
              <a:spLocks noChangeShapeType="1"/>
            </p:cNvSpPr>
            <p:nvPr/>
          </p:nvSpPr>
          <p:spPr bwMode="auto">
            <a:xfrm>
              <a:off x="864" y="2655"/>
              <a:ext cx="106" cy="11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9" name="Line 8"/>
            <p:cNvSpPr>
              <a:spLocks noChangeShapeType="1"/>
            </p:cNvSpPr>
            <p:nvPr/>
          </p:nvSpPr>
          <p:spPr bwMode="auto">
            <a:xfrm flipV="1">
              <a:off x="970" y="2648"/>
              <a:ext cx="101" cy="1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0" name="Line 9"/>
            <p:cNvSpPr>
              <a:spLocks noChangeShapeType="1"/>
            </p:cNvSpPr>
            <p:nvPr/>
          </p:nvSpPr>
          <p:spPr bwMode="auto">
            <a:xfrm>
              <a:off x="1071" y="2648"/>
              <a:ext cx="94" cy="11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1" name="Line 10"/>
            <p:cNvSpPr>
              <a:spLocks noChangeShapeType="1"/>
            </p:cNvSpPr>
            <p:nvPr/>
          </p:nvSpPr>
          <p:spPr bwMode="auto">
            <a:xfrm flipV="1">
              <a:off x="1165" y="2661"/>
              <a:ext cx="131" cy="113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2" name="Line 11"/>
            <p:cNvSpPr>
              <a:spLocks noChangeShapeType="1"/>
            </p:cNvSpPr>
            <p:nvPr/>
          </p:nvSpPr>
          <p:spPr bwMode="auto">
            <a:xfrm>
              <a:off x="1290" y="2655"/>
              <a:ext cx="94" cy="11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3" name="Line 12"/>
            <p:cNvSpPr>
              <a:spLocks noChangeShapeType="1"/>
            </p:cNvSpPr>
            <p:nvPr/>
          </p:nvSpPr>
          <p:spPr bwMode="auto">
            <a:xfrm flipV="1">
              <a:off x="1384" y="2655"/>
              <a:ext cx="106" cy="11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4" name="Line 13"/>
            <p:cNvSpPr>
              <a:spLocks noChangeShapeType="1"/>
            </p:cNvSpPr>
            <p:nvPr/>
          </p:nvSpPr>
          <p:spPr bwMode="auto">
            <a:xfrm>
              <a:off x="1490" y="2655"/>
              <a:ext cx="94" cy="113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5" name="Line 14"/>
            <p:cNvSpPr>
              <a:spLocks noChangeShapeType="1"/>
            </p:cNvSpPr>
            <p:nvPr/>
          </p:nvSpPr>
          <p:spPr bwMode="auto">
            <a:xfrm>
              <a:off x="532" y="2730"/>
              <a:ext cx="1052" cy="5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6" name="Line 15"/>
            <p:cNvSpPr>
              <a:spLocks noChangeShapeType="1"/>
            </p:cNvSpPr>
            <p:nvPr/>
          </p:nvSpPr>
          <p:spPr bwMode="auto">
            <a:xfrm flipH="1">
              <a:off x="538" y="2780"/>
              <a:ext cx="1046" cy="62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7" name="Line 16"/>
            <p:cNvSpPr>
              <a:spLocks noChangeShapeType="1"/>
            </p:cNvSpPr>
            <p:nvPr/>
          </p:nvSpPr>
          <p:spPr bwMode="auto">
            <a:xfrm>
              <a:off x="538" y="2842"/>
              <a:ext cx="1065" cy="51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8" name="Line 17"/>
            <p:cNvSpPr>
              <a:spLocks noChangeShapeType="1"/>
            </p:cNvSpPr>
            <p:nvPr/>
          </p:nvSpPr>
          <p:spPr bwMode="auto">
            <a:xfrm flipH="1">
              <a:off x="557" y="2893"/>
              <a:ext cx="1040" cy="93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9" name="Line 18"/>
            <p:cNvSpPr>
              <a:spLocks noChangeShapeType="1"/>
            </p:cNvSpPr>
            <p:nvPr/>
          </p:nvSpPr>
          <p:spPr bwMode="auto">
            <a:xfrm>
              <a:off x="557" y="2986"/>
              <a:ext cx="1052" cy="63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0" name="Line 19"/>
            <p:cNvSpPr>
              <a:spLocks noChangeShapeType="1"/>
            </p:cNvSpPr>
            <p:nvPr/>
          </p:nvSpPr>
          <p:spPr bwMode="auto">
            <a:xfrm flipH="1">
              <a:off x="570" y="3049"/>
              <a:ext cx="1039" cy="10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1" name="Line 20"/>
            <p:cNvSpPr>
              <a:spLocks noChangeShapeType="1"/>
            </p:cNvSpPr>
            <p:nvPr/>
          </p:nvSpPr>
          <p:spPr bwMode="auto">
            <a:xfrm>
              <a:off x="570" y="3149"/>
              <a:ext cx="1070" cy="57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2" name="Line 21"/>
            <p:cNvSpPr>
              <a:spLocks noChangeShapeType="1"/>
            </p:cNvSpPr>
            <p:nvPr/>
          </p:nvSpPr>
          <p:spPr bwMode="auto">
            <a:xfrm flipH="1">
              <a:off x="589" y="3206"/>
              <a:ext cx="1051" cy="106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3" name="Line 22"/>
            <p:cNvSpPr>
              <a:spLocks noChangeShapeType="1"/>
            </p:cNvSpPr>
            <p:nvPr/>
          </p:nvSpPr>
          <p:spPr bwMode="auto">
            <a:xfrm>
              <a:off x="589" y="3312"/>
              <a:ext cx="1058" cy="56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4" name="Line 23"/>
            <p:cNvSpPr>
              <a:spLocks noChangeShapeType="1"/>
            </p:cNvSpPr>
            <p:nvPr/>
          </p:nvSpPr>
          <p:spPr bwMode="auto">
            <a:xfrm flipH="1">
              <a:off x="607" y="3368"/>
              <a:ext cx="1040" cy="82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5" name="Line 24"/>
            <p:cNvSpPr>
              <a:spLocks noChangeShapeType="1"/>
            </p:cNvSpPr>
            <p:nvPr/>
          </p:nvSpPr>
          <p:spPr bwMode="auto">
            <a:xfrm>
              <a:off x="607" y="3450"/>
              <a:ext cx="1058" cy="75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6" name="Line 25"/>
            <p:cNvSpPr>
              <a:spLocks noChangeShapeType="1"/>
            </p:cNvSpPr>
            <p:nvPr/>
          </p:nvSpPr>
          <p:spPr bwMode="auto">
            <a:xfrm flipH="1">
              <a:off x="595" y="3525"/>
              <a:ext cx="1077" cy="131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7" name="Line 26"/>
            <p:cNvSpPr>
              <a:spLocks noChangeShapeType="1"/>
            </p:cNvSpPr>
            <p:nvPr/>
          </p:nvSpPr>
          <p:spPr bwMode="auto">
            <a:xfrm>
              <a:off x="595" y="3656"/>
              <a:ext cx="1058" cy="88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07931" name="Text Box 27"/>
          <p:cNvSpPr txBox="1">
            <a:spLocks noChangeArrowheads="1"/>
          </p:cNvSpPr>
          <p:nvPr/>
        </p:nvSpPr>
        <p:spPr bwMode="auto">
          <a:xfrm>
            <a:off x="3617913" y="3906838"/>
            <a:ext cx="51339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00000"/>
              </a:lnSpc>
              <a:buClrTx/>
              <a:buSzTx/>
              <a:buFontTx/>
              <a:buChar char="•"/>
            </a:pPr>
            <a:r>
              <a:rPr lang="en-US"/>
              <a:t> Small Hausdorff distance</a:t>
            </a:r>
          </a:p>
          <a:p>
            <a:pPr algn="l">
              <a:lnSpc>
                <a:spcPct val="100000"/>
              </a:lnSpc>
              <a:buClrTx/>
              <a:buSzTx/>
              <a:buFontTx/>
              <a:buChar char="•"/>
            </a:pPr>
            <a:r>
              <a:rPr lang="en-US"/>
              <a:t> When considered as curves the distance should be large</a:t>
            </a:r>
          </a:p>
          <a:p>
            <a:pPr algn="l">
              <a:lnSpc>
                <a:spcPct val="100000"/>
              </a:lnSpc>
              <a:buClrTx/>
              <a:buSzTx/>
              <a:buFontTx/>
              <a:buChar char="•"/>
            </a:pPr>
            <a:r>
              <a:rPr lang="en-US"/>
              <a:t> The Fr</a:t>
            </a:r>
            <a:r>
              <a:rPr lang="en-US">
                <a:cs typeface="Times New Roman" pitchFamily="18" charset="0"/>
              </a:rPr>
              <a:t>échet distance takes the continuity of the curves into account</a:t>
            </a:r>
          </a:p>
        </p:txBody>
      </p:sp>
      <p:sp>
        <p:nvSpPr>
          <p:cNvPr id="16390" name="Line 28"/>
          <p:cNvSpPr>
            <a:spLocks noChangeShapeType="1"/>
          </p:cNvSpPr>
          <p:nvPr/>
        </p:nvSpPr>
        <p:spPr bwMode="auto">
          <a:xfrm>
            <a:off x="7288213" y="1838325"/>
            <a:ext cx="0" cy="746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1" name="Line 29"/>
          <p:cNvSpPr>
            <a:spLocks noChangeShapeType="1"/>
          </p:cNvSpPr>
          <p:nvPr/>
        </p:nvSpPr>
        <p:spPr bwMode="auto">
          <a:xfrm>
            <a:off x="7296150" y="2565400"/>
            <a:ext cx="615950" cy="190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2" name="Line 30"/>
          <p:cNvSpPr>
            <a:spLocks noChangeShapeType="1"/>
          </p:cNvSpPr>
          <p:nvPr/>
        </p:nvSpPr>
        <p:spPr bwMode="auto">
          <a:xfrm flipV="1">
            <a:off x="7912100" y="1838325"/>
            <a:ext cx="0" cy="746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3" name="Line 31"/>
          <p:cNvSpPr>
            <a:spLocks noChangeShapeType="1"/>
          </p:cNvSpPr>
          <p:nvPr/>
        </p:nvSpPr>
        <p:spPr bwMode="auto">
          <a:xfrm flipH="1" flipV="1">
            <a:off x="7286625" y="1828800"/>
            <a:ext cx="62547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4" name="Line 32"/>
          <p:cNvSpPr>
            <a:spLocks noChangeShapeType="1"/>
          </p:cNvSpPr>
          <p:nvPr/>
        </p:nvSpPr>
        <p:spPr bwMode="auto">
          <a:xfrm flipV="1">
            <a:off x="5654675" y="1735138"/>
            <a:ext cx="1922463" cy="4476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5" name="Line 33"/>
          <p:cNvSpPr>
            <a:spLocks noChangeShapeType="1"/>
          </p:cNvSpPr>
          <p:nvPr/>
        </p:nvSpPr>
        <p:spPr bwMode="auto">
          <a:xfrm>
            <a:off x="7567613" y="1725613"/>
            <a:ext cx="0" cy="971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6" name="Line 34"/>
          <p:cNvSpPr>
            <a:spLocks noChangeShapeType="1"/>
          </p:cNvSpPr>
          <p:nvPr/>
        </p:nvSpPr>
        <p:spPr bwMode="auto">
          <a:xfrm flipH="1" flipV="1">
            <a:off x="5673725" y="2182813"/>
            <a:ext cx="1893888" cy="52228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7" name="Text Box 35"/>
          <p:cNvSpPr txBox="1">
            <a:spLocks noChangeArrowheads="1"/>
          </p:cNvSpPr>
          <p:nvPr/>
        </p:nvSpPr>
        <p:spPr bwMode="auto">
          <a:xfrm>
            <a:off x="7889875" y="1674813"/>
            <a:ext cx="427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en-US"/>
              <a:t>A</a:t>
            </a:r>
          </a:p>
        </p:txBody>
      </p:sp>
      <p:sp>
        <p:nvSpPr>
          <p:cNvPr id="16398" name="Text Box 36"/>
          <p:cNvSpPr txBox="1">
            <a:spLocks noChangeArrowheads="1"/>
          </p:cNvSpPr>
          <p:nvPr/>
        </p:nvSpPr>
        <p:spPr bwMode="auto">
          <a:xfrm>
            <a:off x="5503863" y="1724025"/>
            <a:ext cx="4270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B</a:t>
            </a:r>
          </a:p>
        </p:txBody>
      </p:sp>
      <p:sp>
        <p:nvSpPr>
          <p:cNvPr id="507941" name="Line 37"/>
          <p:cNvSpPr>
            <a:spLocks noChangeShapeType="1"/>
          </p:cNvSpPr>
          <p:nvPr/>
        </p:nvSpPr>
        <p:spPr bwMode="auto">
          <a:xfrm flipH="1">
            <a:off x="7558088" y="2257425"/>
            <a:ext cx="354012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7942" name="Line 38"/>
          <p:cNvSpPr>
            <a:spLocks noChangeShapeType="1"/>
          </p:cNvSpPr>
          <p:nvPr/>
        </p:nvSpPr>
        <p:spPr bwMode="auto">
          <a:xfrm>
            <a:off x="5673725" y="2173288"/>
            <a:ext cx="1612900" cy="0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7943" name="Text Box 39"/>
          <p:cNvSpPr txBox="1">
            <a:spLocks noChangeArrowheads="1"/>
          </p:cNvSpPr>
          <p:nvPr/>
        </p:nvSpPr>
        <p:spPr bwMode="auto">
          <a:xfrm>
            <a:off x="5507038" y="2360613"/>
            <a:ext cx="15192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de-DE">
                <a:solidFill>
                  <a:srgbClr val="33CC33"/>
                </a:solidFill>
                <a:latin typeface="Symbol" pitchFamily="18" charset="2"/>
              </a:rPr>
              <a:t>d</a:t>
            </a:r>
            <a:r>
              <a:rPr lang="de-DE" baseline="-25000">
                <a:solidFill>
                  <a:srgbClr val="00FF00"/>
                </a:solidFill>
                <a:latin typeface="Symbol" pitchFamily="18" charset="2"/>
              </a:rPr>
              <a:t>H</a:t>
            </a:r>
            <a:r>
              <a:rPr lang="de-DE" baseline="60000">
                <a:solidFill>
                  <a:srgbClr val="33CC33"/>
                </a:solidFill>
                <a:sym typeface="Symbol" pitchFamily="18" charset="2"/>
              </a:rPr>
              <a:t></a:t>
            </a:r>
            <a:r>
              <a:rPr lang="de-DE">
                <a:solidFill>
                  <a:srgbClr val="33CC33"/>
                </a:solidFill>
              </a:rPr>
              <a:t>(B,A)</a:t>
            </a:r>
            <a:endParaRPr lang="en-US">
              <a:solidFill>
                <a:srgbClr val="33CC33"/>
              </a:solidFill>
            </a:endParaRPr>
          </a:p>
        </p:txBody>
      </p:sp>
      <p:sp>
        <p:nvSpPr>
          <p:cNvPr id="507944" name="Text Box 40"/>
          <p:cNvSpPr txBox="1">
            <a:spLocks noChangeArrowheads="1"/>
          </p:cNvSpPr>
          <p:nvPr/>
        </p:nvSpPr>
        <p:spPr bwMode="auto">
          <a:xfrm>
            <a:off x="7454900" y="2652713"/>
            <a:ext cx="15255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de-DE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de-DE" baseline="-25000">
                <a:solidFill>
                  <a:srgbClr val="FF0000"/>
                </a:solidFill>
                <a:latin typeface="Symbol" pitchFamily="18" charset="2"/>
              </a:rPr>
              <a:t>H</a:t>
            </a:r>
            <a:r>
              <a:rPr lang="de-DE" baseline="60000">
                <a:solidFill>
                  <a:srgbClr val="FF0000"/>
                </a:solidFill>
                <a:sym typeface="Symbol" pitchFamily="18" charset="2"/>
              </a:rPr>
              <a:t></a:t>
            </a:r>
            <a:r>
              <a:rPr lang="de-DE">
                <a:solidFill>
                  <a:srgbClr val="FF0000"/>
                </a:solidFill>
              </a:rPr>
              <a:t>(A,B)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6403" name="TextBox 40"/>
          <p:cNvSpPr txBox="1">
            <a:spLocks noChangeArrowheads="1"/>
          </p:cNvSpPr>
          <p:nvPr/>
        </p:nvSpPr>
        <p:spPr bwMode="auto">
          <a:xfrm>
            <a:off x="2574925" y="2146300"/>
            <a:ext cx="19589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/>
              <a:t>a</a:t>
            </a:r>
            <a:r>
              <a:rPr lang="en-US" sz="1800">
                <a:sym typeface="Symbol" pitchFamily="18" charset="2"/>
              </a:rPr>
              <a:t> A  bB</a:t>
            </a:r>
            <a:endParaRPr lang="en-US" sz="1800"/>
          </a:p>
          <a:p>
            <a:endParaRPr lang="en-US" sz="1800"/>
          </a:p>
        </p:txBody>
      </p:sp>
      <p:sp>
        <p:nvSpPr>
          <p:cNvPr id="42" name="Freeform 41"/>
          <p:cNvSpPr>
            <a:spLocks/>
          </p:cNvSpPr>
          <p:nvPr/>
        </p:nvSpPr>
        <p:spPr bwMode="auto">
          <a:xfrm>
            <a:off x="909638" y="4286250"/>
            <a:ext cx="57150" cy="100013"/>
          </a:xfrm>
          <a:custGeom>
            <a:avLst/>
            <a:gdLst>
              <a:gd name="T0" fmla="*/ 9525 w 57150"/>
              <a:gd name="T1" fmla="*/ 0 h 100013"/>
              <a:gd name="T2" fmla="*/ 57150 w 57150"/>
              <a:gd name="T3" fmla="*/ 57150 h 100013"/>
              <a:gd name="T4" fmla="*/ 0 w 57150"/>
              <a:gd name="T5" fmla="*/ 100013 h 100013"/>
              <a:gd name="T6" fmla="*/ 0 60000 65536"/>
              <a:gd name="T7" fmla="*/ 0 60000 65536"/>
              <a:gd name="T8" fmla="*/ 0 60000 65536"/>
              <a:gd name="T9" fmla="*/ 0 w 57150"/>
              <a:gd name="T10" fmla="*/ 0 h 100013"/>
              <a:gd name="T11" fmla="*/ 57150 w 57150"/>
              <a:gd name="T12" fmla="*/ 100013 h 1000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150" h="100013">
                <a:moveTo>
                  <a:pt x="9525" y="0"/>
                </a:moveTo>
                <a:lnTo>
                  <a:pt x="57150" y="57150"/>
                </a:lnTo>
                <a:lnTo>
                  <a:pt x="0" y="100013"/>
                </a:lnTo>
              </a:path>
            </a:pathLst>
          </a:cu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 anchor="ctr">
            <a:spAutoFit/>
          </a:bodyPr>
          <a:lstStyle/>
          <a:p>
            <a:endParaRPr lang="en-US"/>
          </a:p>
        </p:txBody>
      </p:sp>
      <p:sp>
        <p:nvSpPr>
          <p:cNvPr id="44" name="Freeform 43"/>
          <p:cNvSpPr>
            <a:spLocks/>
          </p:cNvSpPr>
          <p:nvPr/>
        </p:nvSpPr>
        <p:spPr bwMode="auto">
          <a:xfrm>
            <a:off x="971550" y="4219575"/>
            <a:ext cx="79375" cy="61913"/>
          </a:xfrm>
          <a:custGeom>
            <a:avLst/>
            <a:gdLst>
              <a:gd name="T0" fmla="*/ 0 w 79809"/>
              <a:gd name="T1" fmla="*/ 22482 h 62179"/>
              <a:gd name="T2" fmla="*/ 39281 w 79809"/>
              <a:gd name="T3" fmla="*/ 58056 h 62179"/>
              <a:gd name="T4" fmla="*/ 61103 w 79809"/>
              <a:gd name="T5" fmla="*/ 22482 h 62179"/>
              <a:gd name="T6" fmla="*/ 61103 w 79809"/>
              <a:gd name="T7" fmla="*/ 13590 h 62179"/>
              <a:gd name="T8" fmla="*/ 61103 w 79809"/>
              <a:gd name="T9" fmla="*/ 13590 h 621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809"/>
              <a:gd name="T16" fmla="*/ 0 h 62179"/>
              <a:gd name="T17" fmla="*/ 79809 w 79809"/>
              <a:gd name="T18" fmla="*/ 62179 h 621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809" h="62179">
                <a:moveTo>
                  <a:pt x="0" y="24079"/>
                </a:moveTo>
                <a:lnTo>
                  <a:pt x="42863" y="62179"/>
                </a:lnTo>
                <a:cubicBezTo>
                  <a:pt x="50800" y="49479"/>
                  <a:pt x="59504" y="37227"/>
                  <a:pt x="66675" y="24079"/>
                </a:cubicBezTo>
                <a:cubicBezTo>
                  <a:pt x="79809" y="0"/>
                  <a:pt x="71562" y="9667"/>
                  <a:pt x="66675" y="14554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 anchor="ctr">
            <a:spAutoFit/>
          </a:bodyPr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4/28/15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CMPS 3130/6130 Computational Geometry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33FC1D-97FC-4DC1-9218-06C30686FCA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7907" grpId="0" build="p"/>
      <p:bldP spid="507931" grpId="0" build="p"/>
      <p:bldP spid="42" grpId="0" animBg="1"/>
      <p:bldP spid="4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20800"/>
            <a:ext cx="8229600" cy="45720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de-DE" sz="2400" dirty="0"/>
              <a:t>	</a:t>
            </a:r>
            <a:r>
              <a:rPr lang="de-DE" sz="2400" dirty="0" smtClean="0">
                <a:latin typeface="Symbol" pitchFamily="18" charset="2"/>
              </a:rPr>
              <a:t>d</a:t>
            </a:r>
            <a:r>
              <a:rPr lang="de-DE" sz="2400" baseline="-25000" dirty="0" smtClean="0"/>
              <a:t>F</a:t>
            </a:r>
            <a:r>
              <a:rPr lang="de-DE" sz="2400" dirty="0" smtClean="0"/>
              <a:t>(f,g) </a:t>
            </a:r>
            <a:r>
              <a:rPr lang="de-DE" sz="2400" dirty="0"/>
              <a:t>=      inf          </a:t>
            </a:r>
            <a:r>
              <a:rPr lang="de-DE" sz="2400" dirty="0" smtClean="0"/>
              <a:t>    </a:t>
            </a:r>
            <a:r>
              <a:rPr lang="de-DE" sz="2400" dirty="0"/>
              <a:t>max    </a:t>
            </a:r>
            <a:r>
              <a:rPr lang="de-DE" sz="2400" dirty="0" smtClean="0"/>
              <a:t>||f(</a:t>
            </a:r>
            <a:r>
              <a:rPr lang="de-DE" sz="2400" dirty="0" smtClean="0">
                <a:latin typeface="Symbol" pitchFamily="18" charset="2"/>
              </a:rPr>
              <a:t>a</a:t>
            </a:r>
            <a:r>
              <a:rPr lang="de-DE" sz="2400" dirty="0" smtClean="0"/>
              <a:t>(t))-g(</a:t>
            </a:r>
            <a:r>
              <a:rPr lang="de-DE" sz="2400" dirty="0" smtClean="0">
                <a:latin typeface="Symbol" pitchFamily="18" charset="2"/>
              </a:rPr>
              <a:t>b</a:t>
            </a:r>
            <a:r>
              <a:rPr lang="de-DE" sz="2400" dirty="0" smtClean="0"/>
              <a:t>(t</a:t>
            </a:r>
            <a:r>
              <a:rPr lang="de-DE" sz="2400" dirty="0"/>
              <a:t>))||</a:t>
            </a:r>
          </a:p>
          <a:p>
            <a:pPr>
              <a:lnSpc>
                <a:spcPct val="30000"/>
              </a:lnSpc>
              <a:buFontTx/>
              <a:buNone/>
              <a:defRPr/>
            </a:pPr>
            <a:r>
              <a:rPr lang="de-DE" dirty="0"/>
              <a:t>		       </a:t>
            </a:r>
            <a:r>
              <a:rPr lang="de-DE" sz="1800" dirty="0" smtClean="0">
                <a:latin typeface="Symbol" pitchFamily="18" charset="2"/>
              </a:rPr>
              <a:t>a,b</a:t>
            </a:r>
            <a:r>
              <a:rPr lang="de-DE" sz="1800" dirty="0" smtClean="0"/>
              <a:t>:[</a:t>
            </a:r>
            <a:r>
              <a:rPr lang="de-DE" sz="1800" dirty="0"/>
              <a:t>0,1]   [0,1]   t </a:t>
            </a:r>
            <a:r>
              <a:rPr lang="de-DE" sz="1800" dirty="0">
                <a:sym typeface="Symbol" pitchFamily="18" charset="2"/>
              </a:rPr>
              <a:t>[0,1]</a:t>
            </a:r>
            <a:endParaRPr lang="de-DE" dirty="0"/>
          </a:p>
          <a:p>
            <a:pPr>
              <a:lnSpc>
                <a:spcPct val="30000"/>
              </a:lnSpc>
              <a:buFontTx/>
              <a:buNone/>
              <a:defRPr/>
            </a:pPr>
            <a:endParaRPr lang="de-DE" dirty="0"/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de-DE" sz="2400" dirty="0" smtClean="0"/>
              <a:t>where </a:t>
            </a:r>
            <a:r>
              <a:rPr lang="de-DE" sz="2400" dirty="0" smtClean="0">
                <a:latin typeface="Symbol" pitchFamily="18" charset="2"/>
              </a:rPr>
              <a:t>a </a:t>
            </a:r>
            <a:r>
              <a:rPr lang="de-DE" sz="2400" dirty="0"/>
              <a:t>a</a:t>
            </a:r>
            <a:r>
              <a:rPr lang="de-DE" sz="2400" dirty="0" smtClean="0"/>
              <a:t>nd </a:t>
            </a:r>
            <a:r>
              <a:rPr lang="de-DE" sz="2400" dirty="0" smtClean="0">
                <a:latin typeface="Symbol" pitchFamily="18" charset="2"/>
              </a:rPr>
              <a:t>b</a:t>
            </a:r>
            <a:r>
              <a:rPr lang="de-DE" sz="2400" dirty="0" smtClean="0"/>
              <a:t> range over continuous monotone increasing reparameterizations only.</a:t>
            </a:r>
            <a:endParaRPr lang="de-DE" sz="2400" dirty="0"/>
          </a:p>
        </p:txBody>
      </p:sp>
      <p:sp>
        <p:nvSpPr>
          <p:cNvPr id="17411" name="Line 4"/>
          <p:cNvSpPr>
            <a:spLocks noChangeShapeType="1"/>
          </p:cNvSpPr>
          <p:nvPr/>
        </p:nvSpPr>
        <p:spPr bwMode="auto">
          <a:xfrm>
            <a:off x="2971800" y="1854200"/>
            <a:ext cx="1524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9982" name="Text Box 30"/>
          <p:cNvSpPr txBox="1">
            <a:spLocks noChangeArrowheads="1"/>
          </p:cNvSpPr>
          <p:nvPr/>
        </p:nvSpPr>
        <p:spPr bwMode="auto">
          <a:xfrm>
            <a:off x="5791200" y="2589213"/>
            <a:ext cx="33528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00000"/>
              </a:lnSpc>
              <a:buClrTx/>
              <a:buSzTx/>
              <a:buFontTx/>
              <a:buChar char="•"/>
            </a:pPr>
            <a:r>
              <a:rPr lang="de-DE"/>
              <a:t> Man and dog walk on one curve each</a:t>
            </a:r>
          </a:p>
          <a:p>
            <a:pPr algn="l">
              <a:lnSpc>
                <a:spcPct val="100000"/>
              </a:lnSpc>
              <a:buClrTx/>
              <a:buSzTx/>
              <a:buFontTx/>
              <a:buChar char="•"/>
            </a:pPr>
            <a:r>
              <a:rPr lang="de-DE"/>
              <a:t> They hold each other at a  </a:t>
            </a:r>
            <a:r>
              <a:rPr lang="de-DE" b="1">
                <a:solidFill>
                  <a:srgbClr val="FF9900"/>
                </a:solidFill>
              </a:rPr>
              <a:t>leash</a:t>
            </a:r>
            <a:endParaRPr lang="de-DE"/>
          </a:p>
          <a:p>
            <a:pPr algn="l">
              <a:lnSpc>
                <a:spcPct val="100000"/>
              </a:lnSpc>
              <a:buClrTx/>
              <a:buSzTx/>
              <a:buFontTx/>
              <a:buChar char="•"/>
            </a:pPr>
            <a:r>
              <a:rPr lang="de-DE"/>
              <a:t> They are only allowed to go forward</a:t>
            </a:r>
          </a:p>
          <a:p>
            <a:pPr algn="l">
              <a:lnSpc>
                <a:spcPct val="100000"/>
              </a:lnSpc>
              <a:buClrTx/>
              <a:buSzTx/>
              <a:buFontTx/>
              <a:buChar char="•"/>
            </a:pPr>
            <a:r>
              <a:rPr lang="de-DE"/>
              <a:t> </a:t>
            </a:r>
            <a:r>
              <a:rPr lang="de-DE">
                <a:latin typeface="Symbol" pitchFamily="18" charset="2"/>
              </a:rPr>
              <a:t>d</a:t>
            </a:r>
            <a:r>
              <a:rPr lang="de-DE" baseline="-25000"/>
              <a:t>F </a:t>
            </a:r>
            <a:r>
              <a:rPr lang="de-DE" sz="1800" baseline="-25000"/>
              <a:t> </a:t>
            </a:r>
            <a:r>
              <a:rPr lang="de-DE"/>
              <a:t>is the minimal possible leash length</a:t>
            </a:r>
          </a:p>
        </p:txBody>
      </p:sp>
      <p:grpSp>
        <p:nvGrpSpPr>
          <p:cNvPr id="17413" name="Group 125"/>
          <p:cNvGrpSpPr>
            <a:grpSpLocks/>
          </p:cNvGrpSpPr>
          <p:nvPr/>
        </p:nvGrpSpPr>
        <p:grpSpPr bwMode="auto">
          <a:xfrm>
            <a:off x="296863" y="3449638"/>
            <a:ext cx="5105400" cy="1981200"/>
            <a:chOff x="1624" y="2640"/>
            <a:chExt cx="3216" cy="1248"/>
          </a:xfrm>
        </p:grpSpPr>
        <p:grpSp>
          <p:nvGrpSpPr>
            <p:cNvPr id="17496" name="Group 126"/>
            <p:cNvGrpSpPr>
              <a:grpSpLocks/>
            </p:cNvGrpSpPr>
            <p:nvPr/>
          </p:nvGrpSpPr>
          <p:grpSpPr bwMode="auto">
            <a:xfrm>
              <a:off x="1720" y="2640"/>
              <a:ext cx="3072" cy="1056"/>
              <a:chOff x="576" y="2256"/>
              <a:chExt cx="3072" cy="1056"/>
            </a:xfrm>
          </p:grpSpPr>
          <p:sp>
            <p:nvSpPr>
              <p:cNvPr id="17503" name="Line 127"/>
              <p:cNvSpPr>
                <a:spLocks noChangeShapeType="1"/>
              </p:cNvSpPr>
              <p:nvPr/>
            </p:nvSpPr>
            <p:spPr bwMode="auto">
              <a:xfrm flipV="1">
                <a:off x="576" y="2688"/>
                <a:ext cx="384" cy="576"/>
              </a:xfrm>
              <a:prstGeom prst="line">
                <a:avLst/>
              </a:pr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04" name="Line 128"/>
              <p:cNvSpPr>
                <a:spLocks noChangeShapeType="1"/>
              </p:cNvSpPr>
              <p:nvPr/>
            </p:nvSpPr>
            <p:spPr bwMode="auto">
              <a:xfrm>
                <a:off x="960" y="2688"/>
                <a:ext cx="864" cy="432"/>
              </a:xfrm>
              <a:prstGeom prst="line">
                <a:avLst/>
              </a:pr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05" name="Line 129"/>
              <p:cNvSpPr>
                <a:spLocks noChangeShapeType="1"/>
              </p:cNvSpPr>
              <p:nvPr/>
            </p:nvSpPr>
            <p:spPr bwMode="auto">
              <a:xfrm flipH="1" flipV="1">
                <a:off x="1248" y="2256"/>
                <a:ext cx="576" cy="864"/>
              </a:xfrm>
              <a:prstGeom prst="line">
                <a:avLst/>
              </a:pr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06" name="Line 130"/>
              <p:cNvSpPr>
                <a:spLocks noChangeShapeType="1"/>
              </p:cNvSpPr>
              <p:nvPr/>
            </p:nvSpPr>
            <p:spPr bwMode="auto">
              <a:xfrm>
                <a:off x="1248" y="2256"/>
                <a:ext cx="1056" cy="1056"/>
              </a:xfrm>
              <a:prstGeom prst="line">
                <a:avLst/>
              </a:pr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07" name="Line 131"/>
              <p:cNvSpPr>
                <a:spLocks noChangeShapeType="1"/>
              </p:cNvSpPr>
              <p:nvPr/>
            </p:nvSpPr>
            <p:spPr bwMode="auto">
              <a:xfrm flipV="1">
                <a:off x="2304" y="2496"/>
                <a:ext cx="528" cy="816"/>
              </a:xfrm>
              <a:prstGeom prst="line">
                <a:avLst/>
              </a:pr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08" name="Line 132"/>
              <p:cNvSpPr>
                <a:spLocks noChangeShapeType="1"/>
              </p:cNvSpPr>
              <p:nvPr/>
            </p:nvSpPr>
            <p:spPr bwMode="auto">
              <a:xfrm>
                <a:off x="2832" y="2496"/>
                <a:ext cx="816" cy="672"/>
              </a:xfrm>
              <a:prstGeom prst="line">
                <a:avLst/>
              </a:pr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497" name="Group 133"/>
            <p:cNvGrpSpPr>
              <a:grpSpLocks/>
            </p:cNvGrpSpPr>
            <p:nvPr/>
          </p:nvGrpSpPr>
          <p:grpSpPr bwMode="auto">
            <a:xfrm>
              <a:off x="1624" y="3168"/>
              <a:ext cx="3216" cy="720"/>
              <a:chOff x="480" y="2784"/>
              <a:chExt cx="3216" cy="720"/>
            </a:xfrm>
          </p:grpSpPr>
          <p:sp>
            <p:nvSpPr>
              <p:cNvPr id="17498" name="Line 134"/>
              <p:cNvSpPr>
                <a:spLocks noChangeShapeType="1"/>
              </p:cNvSpPr>
              <p:nvPr/>
            </p:nvSpPr>
            <p:spPr bwMode="auto">
              <a:xfrm>
                <a:off x="480" y="2784"/>
                <a:ext cx="768" cy="62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99" name="Line 135"/>
              <p:cNvSpPr>
                <a:spLocks noChangeShapeType="1"/>
              </p:cNvSpPr>
              <p:nvPr/>
            </p:nvSpPr>
            <p:spPr bwMode="auto">
              <a:xfrm flipV="1">
                <a:off x="1248" y="2832"/>
                <a:ext cx="192" cy="57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00" name="Line 136"/>
              <p:cNvSpPr>
                <a:spLocks noChangeShapeType="1"/>
              </p:cNvSpPr>
              <p:nvPr/>
            </p:nvSpPr>
            <p:spPr bwMode="auto">
              <a:xfrm>
                <a:off x="1440" y="2832"/>
                <a:ext cx="288" cy="67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01" name="Line 137"/>
              <p:cNvSpPr>
                <a:spLocks noChangeShapeType="1"/>
              </p:cNvSpPr>
              <p:nvPr/>
            </p:nvSpPr>
            <p:spPr bwMode="auto">
              <a:xfrm flipV="1">
                <a:off x="1728" y="3312"/>
                <a:ext cx="1152" cy="19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02" name="Line 138"/>
              <p:cNvSpPr>
                <a:spLocks noChangeShapeType="1"/>
              </p:cNvSpPr>
              <p:nvPr/>
            </p:nvSpPr>
            <p:spPr bwMode="auto">
              <a:xfrm>
                <a:off x="2880" y="3312"/>
                <a:ext cx="816" cy="4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" name="Group 139"/>
          <p:cNvGrpSpPr>
            <a:grpSpLocks/>
          </p:cNvGrpSpPr>
          <p:nvPr/>
        </p:nvGrpSpPr>
        <p:grpSpPr bwMode="auto">
          <a:xfrm>
            <a:off x="217488" y="3992563"/>
            <a:ext cx="152400" cy="306387"/>
            <a:chOff x="1626" y="2988"/>
            <a:chExt cx="96" cy="193"/>
          </a:xfrm>
        </p:grpSpPr>
        <p:sp>
          <p:nvSpPr>
            <p:cNvPr id="17489" name="Oval 140"/>
            <p:cNvSpPr>
              <a:spLocks noChangeArrowheads="1"/>
            </p:cNvSpPr>
            <p:nvPr/>
          </p:nvSpPr>
          <p:spPr bwMode="auto">
            <a:xfrm>
              <a:off x="1648" y="2988"/>
              <a:ext cx="48" cy="48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90" name="Line 141"/>
            <p:cNvSpPr>
              <a:spLocks noChangeShapeType="1"/>
            </p:cNvSpPr>
            <p:nvPr/>
          </p:nvSpPr>
          <p:spPr bwMode="auto">
            <a:xfrm>
              <a:off x="1674" y="3037"/>
              <a:ext cx="0" cy="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91" name="Line 142"/>
            <p:cNvSpPr>
              <a:spLocks noChangeShapeType="1"/>
            </p:cNvSpPr>
            <p:nvPr/>
          </p:nvSpPr>
          <p:spPr bwMode="auto">
            <a:xfrm>
              <a:off x="1674" y="3133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92" name="Line 143"/>
            <p:cNvSpPr>
              <a:spLocks noChangeShapeType="1"/>
            </p:cNvSpPr>
            <p:nvPr/>
          </p:nvSpPr>
          <p:spPr bwMode="auto">
            <a:xfrm>
              <a:off x="1674" y="3133"/>
              <a:ext cx="48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93" name="Line 144"/>
            <p:cNvSpPr>
              <a:spLocks noChangeShapeType="1"/>
            </p:cNvSpPr>
            <p:nvPr/>
          </p:nvSpPr>
          <p:spPr bwMode="auto">
            <a:xfrm flipH="1">
              <a:off x="1626" y="3133"/>
              <a:ext cx="48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94" name="Line 145"/>
            <p:cNvSpPr>
              <a:spLocks noChangeShapeType="1"/>
            </p:cNvSpPr>
            <p:nvPr/>
          </p:nvSpPr>
          <p:spPr bwMode="auto">
            <a:xfrm flipV="1">
              <a:off x="1674" y="3037"/>
              <a:ext cx="48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95" name="Line 146"/>
            <p:cNvSpPr>
              <a:spLocks noChangeShapeType="1"/>
            </p:cNvSpPr>
            <p:nvPr/>
          </p:nvSpPr>
          <p:spPr bwMode="auto">
            <a:xfrm flipH="1">
              <a:off x="1626" y="3085"/>
              <a:ext cx="4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5" name="Line 148"/>
          <p:cNvSpPr>
            <a:spLocks noChangeShapeType="1"/>
          </p:cNvSpPr>
          <p:nvPr/>
        </p:nvSpPr>
        <p:spPr bwMode="auto">
          <a:xfrm>
            <a:off x="300038" y="4308475"/>
            <a:ext cx="152400" cy="76200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6" name="Picture 149" descr="an00088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4792663"/>
            <a:ext cx="406400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Line 150"/>
          <p:cNvSpPr>
            <a:spLocks noChangeShapeType="1"/>
          </p:cNvSpPr>
          <p:nvPr/>
        </p:nvSpPr>
        <p:spPr bwMode="auto">
          <a:xfrm flipV="1">
            <a:off x="309563" y="4195763"/>
            <a:ext cx="738187" cy="112712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0" tIns="45715" rIns="91430" bIns="45715" anchor="ctr"/>
          <a:lstStyle/>
          <a:p>
            <a:endParaRPr lang="en-US"/>
          </a:p>
        </p:txBody>
      </p:sp>
      <p:pic>
        <p:nvPicPr>
          <p:cNvPr id="58" name="Picture 151" descr="an00088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88" y="3946525"/>
            <a:ext cx="406400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152"/>
          <p:cNvGrpSpPr>
            <a:grpSpLocks/>
          </p:cNvGrpSpPr>
          <p:nvPr/>
        </p:nvGrpSpPr>
        <p:grpSpPr bwMode="auto">
          <a:xfrm>
            <a:off x="1066800" y="4178300"/>
            <a:ext cx="288925" cy="1300163"/>
            <a:chOff x="2109" y="3099"/>
            <a:chExt cx="182" cy="818"/>
          </a:xfrm>
        </p:grpSpPr>
        <p:sp>
          <p:nvSpPr>
            <p:cNvPr id="17480" name="Line 153"/>
            <p:cNvSpPr>
              <a:spLocks noChangeShapeType="1"/>
            </p:cNvSpPr>
            <p:nvPr/>
          </p:nvSpPr>
          <p:spPr bwMode="auto">
            <a:xfrm flipH="1" flipV="1">
              <a:off x="2109" y="3099"/>
              <a:ext cx="161" cy="589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481" name="Group 154"/>
            <p:cNvGrpSpPr>
              <a:grpSpLocks/>
            </p:cNvGrpSpPr>
            <p:nvPr/>
          </p:nvGrpSpPr>
          <p:grpSpPr bwMode="auto">
            <a:xfrm>
              <a:off x="2195" y="3724"/>
              <a:ext cx="96" cy="193"/>
              <a:chOff x="1626" y="2988"/>
              <a:chExt cx="96" cy="193"/>
            </a:xfrm>
          </p:grpSpPr>
          <p:sp>
            <p:nvSpPr>
              <p:cNvPr id="17482" name="Oval 155"/>
              <p:cNvSpPr>
                <a:spLocks noChangeArrowheads="1"/>
              </p:cNvSpPr>
              <p:nvPr/>
            </p:nvSpPr>
            <p:spPr bwMode="auto">
              <a:xfrm>
                <a:off x="1648" y="2988"/>
                <a:ext cx="48" cy="48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83" name="Line 156"/>
              <p:cNvSpPr>
                <a:spLocks noChangeShapeType="1"/>
              </p:cNvSpPr>
              <p:nvPr/>
            </p:nvSpPr>
            <p:spPr bwMode="auto">
              <a:xfrm>
                <a:off x="1674" y="3037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84" name="Line 157"/>
              <p:cNvSpPr>
                <a:spLocks noChangeShapeType="1"/>
              </p:cNvSpPr>
              <p:nvPr/>
            </p:nvSpPr>
            <p:spPr bwMode="auto">
              <a:xfrm>
                <a:off x="1674" y="3133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85" name="Line 158"/>
              <p:cNvSpPr>
                <a:spLocks noChangeShapeType="1"/>
              </p:cNvSpPr>
              <p:nvPr/>
            </p:nvSpPr>
            <p:spPr bwMode="auto">
              <a:xfrm>
                <a:off x="1674" y="3133"/>
                <a:ext cx="48" cy="4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86" name="Line 159"/>
              <p:cNvSpPr>
                <a:spLocks noChangeShapeType="1"/>
              </p:cNvSpPr>
              <p:nvPr/>
            </p:nvSpPr>
            <p:spPr bwMode="auto">
              <a:xfrm flipH="1">
                <a:off x="1626" y="3133"/>
                <a:ext cx="48" cy="4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87" name="Line 160"/>
              <p:cNvSpPr>
                <a:spLocks noChangeShapeType="1"/>
              </p:cNvSpPr>
              <p:nvPr/>
            </p:nvSpPr>
            <p:spPr bwMode="auto">
              <a:xfrm flipV="1">
                <a:off x="1674" y="3037"/>
                <a:ext cx="48" cy="4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88" name="Line 161"/>
              <p:cNvSpPr>
                <a:spLocks noChangeShapeType="1"/>
              </p:cNvSpPr>
              <p:nvPr/>
            </p:nvSpPr>
            <p:spPr bwMode="auto">
              <a:xfrm flipH="1">
                <a:off x="1626" y="3085"/>
                <a:ext cx="4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8" name="Group 162"/>
          <p:cNvGrpSpPr>
            <a:grpSpLocks/>
          </p:cNvGrpSpPr>
          <p:nvPr/>
        </p:nvGrpSpPr>
        <p:grpSpPr bwMode="auto">
          <a:xfrm>
            <a:off x="1647825" y="4006850"/>
            <a:ext cx="768350" cy="773113"/>
            <a:chOff x="2475" y="2991"/>
            <a:chExt cx="484" cy="487"/>
          </a:xfrm>
        </p:grpSpPr>
        <p:sp>
          <p:nvSpPr>
            <p:cNvPr id="17471" name="Line 163"/>
            <p:cNvSpPr>
              <a:spLocks noChangeShapeType="1"/>
            </p:cNvSpPr>
            <p:nvPr/>
          </p:nvSpPr>
          <p:spPr bwMode="auto">
            <a:xfrm flipH="1" flipV="1">
              <a:off x="2567" y="3213"/>
              <a:ext cx="392" cy="265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472" name="Group 164"/>
            <p:cNvGrpSpPr>
              <a:grpSpLocks/>
            </p:cNvGrpSpPr>
            <p:nvPr/>
          </p:nvGrpSpPr>
          <p:grpSpPr bwMode="auto">
            <a:xfrm>
              <a:off x="2475" y="2991"/>
              <a:ext cx="96" cy="193"/>
              <a:chOff x="1626" y="2988"/>
              <a:chExt cx="96" cy="193"/>
            </a:xfrm>
          </p:grpSpPr>
          <p:sp>
            <p:nvSpPr>
              <p:cNvPr id="17473" name="Oval 165"/>
              <p:cNvSpPr>
                <a:spLocks noChangeArrowheads="1"/>
              </p:cNvSpPr>
              <p:nvPr/>
            </p:nvSpPr>
            <p:spPr bwMode="auto">
              <a:xfrm>
                <a:off x="1648" y="2988"/>
                <a:ext cx="48" cy="48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74" name="Line 166"/>
              <p:cNvSpPr>
                <a:spLocks noChangeShapeType="1"/>
              </p:cNvSpPr>
              <p:nvPr/>
            </p:nvSpPr>
            <p:spPr bwMode="auto">
              <a:xfrm>
                <a:off x="1674" y="3037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75" name="Line 167"/>
              <p:cNvSpPr>
                <a:spLocks noChangeShapeType="1"/>
              </p:cNvSpPr>
              <p:nvPr/>
            </p:nvSpPr>
            <p:spPr bwMode="auto">
              <a:xfrm>
                <a:off x="1674" y="3133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76" name="Line 168"/>
              <p:cNvSpPr>
                <a:spLocks noChangeShapeType="1"/>
              </p:cNvSpPr>
              <p:nvPr/>
            </p:nvSpPr>
            <p:spPr bwMode="auto">
              <a:xfrm>
                <a:off x="1674" y="3133"/>
                <a:ext cx="48" cy="4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77" name="Line 169"/>
              <p:cNvSpPr>
                <a:spLocks noChangeShapeType="1"/>
              </p:cNvSpPr>
              <p:nvPr/>
            </p:nvSpPr>
            <p:spPr bwMode="auto">
              <a:xfrm flipH="1">
                <a:off x="1626" y="3133"/>
                <a:ext cx="48" cy="4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78" name="Line 170"/>
              <p:cNvSpPr>
                <a:spLocks noChangeShapeType="1"/>
              </p:cNvSpPr>
              <p:nvPr/>
            </p:nvSpPr>
            <p:spPr bwMode="auto">
              <a:xfrm flipV="1">
                <a:off x="1674" y="3037"/>
                <a:ext cx="48" cy="4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79" name="Line 171"/>
              <p:cNvSpPr>
                <a:spLocks noChangeShapeType="1"/>
              </p:cNvSpPr>
              <p:nvPr/>
            </p:nvSpPr>
            <p:spPr bwMode="auto">
              <a:xfrm flipH="1">
                <a:off x="1626" y="3085"/>
                <a:ext cx="4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79" name="Picture 172" descr="an00088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688" y="4492625"/>
            <a:ext cx="406400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Line 173"/>
          <p:cNvSpPr>
            <a:spLocks noChangeShapeType="1"/>
          </p:cNvSpPr>
          <p:nvPr/>
        </p:nvSpPr>
        <p:spPr bwMode="auto">
          <a:xfrm>
            <a:off x="2425700" y="4795838"/>
            <a:ext cx="152400" cy="582612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0" tIns="45715" rIns="91430" bIns="45715" anchor="ctr"/>
          <a:lstStyle/>
          <a:p>
            <a:endParaRPr lang="en-US"/>
          </a:p>
        </p:txBody>
      </p:sp>
      <p:grpSp>
        <p:nvGrpSpPr>
          <p:cNvPr id="10" name="Group 174"/>
          <p:cNvGrpSpPr>
            <a:grpSpLocks/>
          </p:cNvGrpSpPr>
          <p:nvPr/>
        </p:nvGrpSpPr>
        <p:grpSpPr bwMode="auto">
          <a:xfrm>
            <a:off x="2522538" y="5440363"/>
            <a:ext cx="152400" cy="306387"/>
            <a:chOff x="1626" y="2988"/>
            <a:chExt cx="96" cy="193"/>
          </a:xfrm>
        </p:grpSpPr>
        <p:sp>
          <p:nvSpPr>
            <p:cNvPr id="17464" name="Oval 175"/>
            <p:cNvSpPr>
              <a:spLocks noChangeArrowheads="1"/>
            </p:cNvSpPr>
            <p:nvPr/>
          </p:nvSpPr>
          <p:spPr bwMode="auto">
            <a:xfrm>
              <a:off x="1648" y="2988"/>
              <a:ext cx="48" cy="48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65" name="Line 176"/>
            <p:cNvSpPr>
              <a:spLocks noChangeShapeType="1"/>
            </p:cNvSpPr>
            <p:nvPr/>
          </p:nvSpPr>
          <p:spPr bwMode="auto">
            <a:xfrm>
              <a:off x="1674" y="3037"/>
              <a:ext cx="0" cy="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66" name="Line 177"/>
            <p:cNvSpPr>
              <a:spLocks noChangeShapeType="1"/>
            </p:cNvSpPr>
            <p:nvPr/>
          </p:nvSpPr>
          <p:spPr bwMode="auto">
            <a:xfrm>
              <a:off x="1674" y="3133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67" name="Line 178"/>
            <p:cNvSpPr>
              <a:spLocks noChangeShapeType="1"/>
            </p:cNvSpPr>
            <p:nvPr/>
          </p:nvSpPr>
          <p:spPr bwMode="auto">
            <a:xfrm>
              <a:off x="1674" y="3133"/>
              <a:ext cx="48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68" name="Line 179"/>
            <p:cNvSpPr>
              <a:spLocks noChangeShapeType="1"/>
            </p:cNvSpPr>
            <p:nvPr/>
          </p:nvSpPr>
          <p:spPr bwMode="auto">
            <a:xfrm flipH="1">
              <a:off x="1626" y="3133"/>
              <a:ext cx="48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69" name="Line 180"/>
            <p:cNvSpPr>
              <a:spLocks noChangeShapeType="1"/>
            </p:cNvSpPr>
            <p:nvPr/>
          </p:nvSpPr>
          <p:spPr bwMode="auto">
            <a:xfrm flipV="1">
              <a:off x="1674" y="3037"/>
              <a:ext cx="48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70" name="Line 181"/>
            <p:cNvSpPr>
              <a:spLocks noChangeShapeType="1"/>
            </p:cNvSpPr>
            <p:nvPr/>
          </p:nvSpPr>
          <p:spPr bwMode="auto">
            <a:xfrm flipH="1">
              <a:off x="1626" y="3085"/>
              <a:ext cx="4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182"/>
          <p:cNvGrpSpPr>
            <a:grpSpLocks/>
          </p:cNvGrpSpPr>
          <p:nvPr/>
        </p:nvGrpSpPr>
        <p:grpSpPr bwMode="auto">
          <a:xfrm>
            <a:off x="1408113" y="3108325"/>
            <a:ext cx="1169987" cy="2279650"/>
            <a:chOff x="2324" y="2425"/>
            <a:chExt cx="737" cy="1436"/>
          </a:xfrm>
        </p:grpSpPr>
        <p:sp>
          <p:nvSpPr>
            <p:cNvPr id="17462" name="Line 183"/>
            <p:cNvSpPr>
              <a:spLocks noChangeShapeType="1"/>
            </p:cNvSpPr>
            <p:nvPr/>
          </p:nvSpPr>
          <p:spPr bwMode="auto">
            <a:xfrm>
              <a:off x="2414" y="2642"/>
              <a:ext cx="647" cy="1219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7463" name="Picture 184" descr="an00088_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4" y="2425"/>
              <a:ext cx="256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185"/>
          <p:cNvGrpSpPr>
            <a:grpSpLocks/>
          </p:cNvGrpSpPr>
          <p:nvPr/>
        </p:nvGrpSpPr>
        <p:grpSpPr bwMode="auto">
          <a:xfrm>
            <a:off x="2797175" y="4587875"/>
            <a:ext cx="733425" cy="1000125"/>
            <a:chOff x="3199" y="3357"/>
            <a:chExt cx="462" cy="630"/>
          </a:xfrm>
        </p:grpSpPr>
        <p:sp>
          <p:nvSpPr>
            <p:cNvPr id="17452" name="Line 186"/>
            <p:cNvSpPr>
              <a:spLocks noChangeShapeType="1"/>
            </p:cNvSpPr>
            <p:nvPr/>
          </p:nvSpPr>
          <p:spPr bwMode="auto">
            <a:xfrm>
              <a:off x="3297" y="3560"/>
              <a:ext cx="296" cy="192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453" name="Group 187"/>
            <p:cNvGrpSpPr>
              <a:grpSpLocks/>
            </p:cNvGrpSpPr>
            <p:nvPr/>
          </p:nvGrpSpPr>
          <p:grpSpPr bwMode="auto">
            <a:xfrm>
              <a:off x="3565" y="3794"/>
              <a:ext cx="96" cy="193"/>
              <a:chOff x="1626" y="2988"/>
              <a:chExt cx="96" cy="193"/>
            </a:xfrm>
          </p:grpSpPr>
          <p:sp>
            <p:nvSpPr>
              <p:cNvPr id="17455" name="Oval 188"/>
              <p:cNvSpPr>
                <a:spLocks noChangeArrowheads="1"/>
              </p:cNvSpPr>
              <p:nvPr/>
            </p:nvSpPr>
            <p:spPr bwMode="auto">
              <a:xfrm>
                <a:off x="1648" y="2988"/>
                <a:ext cx="48" cy="48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56" name="Line 189"/>
              <p:cNvSpPr>
                <a:spLocks noChangeShapeType="1"/>
              </p:cNvSpPr>
              <p:nvPr/>
            </p:nvSpPr>
            <p:spPr bwMode="auto">
              <a:xfrm>
                <a:off x="1674" y="3037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57" name="Line 190"/>
              <p:cNvSpPr>
                <a:spLocks noChangeShapeType="1"/>
              </p:cNvSpPr>
              <p:nvPr/>
            </p:nvSpPr>
            <p:spPr bwMode="auto">
              <a:xfrm>
                <a:off x="1674" y="3133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58" name="Line 191"/>
              <p:cNvSpPr>
                <a:spLocks noChangeShapeType="1"/>
              </p:cNvSpPr>
              <p:nvPr/>
            </p:nvSpPr>
            <p:spPr bwMode="auto">
              <a:xfrm>
                <a:off x="1674" y="3133"/>
                <a:ext cx="48" cy="4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59" name="Line 192"/>
              <p:cNvSpPr>
                <a:spLocks noChangeShapeType="1"/>
              </p:cNvSpPr>
              <p:nvPr/>
            </p:nvSpPr>
            <p:spPr bwMode="auto">
              <a:xfrm flipH="1">
                <a:off x="1626" y="3133"/>
                <a:ext cx="48" cy="4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60" name="Line 193"/>
              <p:cNvSpPr>
                <a:spLocks noChangeShapeType="1"/>
              </p:cNvSpPr>
              <p:nvPr/>
            </p:nvSpPr>
            <p:spPr bwMode="auto">
              <a:xfrm flipV="1">
                <a:off x="1674" y="3037"/>
                <a:ext cx="48" cy="4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61" name="Line 194"/>
              <p:cNvSpPr>
                <a:spLocks noChangeShapeType="1"/>
              </p:cNvSpPr>
              <p:nvPr/>
            </p:nvSpPr>
            <p:spPr bwMode="auto">
              <a:xfrm flipH="1">
                <a:off x="1626" y="3085"/>
                <a:ext cx="4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17454" name="Picture 195" descr="an00088_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9" y="3357"/>
              <a:ext cx="256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196"/>
          <p:cNvGrpSpPr>
            <a:grpSpLocks/>
          </p:cNvGrpSpPr>
          <p:nvPr/>
        </p:nvGrpSpPr>
        <p:grpSpPr bwMode="auto">
          <a:xfrm>
            <a:off x="3892550" y="3487738"/>
            <a:ext cx="406400" cy="2052637"/>
            <a:chOff x="3889" y="2664"/>
            <a:chExt cx="256" cy="1292"/>
          </a:xfrm>
        </p:grpSpPr>
        <p:sp>
          <p:nvSpPr>
            <p:cNvPr id="17442" name="Line 197"/>
            <p:cNvSpPr>
              <a:spLocks noChangeShapeType="1"/>
            </p:cNvSpPr>
            <p:nvPr/>
          </p:nvSpPr>
          <p:spPr bwMode="auto">
            <a:xfrm>
              <a:off x="3980" y="2902"/>
              <a:ext cx="31" cy="793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443" name="Group 198"/>
            <p:cNvGrpSpPr>
              <a:grpSpLocks/>
            </p:cNvGrpSpPr>
            <p:nvPr/>
          </p:nvGrpSpPr>
          <p:grpSpPr bwMode="auto">
            <a:xfrm>
              <a:off x="3966" y="3763"/>
              <a:ext cx="96" cy="193"/>
              <a:chOff x="1626" y="2988"/>
              <a:chExt cx="96" cy="193"/>
            </a:xfrm>
          </p:grpSpPr>
          <p:sp>
            <p:nvSpPr>
              <p:cNvPr id="17445" name="Oval 199"/>
              <p:cNvSpPr>
                <a:spLocks noChangeArrowheads="1"/>
              </p:cNvSpPr>
              <p:nvPr/>
            </p:nvSpPr>
            <p:spPr bwMode="auto">
              <a:xfrm>
                <a:off x="1648" y="2988"/>
                <a:ext cx="48" cy="48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6" name="Line 200"/>
              <p:cNvSpPr>
                <a:spLocks noChangeShapeType="1"/>
              </p:cNvSpPr>
              <p:nvPr/>
            </p:nvSpPr>
            <p:spPr bwMode="auto">
              <a:xfrm>
                <a:off x="1674" y="3037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7" name="Line 201"/>
              <p:cNvSpPr>
                <a:spLocks noChangeShapeType="1"/>
              </p:cNvSpPr>
              <p:nvPr/>
            </p:nvSpPr>
            <p:spPr bwMode="auto">
              <a:xfrm>
                <a:off x="1674" y="3133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8" name="Line 202"/>
              <p:cNvSpPr>
                <a:spLocks noChangeShapeType="1"/>
              </p:cNvSpPr>
              <p:nvPr/>
            </p:nvSpPr>
            <p:spPr bwMode="auto">
              <a:xfrm>
                <a:off x="1674" y="3133"/>
                <a:ext cx="48" cy="4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9" name="Line 203"/>
              <p:cNvSpPr>
                <a:spLocks noChangeShapeType="1"/>
              </p:cNvSpPr>
              <p:nvPr/>
            </p:nvSpPr>
            <p:spPr bwMode="auto">
              <a:xfrm flipH="1">
                <a:off x="1626" y="3133"/>
                <a:ext cx="48" cy="4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50" name="Line 204"/>
              <p:cNvSpPr>
                <a:spLocks noChangeShapeType="1"/>
              </p:cNvSpPr>
              <p:nvPr/>
            </p:nvSpPr>
            <p:spPr bwMode="auto">
              <a:xfrm flipV="1">
                <a:off x="1674" y="3037"/>
                <a:ext cx="48" cy="4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51" name="Line 205"/>
              <p:cNvSpPr>
                <a:spLocks noChangeShapeType="1"/>
              </p:cNvSpPr>
              <p:nvPr/>
            </p:nvSpPr>
            <p:spPr bwMode="auto">
              <a:xfrm flipH="1">
                <a:off x="1626" y="3085"/>
                <a:ext cx="4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17444" name="Picture 206" descr="an00088_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9" y="2664"/>
              <a:ext cx="256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Group 207"/>
          <p:cNvGrpSpPr>
            <a:grpSpLocks/>
          </p:cNvGrpSpPr>
          <p:nvPr/>
        </p:nvGrpSpPr>
        <p:grpSpPr bwMode="auto">
          <a:xfrm>
            <a:off x="5133975" y="4518025"/>
            <a:ext cx="406400" cy="1063625"/>
            <a:chOff x="4671" y="3313"/>
            <a:chExt cx="256" cy="670"/>
          </a:xfrm>
        </p:grpSpPr>
        <p:sp>
          <p:nvSpPr>
            <p:cNvPr id="17432" name="Line 208"/>
            <p:cNvSpPr>
              <a:spLocks noChangeShapeType="1"/>
            </p:cNvSpPr>
            <p:nvPr/>
          </p:nvSpPr>
          <p:spPr bwMode="auto">
            <a:xfrm>
              <a:off x="4777" y="3540"/>
              <a:ext cx="39" cy="186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433" name="Group 209"/>
            <p:cNvGrpSpPr>
              <a:grpSpLocks/>
            </p:cNvGrpSpPr>
            <p:nvPr/>
          </p:nvGrpSpPr>
          <p:grpSpPr bwMode="auto">
            <a:xfrm>
              <a:off x="4782" y="3790"/>
              <a:ext cx="96" cy="193"/>
              <a:chOff x="1626" y="2988"/>
              <a:chExt cx="96" cy="193"/>
            </a:xfrm>
          </p:grpSpPr>
          <p:sp>
            <p:nvSpPr>
              <p:cNvPr id="17435" name="Oval 210"/>
              <p:cNvSpPr>
                <a:spLocks noChangeArrowheads="1"/>
              </p:cNvSpPr>
              <p:nvPr/>
            </p:nvSpPr>
            <p:spPr bwMode="auto">
              <a:xfrm>
                <a:off x="1648" y="2988"/>
                <a:ext cx="48" cy="48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6" name="Line 211"/>
              <p:cNvSpPr>
                <a:spLocks noChangeShapeType="1"/>
              </p:cNvSpPr>
              <p:nvPr/>
            </p:nvSpPr>
            <p:spPr bwMode="auto">
              <a:xfrm>
                <a:off x="1674" y="3037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7" name="Line 212"/>
              <p:cNvSpPr>
                <a:spLocks noChangeShapeType="1"/>
              </p:cNvSpPr>
              <p:nvPr/>
            </p:nvSpPr>
            <p:spPr bwMode="auto">
              <a:xfrm>
                <a:off x="1674" y="3133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8" name="Line 213"/>
              <p:cNvSpPr>
                <a:spLocks noChangeShapeType="1"/>
              </p:cNvSpPr>
              <p:nvPr/>
            </p:nvSpPr>
            <p:spPr bwMode="auto">
              <a:xfrm>
                <a:off x="1674" y="3133"/>
                <a:ext cx="48" cy="4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9" name="Line 214"/>
              <p:cNvSpPr>
                <a:spLocks noChangeShapeType="1"/>
              </p:cNvSpPr>
              <p:nvPr/>
            </p:nvSpPr>
            <p:spPr bwMode="auto">
              <a:xfrm flipH="1">
                <a:off x="1626" y="3133"/>
                <a:ext cx="48" cy="4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0" name="Line 215"/>
              <p:cNvSpPr>
                <a:spLocks noChangeShapeType="1"/>
              </p:cNvSpPr>
              <p:nvPr/>
            </p:nvSpPr>
            <p:spPr bwMode="auto">
              <a:xfrm flipV="1">
                <a:off x="1674" y="3037"/>
                <a:ext cx="48" cy="4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1" name="Line 216"/>
              <p:cNvSpPr>
                <a:spLocks noChangeShapeType="1"/>
              </p:cNvSpPr>
              <p:nvPr/>
            </p:nvSpPr>
            <p:spPr bwMode="auto">
              <a:xfrm flipH="1">
                <a:off x="1626" y="3085"/>
                <a:ext cx="4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17434" name="Picture 217" descr="an00088_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1" y="3313"/>
              <a:ext cx="256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28" name="TextBox 97"/>
          <p:cNvSpPr txBox="1">
            <a:spLocks noChangeArrowheads="1"/>
          </p:cNvSpPr>
          <p:nvPr/>
        </p:nvSpPr>
        <p:spPr bwMode="auto">
          <a:xfrm>
            <a:off x="5389563" y="4441825"/>
            <a:ext cx="41433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200">
                <a:solidFill>
                  <a:srgbClr val="0070C0"/>
                </a:solidFill>
              </a:rPr>
              <a:t>f</a:t>
            </a:r>
          </a:p>
        </p:txBody>
      </p:sp>
      <p:sp>
        <p:nvSpPr>
          <p:cNvPr id="17429" name="TextBox 98"/>
          <p:cNvSpPr txBox="1">
            <a:spLocks noChangeArrowheads="1"/>
          </p:cNvSpPr>
          <p:nvPr/>
        </p:nvSpPr>
        <p:spPr bwMode="auto">
          <a:xfrm>
            <a:off x="5413375" y="5060950"/>
            <a:ext cx="41433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200"/>
              <a:t>g</a:t>
            </a:r>
          </a:p>
        </p:txBody>
      </p:sp>
      <p:sp>
        <p:nvSpPr>
          <p:cNvPr id="174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/>
            <a:r>
              <a:rPr lang="de-DE" sz="4000" smtClean="0">
                <a:solidFill>
                  <a:schemeClr val="accent2"/>
                </a:solidFill>
              </a:rPr>
              <a:t>Fréchet Distance for Curves</a:t>
            </a:r>
          </a:p>
        </p:txBody>
      </p:sp>
      <p:sp>
        <p:nvSpPr>
          <p:cNvPr id="17431" name="Text Box 21"/>
          <p:cNvSpPr txBox="1">
            <a:spLocks noChangeArrowheads="1"/>
          </p:cNvSpPr>
          <p:nvPr/>
        </p:nvSpPr>
        <p:spPr bwMode="auto">
          <a:xfrm>
            <a:off x="525463" y="6597658"/>
            <a:ext cx="814228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1200"/>
              <a:t>[F06] M. </a:t>
            </a:r>
            <a:r>
              <a:rPr lang="en-US" sz="1200">
                <a:solidFill>
                  <a:srgbClr val="000000"/>
                </a:solidFill>
              </a:rPr>
              <a:t>Fréchet, Sur quelques points de calcul fonctionel, </a:t>
            </a:r>
            <a:r>
              <a:rPr lang="en-US" sz="1200" i="1">
                <a:solidFill>
                  <a:srgbClr val="000000"/>
                </a:solidFill>
              </a:rPr>
              <a:t>Rendiconti del Circolo Mathematico di Palermo</a:t>
            </a:r>
            <a:r>
              <a:rPr lang="en-US" sz="1200">
                <a:solidFill>
                  <a:srgbClr val="000000"/>
                </a:solidFill>
              </a:rPr>
              <a:t> 22: 1-74, 1906.</a:t>
            </a:r>
            <a:endParaRPr lang="en-US" sz="12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4/28/15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CMPS 3130/6130 Computational Geometry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33FC1D-97FC-4DC1-9218-06C30686FCA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9982" grpId="0" build="p"/>
      <p:bldP spid="55" grpId="0" animBg="1"/>
      <p:bldP spid="55" grpId="1" animBg="1"/>
      <p:bldP spid="57" grpId="0" animBg="1"/>
      <p:bldP spid="57" grpId="1" animBg="1"/>
      <p:bldP spid="80" grpId="0" animBg="1"/>
      <p:bldP spid="80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de-DE" smtClean="0">
                <a:solidFill>
                  <a:schemeClr val="accent2"/>
                </a:solidFill>
              </a:rPr>
              <a:t>Free Space Diagram</a:t>
            </a:r>
            <a:endParaRPr lang="de-DE" smtClean="0"/>
          </a:p>
        </p:txBody>
      </p:sp>
      <p:sp>
        <p:nvSpPr>
          <p:cNvPr id="1843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4191000"/>
            <a:ext cx="8382000" cy="1447800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3898900" algn="l"/>
              </a:tabLst>
            </a:pPr>
            <a:r>
              <a:rPr lang="de-DE" sz="2800" smtClean="0"/>
              <a:t>Let </a:t>
            </a:r>
            <a:r>
              <a:rPr lang="de-DE" sz="2800" smtClean="0">
                <a:latin typeface="Symbol" pitchFamily="18" charset="2"/>
              </a:rPr>
              <a:t>e</a:t>
            </a:r>
            <a:r>
              <a:rPr lang="de-DE" sz="2800" smtClean="0"/>
              <a:t> &gt; 0 fixed  (eventually solve decision problem)</a:t>
            </a:r>
          </a:p>
          <a:p>
            <a:pPr>
              <a:lnSpc>
                <a:spcPct val="90000"/>
              </a:lnSpc>
              <a:tabLst>
                <a:tab pos="3898900" algn="l"/>
              </a:tabLst>
            </a:pPr>
            <a:r>
              <a:rPr lang="de-DE" sz="2800" smtClean="0"/>
              <a:t>F</a:t>
            </a:r>
            <a:r>
              <a:rPr lang="de-DE" sz="2800" baseline="-25000" smtClean="0">
                <a:latin typeface="Symbol" pitchFamily="18" charset="2"/>
              </a:rPr>
              <a:t>e</a:t>
            </a:r>
            <a:r>
              <a:rPr lang="de-DE" sz="2800" smtClean="0"/>
              <a:t>(f,g) = { (s,t)</a:t>
            </a:r>
            <a:r>
              <a:rPr lang="de-DE" sz="2800" smtClean="0">
                <a:sym typeface="Symbol" pitchFamily="18" charset="2"/>
              </a:rPr>
              <a:t></a:t>
            </a:r>
            <a:r>
              <a:rPr lang="de-DE" sz="2800" smtClean="0"/>
              <a:t>[0,1]</a:t>
            </a:r>
            <a:r>
              <a:rPr lang="de-DE" sz="2800" baseline="30000" smtClean="0"/>
              <a:t>2</a:t>
            </a:r>
            <a:r>
              <a:rPr lang="de-DE" sz="2800" smtClean="0"/>
              <a:t> | || f(s) - g(t)|| </a:t>
            </a:r>
            <a:r>
              <a:rPr lang="de-DE" sz="2800" smtClean="0">
                <a:sym typeface="Symbol" pitchFamily="18" charset="2"/>
              </a:rPr>
              <a:t></a:t>
            </a:r>
            <a:r>
              <a:rPr lang="de-DE" sz="2800" smtClean="0"/>
              <a:t> </a:t>
            </a:r>
            <a:r>
              <a:rPr lang="de-DE" sz="2800" smtClean="0">
                <a:latin typeface="Symbol" pitchFamily="18" charset="2"/>
              </a:rPr>
              <a:t>e</a:t>
            </a:r>
            <a:r>
              <a:rPr lang="de-DE" sz="2800" smtClean="0"/>
              <a:t> } </a:t>
            </a:r>
            <a:r>
              <a:rPr lang="de-DE" sz="2400" i="1" smtClean="0"/>
              <a:t>white points</a:t>
            </a:r>
          </a:p>
          <a:p>
            <a:pPr>
              <a:lnSpc>
                <a:spcPct val="90000"/>
              </a:lnSpc>
              <a:buFontTx/>
              <a:buNone/>
              <a:tabLst>
                <a:tab pos="3898900" algn="l"/>
              </a:tabLst>
            </a:pPr>
            <a:r>
              <a:rPr lang="de-DE" sz="2800" smtClean="0"/>
              <a:t>	</a:t>
            </a:r>
            <a:r>
              <a:rPr lang="de-DE" sz="2800" b="1" smtClean="0">
                <a:solidFill>
                  <a:schemeClr val="accent2"/>
                </a:solidFill>
              </a:rPr>
              <a:t>free space</a:t>
            </a:r>
            <a:r>
              <a:rPr lang="de-DE" sz="2800" smtClean="0"/>
              <a:t> of f and g</a:t>
            </a:r>
          </a:p>
          <a:p>
            <a:pPr>
              <a:lnSpc>
                <a:spcPct val="90000"/>
              </a:lnSpc>
              <a:tabLst>
                <a:tab pos="3898900" algn="l"/>
              </a:tabLst>
            </a:pPr>
            <a:r>
              <a:rPr lang="de-DE" sz="2800" smtClean="0"/>
              <a:t>The free space in one cell is an ellipse. </a:t>
            </a:r>
            <a:endParaRPr lang="de-DE" sz="2400" i="1" smtClean="0"/>
          </a:p>
        </p:txBody>
      </p:sp>
      <p:pic>
        <p:nvPicPr>
          <p:cNvPr id="18436" name="Picture 14" descr="freespace_seg_cur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265238"/>
            <a:ext cx="7847013" cy="215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1714500" y="1243013"/>
            <a:ext cx="1874838" cy="1874837"/>
            <a:chOff x="1432" y="2821"/>
            <a:chExt cx="1181" cy="1181"/>
          </a:xfrm>
        </p:grpSpPr>
        <p:sp>
          <p:nvSpPr>
            <p:cNvPr id="18484" name="Oval 50"/>
            <p:cNvSpPr>
              <a:spLocks noChangeAspect="1" noChangeArrowheads="1"/>
            </p:cNvSpPr>
            <p:nvPr/>
          </p:nvSpPr>
          <p:spPr bwMode="auto">
            <a:xfrm>
              <a:off x="1432" y="2821"/>
              <a:ext cx="1181" cy="1181"/>
            </a:xfrm>
            <a:prstGeom prst="ellipse">
              <a:avLst/>
            </a:prstGeom>
            <a:solidFill>
              <a:srgbClr val="99CC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r>
                <a:rPr lang="el-GR" sz="3400"/>
                <a:t> </a:t>
              </a:r>
              <a:endParaRPr lang="en-US" sz="3400"/>
            </a:p>
          </p:txBody>
        </p:sp>
        <p:grpSp>
          <p:nvGrpSpPr>
            <p:cNvPr id="18485" name="Group 51"/>
            <p:cNvGrpSpPr>
              <a:grpSpLocks/>
            </p:cNvGrpSpPr>
            <p:nvPr/>
          </p:nvGrpSpPr>
          <p:grpSpPr bwMode="auto">
            <a:xfrm>
              <a:off x="1998" y="3387"/>
              <a:ext cx="49" cy="49"/>
              <a:chOff x="1054" y="3800"/>
              <a:chExt cx="49" cy="49"/>
            </a:xfrm>
          </p:grpSpPr>
          <p:sp>
            <p:nvSpPr>
              <p:cNvPr id="18486" name="Line 52"/>
              <p:cNvSpPr>
                <a:spLocks noChangeShapeType="1"/>
              </p:cNvSpPr>
              <p:nvPr/>
            </p:nvSpPr>
            <p:spPr bwMode="auto">
              <a:xfrm>
                <a:off x="1077" y="3800"/>
                <a:ext cx="0" cy="4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487" name="Line 53"/>
              <p:cNvSpPr>
                <a:spLocks noChangeShapeType="1"/>
              </p:cNvSpPr>
              <p:nvPr/>
            </p:nvSpPr>
            <p:spPr bwMode="auto">
              <a:xfrm rot="-5400000">
                <a:off x="1079" y="3800"/>
                <a:ext cx="0" cy="4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18438" name="Text Box 15"/>
          <p:cNvSpPr txBox="1">
            <a:spLocks noChangeArrowheads="1"/>
          </p:cNvSpPr>
          <p:nvPr/>
        </p:nvSpPr>
        <p:spPr bwMode="auto">
          <a:xfrm>
            <a:off x="2338388" y="2855913"/>
            <a:ext cx="317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l-GR" i="1"/>
              <a:t>ε</a:t>
            </a:r>
            <a:endParaRPr lang="en-US" i="1"/>
          </a:p>
        </p:txBody>
      </p:sp>
      <p:sp>
        <p:nvSpPr>
          <p:cNvPr id="18439" name="Text Box 17"/>
          <p:cNvSpPr txBox="1">
            <a:spLocks noChangeArrowheads="1"/>
          </p:cNvSpPr>
          <p:nvPr/>
        </p:nvSpPr>
        <p:spPr bwMode="auto">
          <a:xfrm>
            <a:off x="1216025" y="1422400"/>
            <a:ext cx="338138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/>
              <a:t>g</a:t>
            </a:r>
          </a:p>
        </p:txBody>
      </p:sp>
      <p:sp>
        <p:nvSpPr>
          <p:cNvPr id="18440" name="Text Box 19"/>
          <p:cNvSpPr txBox="1">
            <a:spLocks noChangeArrowheads="1"/>
          </p:cNvSpPr>
          <p:nvPr/>
        </p:nvSpPr>
        <p:spPr bwMode="auto">
          <a:xfrm>
            <a:off x="3841750" y="1881188"/>
            <a:ext cx="287338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/>
              <a:t>f</a:t>
            </a:r>
          </a:p>
        </p:txBody>
      </p:sp>
      <p:sp>
        <p:nvSpPr>
          <p:cNvPr id="18441" name="Text Box 20"/>
          <p:cNvSpPr txBox="1">
            <a:spLocks noChangeArrowheads="1"/>
          </p:cNvSpPr>
          <p:nvPr/>
        </p:nvSpPr>
        <p:spPr bwMode="auto">
          <a:xfrm>
            <a:off x="5072063" y="3070225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l-GR"/>
              <a:t>1</a:t>
            </a:r>
            <a:endParaRPr lang="en-US"/>
          </a:p>
        </p:txBody>
      </p:sp>
      <p:sp>
        <p:nvSpPr>
          <p:cNvPr id="18442" name="Text Box 21"/>
          <p:cNvSpPr txBox="1">
            <a:spLocks noChangeArrowheads="1"/>
          </p:cNvSpPr>
          <p:nvPr/>
        </p:nvSpPr>
        <p:spPr bwMode="auto">
          <a:xfrm>
            <a:off x="5648325" y="3070225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l-GR"/>
              <a:t>2</a:t>
            </a:r>
            <a:endParaRPr lang="en-US"/>
          </a:p>
        </p:txBody>
      </p:sp>
      <p:sp>
        <p:nvSpPr>
          <p:cNvPr id="18443" name="Text Box 22"/>
          <p:cNvSpPr txBox="1">
            <a:spLocks noChangeArrowheads="1"/>
          </p:cNvSpPr>
          <p:nvPr/>
        </p:nvSpPr>
        <p:spPr bwMode="auto">
          <a:xfrm>
            <a:off x="6191250" y="3070225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l-GR"/>
              <a:t>3</a:t>
            </a:r>
            <a:endParaRPr lang="en-US"/>
          </a:p>
        </p:txBody>
      </p:sp>
      <p:sp>
        <p:nvSpPr>
          <p:cNvPr id="18444" name="Text Box 23"/>
          <p:cNvSpPr txBox="1">
            <a:spLocks noChangeArrowheads="1"/>
          </p:cNvSpPr>
          <p:nvPr/>
        </p:nvSpPr>
        <p:spPr bwMode="auto">
          <a:xfrm>
            <a:off x="6746875" y="3070225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l-GR"/>
              <a:t>4</a:t>
            </a:r>
            <a:endParaRPr lang="en-US"/>
          </a:p>
        </p:txBody>
      </p:sp>
      <p:sp>
        <p:nvSpPr>
          <p:cNvPr id="18445" name="Text Box 24"/>
          <p:cNvSpPr txBox="1">
            <a:spLocks noChangeArrowheads="1"/>
          </p:cNvSpPr>
          <p:nvPr/>
        </p:nvSpPr>
        <p:spPr bwMode="auto">
          <a:xfrm>
            <a:off x="7300913" y="3070225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l-GR"/>
              <a:t>5</a:t>
            </a:r>
            <a:endParaRPr lang="en-US"/>
          </a:p>
        </p:txBody>
      </p:sp>
      <p:sp>
        <p:nvSpPr>
          <p:cNvPr id="18446" name="Text Box 25"/>
          <p:cNvSpPr txBox="1">
            <a:spLocks noChangeArrowheads="1"/>
          </p:cNvSpPr>
          <p:nvPr/>
        </p:nvSpPr>
        <p:spPr bwMode="auto">
          <a:xfrm>
            <a:off x="7843838" y="3070225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l-GR"/>
              <a:t>6</a:t>
            </a:r>
            <a:endParaRPr lang="en-US"/>
          </a:p>
        </p:txBody>
      </p:sp>
      <p:sp>
        <p:nvSpPr>
          <p:cNvPr id="18447" name="Text Box 26"/>
          <p:cNvSpPr txBox="1">
            <a:spLocks noChangeArrowheads="1"/>
          </p:cNvSpPr>
          <p:nvPr/>
        </p:nvSpPr>
        <p:spPr bwMode="auto">
          <a:xfrm>
            <a:off x="8364538" y="3101975"/>
            <a:ext cx="287337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/>
              <a:t>f</a:t>
            </a:r>
          </a:p>
        </p:txBody>
      </p:sp>
      <p:sp>
        <p:nvSpPr>
          <p:cNvPr id="18448" name="Text Box 28"/>
          <p:cNvSpPr txBox="1">
            <a:spLocks noChangeArrowheads="1"/>
          </p:cNvSpPr>
          <p:nvPr/>
        </p:nvSpPr>
        <p:spPr bwMode="auto">
          <a:xfrm>
            <a:off x="4581525" y="2798763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l-GR"/>
              <a:t>0</a:t>
            </a:r>
            <a:endParaRPr lang="en-US"/>
          </a:p>
        </p:txBody>
      </p:sp>
      <p:sp>
        <p:nvSpPr>
          <p:cNvPr id="18449" name="Text Box 29"/>
          <p:cNvSpPr txBox="1">
            <a:spLocks noChangeArrowheads="1"/>
          </p:cNvSpPr>
          <p:nvPr/>
        </p:nvSpPr>
        <p:spPr bwMode="auto">
          <a:xfrm>
            <a:off x="4546600" y="2284413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l-GR"/>
              <a:t>1</a:t>
            </a:r>
            <a:endParaRPr lang="en-US"/>
          </a:p>
        </p:txBody>
      </p:sp>
      <p:sp>
        <p:nvSpPr>
          <p:cNvPr id="18450" name="Text Box 30"/>
          <p:cNvSpPr txBox="1">
            <a:spLocks noChangeArrowheads="1"/>
          </p:cNvSpPr>
          <p:nvPr/>
        </p:nvSpPr>
        <p:spPr bwMode="auto">
          <a:xfrm>
            <a:off x="4649788" y="1957388"/>
            <a:ext cx="338137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/>
              <a:t>g</a:t>
            </a:r>
          </a:p>
        </p:txBody>
      </p:sp>
      <p:grpSp>
        <p:nvGrpSpPr>
          <p:cNvPr id="4" name="Group 43"/>
          <p:cNvGrpSpPr>
            <a:grpSpLocks/>
          </p:cNvGrpSpPr>
          <p:nvPr/>
        </p:nvGrpSpPr>
        <p:grpSpPr bwMode="auto">
          <a:xfrm>
            <a:off x="123825" y="2278063"/>
            <a:ext cx="1874838" cy="1874837"/>
            <a:chOff x="1432" y="2821"/>
            <a:chExt cx="1181" cy="1181"/>
          </a:xfrm>
        </p:grpSpPr>
        <p:sp>
          <p:nvSpPr>
            <p:cNvPr id="18480" name="Oval 33"/>
            <p:cNvSpPr>
              <a:spLocks noChangeAspect="1" noChangeArrowheads="1"/>
            </p:cNvSpPr>
            <p:nvPr/>
          </p:nvSpPr>
          <p:spPr bwMode="auto">
            <a:xfrm>
              <a:off x="1432" y="2821"/>
              <a:ext cx="1181" cy="1181"/>
            </a:xfrm>
            <a:prstGeom prst="ellipse">
              <a:avLst/>
            </a:prstGeom>
            <a:solidFill>
              <a:srgbClr val="99CC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r>
                <a:rPr lang="el-GR" sz="3400"/>
                <a:t> </a:t>
              </a:r>
              <a:endParaRPr lang="en-US" sz="3400"/>
            </a:p>
          </p:txBody>
        </p:sp>
        <p:grpSp>
          <p:nvGrpSpPr>
            <p:cNvPr id="18481" name="Group 42"/>
            <p:cNvGrpSpPr>
              <a:grpSpLocks/>
            </p:cNvGrpSpPr>
            <p:nvPr/>
          </p:nvGrpSpPr>
          <p:grpSpPr bwMode="auto">
            <a:xfrm>
              <a:off x="1998" y="3387"/>
              <a:ext cx="49" cy="49"/>
              <a:chOff x="1054" y="3800"/>
              <a:chExt cx="49" cy="49"/>
            </a:xfrm>
          </p:grpSpPr>
          <p:sp>
            <p:nvSpPr>
              <p:cNvPr id="18482" name="Line 39"/>
              <p:cNvSpPr>
                <a:spLocks noChangeShapeType="1"/>
              </p:cNvSpPr>
              <p:nvPr/>
            </p:nvSpPr>
            <p:spPr bwMode="auto">
              <a:xfrm>
                <a:off x="1077" y="3800"/>
                <a:ext cx="0" cy="4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483" name="Line 41"/>
              <p:cNvSpPr>
                <a:spLocks noChangeShapeType="1"/>
              </p:cNvSpPr>
              <p:nvPr/>
            </p:nvSpPr>
            <p:spPr bwMode="auto">
              <a:xfrm rot="-5400000">
                <a:off x="1079" y="3800"/>
                <a:ext cx="0" cy="4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6" name="Group 44"/>
          <p:cNvGrpSpPr>
            <a:grpSpLocks/>
          </p:cNvGrpSpPr>
          <p:nvPr/>
        </p:nvGrpSpPr>
        <p:grpSpPr bwMode="auto">
          <a:xfrm>
            <a:off x="1733550" y="1339850"/>
            <a:ext cx="1874838" cy="1874838"/>
            <a:chOff x="1432" y="2821"/>
            <a:chExt cx="1181" cy="1181"/>
          </a:xfrm>
        </p:grpSpPr>
        <p:sp>
          <p:nvSpPr>
            <p:cNvPr id="18476" name="Oval 45"/>
            <p:cNvSpPr>
              <a:spLocks noChangeAspect="1" noChangeArrowheads="1"/>
            </p:cNvSpPr>
            <p:nvPr/>
          </p:nvSpPr>
          <p:spPr bwMode="auto">
            <a:xfrm>
              <a:off x="1432" y="2821"/>
              <a:ext cx="1181" cy="1181"/>
            </a:xfrm>
            <a:prstGeom prst="ellipse">
              <a:avLst/>
            </a:prstGeom>
            <a:solidFill>
              <a:srgbClr val="99CC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r>
                <a:rPr lang="el-GR" sz="3400"/>
                <a:t> </a:t>
              </a:r>
              <a:endParaRPr lang="en-US" sz="3400"/>
            </a:p>
          </p:txBody>
        </p:sp>
        <p:grpSp>
          <p:nvGrpSpPr>
            <p:cNvPr id="18477" name="Group 46"/>
            <p:cNvGrpSpPr>
              <a:grpSpLocks/>
            </p:cNvGrpSpPr>
            <p:nvPr/>
          </p:nvGrpSpPr>
          <p:grpSpPr bwMode="auto">
            <a:xfrm>
              <a:off x="1998" y="3387"/>
              <a:ext cx="49" cy="49"/>
              <a:chOff x="1054" y="3800"/>
              <a:chExt cx="49" cy="49"/>
            </a:xfrm>
          </p:grpSpPr>
          <p:sp>
            <p:nvSpPr>
              <p:cNvPr id="18478" name="Line 47"/>
              <p:cNvSpPr>
                <a:spLocks noChangeShapeType="1"/>
              </p:cNvSpPr>
              <p:nvPr/>
            </p:nvSpPr>
            <p:spPr bwMode="auto">
              <a:xfrm>
                <a:off x="1077" y="3800"/>
                <a:ext cx="0" cy="4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479" name="Line 48"/>
              <p:cNvSpPr>
                <a:spLocks noChangeShapeType="1"/>
              </p:cNvSpPr>
              <p:nvPr/>
            </p:nvSpPr>
            <p:spPr bwMode="auto">
              <a:xfrm rot="-5400000">
                <a:off x="1079" y="3800"/>
                <a:ext cx="0" cy="4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8" name="Group 54"/>
          <p:cNvGrpSpPr>
            <a:grpSpLocks/>
          </p:cNvGrpSpPr>
          <p:nvPr/>
        </p:nvGrpSpPr>
        <p:grpSpPr bwMode="auto">
          <a:xfrm>
            <a:off x="1889125" y="1809750"/>
            <a:ext cx="1874838" cy="1874838"/>
            <a:chOff x="1432" y="2821"/>
            <a:chExt cx="1181" cy="1181"/>
          </a:xfrm>
        </p:grpSpPr>
        <p:sp>
          <p:nvSpPr>
            <p:cNvPr id="18472" name="Oval 55"/>
            <p:cNvSpPr>
              <a:spLocks noChangeAspect="1" noChangeArrowheads="1"/>
            </p:cNvSpPr>
            <p:nvPr/>
          </p:nvSpPr>
          <p:spPr bwMode="auto">
            <a:xfrm>
              <a:off x="1432" y="2821"/>
              <a:ext cx="1181" cy="1181"/>
            </a:xfrm>
            <a:prstGeom prst="ellipse">
              <a:avLst/>
            </a:prstGeom>
            <a:solidFill>
              <a:srgbClr val="99CC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r>
                <a:rPr lang="el-GR" sz="3400"/>
                <a:t> </a:t>
              </a:r>
              <a:endParaRPr lang="en-US" sz="3400"/>
            </a:p>
          </p:txBody>
        </p:sp>
        <p:grpSp>
          <p:nvGrpSpPr>
            <p:cNvPr id="18473" name="Group 56"/>
            <p:cNvGrpSpPr>
              <a:grpSpLocks/>
            </p:cNvGrpSpPr>
            <p:nvPr/>
          </p:nvGrpSpPr>
          <p:grpSpPr bwMode="auto">
            <a:xfrm>
              <a:off x="1998" y="3387"/>
              <a:ext cx="49" cy="49"/>
              <a:chOff x="1054" y="3800"/>
              <a:chExt cx="49" cy="49"/>
            </a:xfrm>
          </p:grpSpPr>
          <p:sp>
            <p:nvSpPr>
              <p:cNvPr id="18474" name="Line 57"/>
              <p:cNvSpPr>
                <a:spLocks noChangeShapeType="1"/>
              </p:cNvSpPr>
              <p:nvPr/>
            </p:nvSpPr>
            <p:spPr bwMode="auto">
              <a:xfrm>
                <a:off x="1077" y="3800"/>
                <a:ext cx="0" cy="4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475" name="Line 58"/>
              <p:cNvSpPr>
                <a:spLocks noChangeShapeType="1"/>
              </p:cNvSpPr>
              <p:nvPr/>
            </p:nvSpPr>
            <p:spPr bwMode="auto">
              <a:xfrm rot="-5400000">
                <a:off x="1079" y="3800"/>
                <a:ext cx="0" cy="4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59" name="Line 59"/>
          <p:cNvSpPr>
            <a:spLocks noChangeShapeType="1"/>
          </p:cNvSpPr>
          <p:nvPr/>
        </p:nvSpPr>
        <p:spPr bwMode="auto">
          <a:xfrm>
            <a:off x="4959350" y="2339975"/>
            <a:ext cx="0" cy="1123950"/>
          </a:xfrm>
          <a:prstGeom prst="line">
            <a:avLst/>
          </a:prstGeom>
          <a:noFill/>
          <a:ln w="38100">
            <a:solidFill>
              <a:srgbClr val="3366FF"/>
            </a:solidFill>
            <a:miter lim="800000"/>
            <a:headEnd type="none" w="lg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0" name="Line 62"/>
          <p:cNvSpPr>
            <a:spLocks noChangeShapeType="1"/>
          </p:cNvSpPr>
          <p:nvPr/>
        </p:nvSpPr>
        <p:spPr bwMode="auto">
          <a:xfrm>
            <a:off x="5930900" y="2339975"/>
            <a:ext cx="0" cy="1123950"/>
          </a:xfrm>
          <a:prstGeom prst="line">
            <a:avLst/>
          </a:prstGeom>
          <a:noFill/>
          <a:ln w="38100">
            <a:solidFill>
              <a:srgbClr val="3366FF"/>
            </a:solidFill>
            <a:miter lim="800000"/>
            <a:headEnd type="none" w="lg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" name="Line 63"/>
          <p:cNvSpPr>
            <a:spLocks noChangeShapeType="1"/>
          </p:cNvSpPr>
          <p:nvPr/>
        </p:nvSpPr>
        <p:spPr bwMode="auto">
          <a:xfrm>
            <a:off x="6969125" y="2339975"/>
            <a:ext cx="0" cy="1123950"/>
          </a:xfrm>
          <a:prstGeom prst="line">
            <a:avLst/>
          </a:prstGeom>
          <a:noFill/>
          <a:ln w="38100">
            <a:solidFill>
              <a:srgbClr val="3366FF"/>
            </a:solidFill>
            <a:miter lim="800000"/>
            <a:headEnd type="none" w="lg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2" name="Line 64"/>
          <p:cNvSpPr>
            <a:spLocks noChangeShapeType="1"/>
          </p:cNvSpPr>
          <p:nvPr/>
        </p:nvSpPr>
        <p:spPr bwMode="auto">
          <a:xfrm>
            <a:off x="7362825" y="2339975"/>
            <a:ext cx="0" cy="1123950"/>
          </a:xfrm>
          <a:prstGeom prst="line">
            <a:avLst/>
          </a:prstGeom>
          <a:noFill/>
          <a:ln w="38100">
            <a:solidFill>
              <a:srgbClr val="3366FF"/>
            </a:solidFill>
            <a:miter lim="800000"/>
            <a:headEnd type="none" w="lg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3" name="Oval 9"/>
          <p:cNvSpPr>
            <a:spLocks noChangeArrowheads="1"/>
          </p:cNvSpPr>
          <p:nvPr/>
        </p:nvSpPr>
        <p:spPr bwMode="auto">
          <a:xfrm>
            <a:off x="5695950" y="2792413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Oval 13"/>
          <p:cNvSpPr>
            <a:spLocks noChangeArrowheads="1"/>
          </p:cNvSpPr>
          <p:nvPr/>
        </p:nvSpPr>
        <p:spPr bwMode="auto">
          <a:xfrm>
            <a:off x="6881813" y="2557463"/>
            <a:ext cx="88900" cy="88900"/>
          </a:xfrm>
          <a:prstGeom prst="ellipse">
            <a:avLst/>
          </a:prstGeom>
          <a:solidFill>
            <a:srgbClr val="33CC33"/>
          </a:solidFill>
          <a:ln w="9525">
            <a:solidFill>
              <a:srgbClr val="33CC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Line 19"/>
          <p:cNvSpPr>
            <a:spLocks noChangeShapeType="1"/>
          </p:cNvSpPr>
          <p:nvPr/>
        </p:nvSpPr>
        <p:spPr bwMode="auto">
          <a:xfrm>
            <a:off x="5734050" y="2832100"/>
            <a:ext cx="0" cy="214313"/>
          </a:xfrm>
          <a:prstGeom prst="line">
            <a:avLst/>
          </a:prstGeom>
          <a:noFill/>
          <a:ln w="28575" cap="rnd">
            <a:solidFill>
              <a:schemeClr val="accent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" name="Line 20"/>
          <p:cNvSpPr>
            <a:spLocks noChangeShapeType="1"/>
          </p:cNvSpPr>
          <p:nvPr/>
        </p:nvSpPr>
        <p:spPr bwMode="auto">
          <a:xfrm flipH="1">
            <a:off x="4989513" y="2825750"/>
            <a:ext cx="738187" cy="0"/>
          </a:xfrm>
          <a:prstGeom prst="line">
            <a:avLst/>
          </a:prstGeom>
          <a:noFill/>
          <a:ln w="28575" cap="rnd">
            <a:solidFill>
              <a:schemeClr val="accent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" name="Line 21"/>
          <p:cNvSpPr>
            <a:spLocks noChangeShapeType="1"/>
          </p:cNvSpPr>
          <p:nvPr/>
        </p:nvSpPr>
        <p:spPr bwMode="auto">
          <a:xfrm flipH="1">
            <a:off x="4973638" y="2614613"/>
            <a:ext cx="1931987" cy="0"/>
          </a:xfrm>
          <a:prstGeom prst="line">
            <a:avLst/>
          </a:prstGeom>
          <a:noFill/>
          <a:ln w="28575" cap="rnd">
            <a:solidFill>
              <a:srgbClr val="33CC33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" name="Line 22"/>
          <p:cNvSpPr>
            <a:spLocks noChangeShapeType="1"/>
          </p:cNvSpPr>
          <p:nvPr/>
        </p:nvSpPr>
        <p:spPr bwMode="auto">
          <a:xfrm flipH="1">
            <a:off x="6918325" y="2598738"/>
            <a:ext cx="0" cy="466725"/>
          </a:xfrm>
          <a:prstGeom prst="line">
            <a:avLst/>
          </a:prstGeom>
          <a:noFill/>
          <a:ln w="28575" cap="rnd">
            <a:solidFill>
              <a:srgbClr val="33CC33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" name="Oval 10"/>
          <p:cNvSpPr>
            <a:spLocks noChangeArrowheads="1"/>
          </p:cNvSpPr>
          <p:nvPr/>
        </p:nvSpPr>
        <p:spPr bwMode="auto">
          <a:xfrm>
            <a:off x="2298700" y="2205038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Oval 11"/>
          <p:cNvSpPr>
            <a:spLocks noChangeArrowheads="1"/>
          </p:cNvSpPr>
          <p:nvPr/>
        </p:nvSpPr>
        <p:spPr bwMode="auto">
          <a:xfrm>
            <a:off x="1874838" y="2933700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Line 12"/>
          <p:cNvSpPr>
            <a:spLocks noChangeShapeType="1"/>
          </p:cNvSpPr>
          <p:nvPr/>
        </p:nvSpPr>
        <p:spPr bwMode="auto">
          <a:xfrm flipH="1">
            <a:off x="1917700" y="2271713"/>
            <a:ext cx="417513" cy="70643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" name="Oval 14"/>
          <p:cNvSpPr>
            <a:spLocks noChangeArrowheads="1"/>
          </p:cNvSpPr>
          <p:nvPr/>
        </p:nvSpPr>
        <p:spPr bwMode="auto">
          <a:xfrm>
            <a:off x="2778125" y="2732088"/>
            <a:ext cx="88900" cy="88900"/>
          </a:xfrm>
          <a:prstGeom prst="ellipse">
            <a:avLst/>
          </a:prstGeom>
          <a:solidFill>
            <a:srgbClr val="33CC33"/>
          </a:solidFill>
          <a:ln w="9525">
            <a:solidFill>
              <a:srgbClr val="33CC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Oval 15"/>
          <p:cNvSpPr>
            <a:spLocks noChangeArrowheads="1"/>
          </p:cNvSpPr>
          <p:nvPr/>
        </p:nvSpPr>
        <p:spPr bwMode="auto">
          <a:xfrm>
            <a:off x="1538288" y="1930400"/>
            <a:ext cx="88900" cy="88900"/>
          </a:xfrm>
          <a:prstGeom prst="ellipse">
            <a:avLst/>
          </a:prstGeom>
          <a:solidFill>
            <a:srgbClr val="33CC33"/>
          </a:solidFill>
          <a:ln w="9525">
            <a:solidFill>
              <a:srgbClr val="33CC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Line 16"/>
          <p:cNvSpPr>
            <a:spLocks noChangeShapeType="1"/>
          </p:cNvSpPr>
          <p:nvPr/>
        </p:nvSpPr>
        <p:spPr bwMode="auto">
          <a:xfrm flipH="1" flipV="1">
            <a:off x="1620838" y="1993900"/>
            <a:ext cx="1243012" cy="825500"/>
          </a:xfrm>
          <a:prstGeom prst="line">
            <a:avLst/>
          </a:prstGeom>
          <a:noFill/>
          <a:ln w="28575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" name="Text Box 17"/>
          <p:cNvSpPr txBox="1">
            <a:spLocks noChangeArrowheads="1"/>
          </p:cNvSpPr>
          <p:nvPr/>
        </p:nvSpPr>
        <p:spPr bwMode="auto">
          <a:xfrm>
            <a:off x="2047875" y="2549525"/>
            <a:ext cx="666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en-US">
                <a:solidFill>
                  <a:schemeClr val="accent2"/>
                </a:solidFill>
                <a:sym typeface="Symbol" pitchFamily="18" charset="2"/>
              </a:rPr>
              <a:t></a:t>
            </a:r>
            <a:r>
              <a:rPr lang="en-US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e</a:t>
            </a:r>
          </a:p>
        </p:txBody>
      </p:sp>
      <p:sp>
        <p:nvSpPr>
          <p:cNvPr id="76" name="Text Box 18"/>
          <p:cNvSpPr txBox="1">
            <a:spLocks noChangeArrowheads="1"/>
          </p:cNvSpPr>
          <p:nvPr/>
        </p:nvSpPr>
        <p:spPr bwMode="auto">
          <a:xfrm>
            <a:off x="1998663" y="1757363"/>
            <a:ext cx="666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en-US">
                <a:solidFill>
                  <a:srgbClr val="33CC33"/>
                </a:solidFill>
                <a:sym typeface="Symbol" pitchFamily="18" charset="2"/>
              </a:rPr>
              <a:t>&gt;</a:t>
            </a:r>
            <a:r>
              <a:rPr lang="en-US">
                <a:solidFill>
                  <a:srgbClr val="33CC33"/>
                </a:solidFill>
                <a:latin typeface="Symbol" pitchFamily="18" charset="2"/>
                <a:sym typeface="Symbol" pitchFamily="18" charset="2"/>
              </a:rPr>
              <a:t>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4/28/15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CMPS 3130/6130 Computational Geometry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33FC1D-97FC-4DC1-9218-06C30686FCA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069 L 0.1026 -0.13582 L 0.17552 -0.13582 " pathEditMode="relative" ptsTypes="AAA">
                                      <p:cBhvr>
                                        <p:cTn id="5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1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" presetID="63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41138E-6 L 0.1073 0.00023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65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50255E-6 L 0.029 4.50255E-6 L 0.029 -0.13258 L -0.00069 -0.01481 " pathEditMode="relative" ptsTypes="AAAA">
                                      <p:cBhvr>
                                        <p:cTn id="6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2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4" presetID="63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0023 L 0.11511 -0.0004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94" y="-4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4"/>
                                            </p:cond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22222E-6 3.74364E-6 L -0.02188 0.08607 L 0.01874 0.08422 " pathEditMode="relative" ptsTypes="AAA">
                                      <p:cBhvr>
                                        <p:cTn id="7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3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5" presetID="63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42434E-7 L 0.0434 0.00046 " pathEditMode="relative" rAng="0" ptsTypes="AA">
                                      <p:cBhvr>
                                        <p:cTn id="7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0" y="2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5"/>
                                            </p:cond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12818E-6 L 0.06129 -0.00093 L 0.16129 -0.06618 " pathEditMode="relative" ptsTypes="AAA">
                                      <p:cBhvr>
                                        <p:cTn id="8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6" presetID="63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41138E-6 L 0.09983 0.00023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/>
      <p:bldP spid="7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iagramWithoutBrig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903288"/>
            <a:ext cx="8823325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de-DE" smtClean="0">
                <a:solidFill>
                  <a:schemeClr val="accent2"/>
                </a:solidFill>
              </a:rPr>
              <a:t>Free Space Diagram</a:t>
            </a:r>
            <a:endParaRPr lang="de-DE" smtClean="0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4191000"/>
            <a:ext cx="8382000" cy="1447800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3898900" algn="l"/>
              </a:tabLst>
            </a:pPr>
            <a:r>
              <a:rPr lang="de-DE" sz="2800" smtClean="0"/>
              <a:t>Let </a:t>
            </a:r>
            <a:r>
              <a:rPr lang="de-DE" sz="2800" smtClean="0">
                <a:latin typeface="Symbol" pitchFamily="18" charset="2"/>
              </a:rPr>
              <a:t>e</a:t>
            </a:r>
            <a:r>
              <a:rPr lang="de-DE" sz="2800" smtClean="0"/>
              <a:t> &gt; 0 fixed  (eventually solve decision problem)</a:t>
            </a:r>
          </a:p>
          <a:p>
            <a:pPr>
              <a:lnSpc>
                <a:spcPct val="90000"/>
              </a:lnSpc>
              <a:tabLst>
                <a:tab pos="3898900" algn="l"/>
              </a:tabLst>
            </a:pPr>
            <a:r>
              <a:rPr lang="de-DE" sz="2800" smtClean="0"/>
              <a:t>F</a:t>
            </a:r>
            <a:r>
              <a:rPr lang="de-DE" sz="2800" baseline="-25000" smtClean="0">
                <a:latin typeface="Symbol" pitchFamily="18" charset="2"/>
              </a:rPr>
              <a:t>e</a:t>
            </a:r>
            <a:r>
              <a:rPr lang="de-DE" sz="2800" smtClean="0"/>
              <a:t>(f,g) = { (s,t)</a:t>
            </a:r>
            <a:r>
              <a:rPr lang="de-DE" sz="2800" smtClean="0">
                <a:sym typeface="Symbol" pitchFamily="18" charset="2"/>
              </a:rPr>
              <a:t></a:t>
            </a:r>
            <a:r>
              <a:rPr lang="de-DE" sz="2800" smtClean="0"/>
              <a:t>[0,1]</a:t>
            </a:r>
            <a:r>
              <a:rPr lang="de-DE" sz="2800" baseline="30000" smtClean="0"/>
              <a:t>2</a:t>
            </a:r>
            <a:r>
              <a:rPr lang="de-DE" sz="2800" smtClean="0"/>
              <a:t> | || f(s) - g(t)|| </a:t>
            </a:r>
            <a:r>
              <a:rPr lang="de-DE" sz="2800" smtClean="0">
                <a:sym typeface="Symbol" pitchFamily="18" charset="2"/>
              </a:rPr>
              <a:t></a:t>
            </a:r>
            <a:r>
              <a:rPr lang="de-DE" sz="2800" smtClean="0"/>
              <a:t> </a:t>
            </a:r>
            <a:r>
              <a:rPr lang="de-DE" sz="2800" smtClean="0">
                <a:latin typeface="Symbol" pitchFamily="18" charset="2"/>
              </a:rPr>
              <a:t>e</a:t>
            </a:r>
            <a:r>
              <a:rPr lang="de-DE" sz="2800" smtClean="0"/>
              <a:t> } </a:t>
            </a:r>
            <a:r>
              <a:rPr lang="de-DE" sz="2400" i="1" smtClean="0"/>
              <a:t>white points</a:t>
            </a:r>
          </a:p>
          <a:p>
            <a:pPr>
              <a:lnSpc>
                <a:spcPct val="90000"/>
              </a:lnSpc>
              <a:buFontTx/>
              <a:buNone/>
              <a:tabLst>
                <a:tab pos="3898900" algn="l"/>
              </a:tabLst>
            </a:pPr>
            <a:r>
              <a:rPr lang="de-DE" sz="2800" smtClean="0"/>
              <a:t>	</a:t>
            </a:r>
            <a:r>
              <a:rPr lang="de-DE" sz="2800" b="1" smtClean="0">
                <a:solidFill>
                  <a:schemeClr val="accent2"/>
                </a:solidFill>
              </a:rPr>
              <a:t>free space</a:t>
            </a:r>
            <a:r>
              <a:rPr lang="de-DE" sz="2800" smtClean="0"/>
              <a:t> of f and g</a:t>
            </a:r>
          </a:p>
          <a:p>
            <a:pPr>
              <a:lnSpc>
                <a:spcPct val="90000"/>
              </a:lnSpc>
              <a:tabLst>
                <a:tab pos="3898900" algn="l"/>
              </a:tabLst>
            </a:pPr>
            <a:r>
              <a:rPr lang="de-DE" sz="2800" smtClean="0"/>
              <a:t>The free space in one cell is an ellipse. </a:t>
            </a:r>
            <a:endParaRPr lang="de-DE" sz="2400" i="1" smtClean="0"/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3636963" y="2036763"/>
            <a:ext cx="4572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de-DE"/>
              <a:t>g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3811588" y="3092450"/>
            <a:ext cx="4572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de-DE"/>
              <a:t>f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8550275" y="3810000"/>
            <a:ext cx="4572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de-DE"/>
              <a:t>f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4560888" y="1077913"/>
            <a:ext cx="4572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de-DE"/>
              <a:t>g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4/28/15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CMPS 3130/6130 Computational Geometry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33FC1D-97FC-4DC1-9218-06C30686FCA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de-DE" smtClean="0">
                <a:solidFill>
                  <a:schemeClr val="accent2"/>
                </a:solidFill>
              </a:rPr>
              <a:t>Free Space Diagram</a:t>
            </a:r>
            <a:endParaRPr lang="de-DE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4200525"/>
            <a:ext cx="8751888" cy="1835150"/>
          </a:xfrm>
        </p:spPr>
        <p:txBody>
          <a:bodyPr/>
          <a:lstStyle/>
          <a:p>
            <a:pPr>
              <a:buFont typeface="Symbol" pitchFamily="18" charset="2"/>
              <a:buChar char="·"/>
              <a:tabLst>
                <a:tab pos="3898900" algn="l"/>
              </a:tabLst>
            </a:pPr>
            <a:r>
              <a:rPr lang="de-DE" sz="2800" smtClean="0"/>
              <a:t>Monotone path encodes reparametrizations of f</a:t>
            </a:r>
            <a:r>
              <a:rPr lang="de-DE" sz="2800" smtClean="0">
                <a:latin typeface="Symbol" pitchFamily="18" charset="2"/>
              </a:rPr>
              <a:t> </a:t>
            </a:r>
            <a:r>
              <a:rPr lang="de-DE" sz="2800" smtClean="0"/>
              <a:t>and g</a:t>
            </a:r>
          </a:p>
          <a:p>
            <a:pPr>
              <a:buFont typeface="Symbol" pitchFamily="18" charset="2"/>
              <a:buChar char="·"/>
              <a:tabLst>
                <a:tab pos="3898900" algn="l"/>
              </a:tabLst>
            </a:pPr>
            <a:r>
              <a:rPr lang="de-DE" sz="2800" smtClean="0">
                <a:latin typeface="Symbol" pitchFamily="18" charset="2"/>
              </a:rPr>
              <a:t>d</a:t>
            </a:r>
            <a:r>
              <a:rPr lang="de-DE" sz="2800" baseline="-25000" smtClean="0"/>
              <a:t>F</a:t>
            </a:r>
            <a:r>
              <a:rPr lang="de-DE" sz="2800" smtClean="0"/>
              <a:t>(f,g)</a:t>
            </a:r>
            <a:r>
              <a:rPr lang="de-DE" sz="2400" smtClean="0"/>
              <a:t>  </a:t>
            </a:r>
            <a:r>
              <a:rPr lang="de-DE" sz="2400" smtClean="0">
                <a:sym typeface="Symbol" pitchFamily="18" charset="2"/>
              </a:rPr>
              <a:t> </a:t>
            </a:r>
            <a:r>
              <a:rPr lang="de-DE" sz="2800" smtClean="0">
                <a:latin typeface="Symbol" pitchFamily="18" charset="2"/>
                <a:sym typeface="Symbol" pitchFamily="18" charset="2"/>
              </a:rPr>
              <a:t>e</a:t>
            </a:r>
            <a:r>
              <a:rPr lang="de-DE" sz="2400" smtClean="0">
                <a:sym typeface="Symbol" pitchFamily="18" charset="2"/>
              </a:rPr>
              <a:t>  </a:t>
            </a:r>
            <a:r>
              <a:rPr lang="de-DE" sz="2800" smtClean="0">
                <a:sym typeface="Symbol" pitchFamily="18" charset="2"/>
              </a:rPr>
              <a:t>iff there is a monotone path in the free space from (0,0) to (1,1)</a:t>
            </a:r>
            <a:endParaRPr lang="de-DE" sz="2800" smtClean="0">
              <a:latin typeface="Symbol" pitchFamily="18" charset="2"/>
            </a:endParaRPr>
          </a:p>
        </p:txBody>
      </p:sp>
      <p:grpSp>
        <p:nvGrpSpPr>
          <p:cNvPr id="20484" name="Group 12"/>
          <p:cNvGrpSpPr>
            <a:grpSpLocks/>
          </p:cNvGrpSpPr>
          <p:nvPr/>
        </p:nvGrpSpPr>
        <p:grpSpPr bwMode="auto">
          <a:xfrm>
            <a:off x="115888" y="898525"/>
            <a:ext cx="8823325" cy="3394075"/>
            <a:chOff x="73" y="566"/>
            <a:chExt cx="5558" cy="2138"/>
          </a:xfrm>
        </p:grpSpPr>
        <p:sp>
          <p:nvSpPr>
            <p:cNvPr id="20485" name="Text Box 5"/>
            <p:cNvSpPr txBox="1">
              <a:spLocks noChangeArrowheads="1"/>
            </p:cNvSpPr>
            <p:nvPr/>
          </p:nvSpPr>
          <p:spPr bwMode="auto">
            <a:xfrm>
              <a:off x="2291" y="1283"/>
              <a:ext cx="28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bIns="0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lnSpc>
                  <a:spcPct val="6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Pct val="120000"/>
                <a:buFont typeface="Symbol" pitchFamily="18" charset="2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lnSpc>
                  <a:spcPct val="6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Pct val="120000"/>
                <a:buFont typeface="Symbol" pitchFamily="18" charset="2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lnSpc>
                  <a:spcPct val="6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Pct val="120000"/>
                <a:buFont typeface="Symbol" pitchFamily="18" charset="2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lnSpc>
                  <a:spcPct val="6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Pct val="120000"/>
                <a:buFont typeface="Symbol" pitchFamily="18" charset="2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de-DE">
                  <a:latin typeface="Symbol" pitchFamily="18" charset="2"/>
                </a:rPr>
                <a:t>a</a:t>
              </a:r>
              <a:endParaRPr lang="de-DE"/>
            </a:p>
          </p:txBody>
        </p:sp>
        <p:sp>
          <p:nvSpPr>
            <p:cNvPr id="20486" name="Text Box 6"/>
            <p:cNvSpPr txBox="1">
              <a:spLocks noChangeArrowheads="1"/>
            </p:cNvSpPr>
            <p:nvPr/>
          </p:nvSpPr>
          <p:spPr bwMode="auto">
            <a:xfrm>
              <a:off x="2401" y="1948"/>
              <a:ext cx="28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bIns="0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lnSpc>
                  <a:spcPct val="6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Pct val="120000"/>
                <a:buFont typeface="Symbol" pitchFamily="18" charset="2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lnSpc>
                  <a:spcPct val="6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Pct val="120000"/>
                <a:buFont typeface="Symbol" pitchFamily="18" charset="2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lnSpc>
                  <a:spcPct val="6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Pct val="120000"/>
                <a:buFont typeface="Symbol" pitchFamily="18" charset="2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lnSpc>
                  <a:spcPct val="6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Pct val="120000"/>
                <a:buFont typeface="Symbol" pitchFamily="18" charset="2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de-DE">
                  <a:latin typeface="Symbol" pitchFamily="18" charset="2"/>
                </a:rPr>
                <a:t>b</a:t>
              </a:r>
              <a:endParaRPr lang="de-DE"/>
            </a:p>
          </p:txBody>
        </p:sp>
        <p:pic>
          <p:nvPicPr>
            <p:cNvPr id="20487" name="Picture 7" descr="diagramWithCurveBrigh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" y="566"/>
              <a:ext cx="5558" cy="2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8" name="Text Box 8"/>
            <p:cNvSpPr txBox="1">
              <a:spLocks noChangeArrowheads="1"/>
            </p:cNvSpPr>
            <p:nvPr/>
          </p:nvSpPr>
          <p:spPr bwMode="auto">
            <a:xfrm>
              <a:off x="2297" y="1283"/>
              <a:ext cx="28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bIns="0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lnSpc>
                  <a:spcPct val="6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Pct val="120000"/>
                <a:buFont typeface="Symbol" pitchFamily="18" charset="2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lnSpc>
                  <a:spcPct val="6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Pct val="120000"/>
                <a:buFont typeface="Symbol" pitchFamily="18" charset="2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lnSpc>
                  <a:spcPct val="6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Pct val="120000"/>
                <a:buFont typeface="Symbol" pitchFamily="18" charset="2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lnSpc>
                  <a:spcPct val="6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Pct val="120000"/>
                <a:buFont typeface="Symbol" pitchFamily="18" charset="2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de-DE"/>
                <a:t>g</a:t>
              </a:r>
            </a:p>
          </p:txBody>
        </p:sp>
        <p:sp>
          <p:nvSpPr>
            <p:cNvPr id="20489" name="Text Box 9"/>
            <p:cNvSpPr txBox="1">
              <a:spLocks noChangeArrowheads="1"/>
            </p:cNvSpPr>
            <p:nvPr/>
          </p:nvSpPr>
          <p:spPr bwMode="auto">
            <a:xfrm>
              <a:off x="2407" y="1948"/>
              <a:ext cx="28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bIns="0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lnSpc>
                  <a:spcPct val="6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Pct val="120000"/>
                <a:buFont typeface="Symbol" pitchFamily="18" charset="2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lnSpc>
                  <a:spcPct val="6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Pct val="120000"/>
                <a:buFont typeface="Symbol" pitchFamily="18" charset="2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lnSpc>
                  <a:spcPct val="6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Pct val="120000"/>
                <a:buFont typeface="Symbol" pitchFamily="18" charset="2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lnSpc>
                  <a:spcPct val="6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Pct val="120000"/>
                <a:buFont typeface="Symbol" pitchFamily="18" charset="2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de-DE"/>
                <a:t>f</a:t>
              </a:r>
            </a:p>
          </p:txBody>
        </p:sp>
        <p:sp>
          <p:nvSpPr>
            <p:cNvPr id="20490" name="Text Box 10"/>
            <p:cNvSpPr txBox="1">
              <a:spLocks noChangeArrowheads="1"/>
            </p:cNvSpPr>
            <p:nvPr/>
          </p:nvSpPr>
          <p:spPr bwMode="auto">
            <a:xfrm>
              <a:off x="2844" y="602"/>
              <a:ext cx="28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bIns="0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lnSpc>
                  <a:spcPct val="6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Pct val="120000"/>
                <a:buFont typeface="Symbol" pitchFamily="18" charset="2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lnSpc>
                  <a:spcPct val="6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Pct val="120000"/>
                <a:buFont typeface="Symbol" pitchFamily="18" charset="2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lnSpc>
                  <a:spcPct val="6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Pct val="120000"/>
                <a:buFont typeface="Symbol" pitchFamily="18" charset="2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lnSpc>
                  <a:spcPct val="6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Pct val="120000"/>
                <a:buFont typeface="Symbol" pitchFamily="18" charset="2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de-DE"/>
                <a:t>g</a:t>
              </a:r>
            </a:p>
          </p:txBody>
        </p:sp>
        <p:sp>
          <p:nvSpPr>
            <p:cNvPr id="20491" name="Text Box 11"/>
            <p:cNvSpPr txBox="1">
              <a:spLocks noChangeArrowheads="1"/>
            </p:cNvSpPr>
            <p:nvPr/>
          </p:nvSpPr>
          <p:spPr bwMode="auto">
            <a:xfrm>
              <a:off x="5289" y="2389"/>
              <a:ext cx="28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bIns="0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lnSpc>
                  <a:spcPct val="6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Pct val="120000"/>
                <a:buFont typeface="Symbol" pitchFamily="18" charset="2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lnSpc>
                  <a:spcPct val="6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Pct val="120000"/>
                <a:buFont typeface="Symbol" pitchFamily="18" charset="2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lnSpc>
                  <a:spcPct val="6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Pct val="120000"/>
                <a:buFont typeface="Symbol" pitchFamily="18" charset="2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lnSpc>
                  <a:spcPct val="6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Pct val="120000"/>
                <a:buFont typeface="Symbol" pitchFamily="18" charset="2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de-DE"/>
                <a:t>f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4/28/15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CMPS 3130/6130 Computational Geometry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33FC1D-97FC-4DC1-9218-06C30686FCA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iagramWithoutBrig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585788"/>
            <a:ext cx="8823325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477838" y="0"/>
            <a:ext cx="7980362" cy="1143000"/>
          </a:xfrm>
        </p:spPr>
        <p:txBody>
          <a:bodyPr/>
          <a:lstStyle/>
          <a:p>
            <a:r>
              <a:rPr lang="de-DE" sz="4000" smtClean="0">
                <a:solidFill>
                  <a:schemeClr val="accent2"/>
                </a:solidFill>
              </a:rPr>
              <a:t>Compute the Fr</a:t>
            </a:r>
            <a:r>
              <a:rPr lang="en-US" sz="4000" smtClean="0">
                <a:solidFill>
                  <a:schemeClr val="accent2"/>
                </a:solidFill>
                <a:cs typeface="Times New Roman" pitchFamily="18" charset="0"/>
              </a:rPr>
              <a:t>é</a:t>
            </a:r>
            <a:r>
              <a:rPr lang="de-DE" sz="4000" smtClean="0">
                <a:solidFill>
                  <a:schemeClr val="accent2"/>
                </a:solidFill>
              </a:rPr>
              <a:t>chet Distance</a:t>
            </a:r>
            <a:endParaRPr lang="de-DE" sz="4000" smtClean="0"/>
          </a:p>
        </p:txBody>
      </p:sp>
      <p:sp>
        <p:nvSpPr>
          <p:cNvPr id="21508" name="Rectangle 13"/>
          <p:cNvSpPr>
            <a:spLocks noChangeArrowheads="1"/>
          </p:cNvSpPr>
          <p:nvPr/>
        </p:nvSpPr>
        <p:spPr bwMode="auto">
          <a:xfrm>
            <a:off x="228600" y="4200525"/>
            <a:ext cx="8751888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Tx/>
              <a:buSzTx/>
              <a:buFont typeface="Symbol" pitchFamily="18" charset="2"/>
              <a:buChar char="·"/>
              <a:tabLst>
                <a:tab pos="3898900" algn="l"/>
              </a:tabLst>
            </a:pPr>
            <a:r>
              <a:rPr lang="de-DE" sz="2000" b="1" dirty="0"/>
              <a:t>Solve the optimization problem</a:t>
            </a:r>
            <a:endParaRPr lang="de-DE" sz="2000" b="1" dirty="0">
              <a:sym typeface="Symbol" pitchFamily="18" charset="2"/>
            </a:endParaRP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ClrTx/>
              <a:buSzTx/>
              <a:buFont typeface="Symbol" pitchFamily="18" charset="2"/>
              <a:buChar char="·"/>
              <a:tabLst>
                <a:tab pos="3898900" algn="l"/>
              </a:tabLst>
            </a:pPr>
            <a:r>
              <a:rPr lang="de-DE" sz="2000" dirty="0">
                <a:sym typeface="Symbol" pitchFamily="18" charset="2"/>
              </a:rPr>
              <a:t>In practice in O(mn log b) time with binary search and b-bit precision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ClrTx/>
              <a:buSzTx/>
              <a:buFont typeface="Symbol" pitchFamily="18" charset="2"/>
              <a:buChar char="·"/>
              <a:tabLst>
                <a:tab pos="3898900" algn="l"/>
              </a:tabLst>
            </a:pPr>
            <a:r>
              <a:rPr lang="de-DE" sz="2000" dirty="0">
                <a:sym typeface="Symbol" pitchFamily="18" charset="2"/>
              </a:rPr>
              <a:t>In O(mn log mn) time [AG95] using parametric search (using </a:t>
            </a:r>
            <a:r>
              <a:rPr lang="de-DE" sz="2000" dirty="0" smtClean="0">
                <a:sym typeface="Symbol" pitchFamily="18" charset="2"/>
              </a:rPr>
              <a:t>Cole‘s </a:t>
            </a:r>
            <a:r>
              <a:rPr lang="de-DE" sz="2000" dirty="0">
                <a:sym typeface="Symbol" pitchFamily="18" charset="2"/>
              </a:rPr>
              <a:t>sorting trick)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ClrTx/>
              <a:buSzTx/>
              <a:buFont typeface="Symbol" pitchFamily="18" charset="2"/>
              <a:buChar char="·"/>
              <a:tabLst>
                <a:tab pos="3898900" algn="l"/>
              </a:tabLst>
            </a:pPr>
            <a:r>
              <a:rPr lang="de-DE" sz="2000" dirty="0"/>
              <a:t>In O(mn log</a:t>
            </a:r>
            <a:r>
              <a:rPr lang="de-DE" sz="2000" baseline="30000" dirty="0"/>
              <a:t>2</a:t>
            </a:r>
            <a:r>
              <a:rPr lang="de-DE" sz="2000" dirty="0"/>
              <a:t>mn) expected time [CW09] with randomized red/blue intersections</a:t>
            </a:r>
          </a:p>
        </p:txBody>
      </p:sp>
      <p:sp>
        <p:nvSpPr>
          <p:cNvPr id="21509" name="Text Box 21"/>
          <p:cNvSpPr txBox="1">
            <a:spLocks noChangeArrowheads="1"/>
          </p:cNvSpPr>
          <p:nvPr/>
        </p:nvSpPr>
        <p:spPr bwMode="auto">
          <a:xfrm>
            <a:off x="525463" y="6292850"/>
            <a:ext cx="7532687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1200"/>
              <a:t>[AG95] H. Alt, M. Godau, </a:t>
            </a:r>
            <a:r>
              <a:rPr lang="en-US" sz="1200">
                <a:solidFill>
                  <a:srgbClr val="000000"/>
                </a:solidFill>
              </a:rPr>
              <a:t>Computing the Fréchet distance between two polygonal curves, </a:t>
            </a:r>
            <a:r>
              <a:rPr lang="en-US" sz="1200" i="1">
                <a:solidFill>
                  <a:srgbClr val="000000"/>
                </a:solidFill>
              </a:rPr>
              <a:t>IJCGA</a:t>
            </a:r>
            <a:r>
              <a:rPr lang="en-US" sz="1200">
                <a:solidFill>
                  <a:srgbClr val="000000"/>
                </a:solidFill>
              </a:rPr>
              <a:t>  5: 75-91, 1995.</a:t>
            </a:r>
            <a:r>
              <a:rPr lang="en-US" sz="1200"/>
              <a:t> </a:t>
            </a:r>
          </a:p>
          <a:p>
            <a:pPr algn="l"/>
            <a:r>
              <a:rPr lang="en-US" sz="1200"/>
              <a:t>[C</a:t>
            </a:r>
            <a:r>
              <a:rPr lang="en-US" sz="1200" b="1">
                <a:solidFill>
                  <a:schemeClr val="accent2"/>
                </a:solidFill>
              </a:rPr>
              <a:t>W</a:t>
            </a:r>
            <a:r>
              <a:rPr lang="en-US" sz="1200"/>
              <a:t>10] A.F. Cook IV, </a:t>
            </a:r>
            <a:r>
              <a:rPr lang="en-US" sz="1200" b="1">
                <a:solidFill>
                  <a:schemeClr val="accent2"/>
                </a:solidFill>
              </a:rPr>
              <a:t>C. Wenk</a:t>
            </a:r>
            <a:r>
              <a:rPr lang="en-US" sz="1200"/>
              <a:t>, Geodesic Fréchet Distance Inside a Simple Polygon, ACM TALG 7(1), 19 pages, 2010.</a:t>
            </a:r>
          </a:p>
        </p:txBody>
      </p:sp>
      <p:sp>
        <p:nvSpPr>
          <p:cNvPr id="21510" name="Text Box 23"/>
          <p:cNvSpPr txBox="1">
            <a:spLocks noChangeArrowheads="1"/>
          </p:cNvSpPr>
          <p:nvPr/>
        </p:nvSpPr>
        <p:spPr bwMode="auto">
          <a:xfrm>
            <a:off x="3636963" y="2036763"/>
            <a:ext cx="4572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de-DE">
                <a:latin typeface="Symbol" pitchFamily="18" charset="2"/>
              </a:rPr>
              <a:t>a</a:t>
            </a:r>
            <a:endParaRPr lang="de-DE"/>
          </a:p>
        </p:txBody>
      </p:sp>
      <p:sp>
        <p:nvSpPr>
          <p:cNvPr id="21511" name="Text Box 24"/>
          <p:cNvSpPr txBox="1">
            <a:spLocks noChangeArrowheads="1"/>
          </p:cNvSpPr>
          <p:nvPr/>
        </p:nvSpPr>
        <p:spPr bwMode="auto">
          <a:xfrm>
            <a:off x="3811588" y="3092450"/>
            <a:ext cx="4572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de-DE">
                <a:latin typeface="Symbol" pitchFamily="18" charset="2"/>
              </a:rPr>
              <a:t>b</a:t>
            </a:r>
            <a:endParaRPr lang="de-DE"/>
          </a:p>
        </p:txBody>
      </p:sp>
      <p:sp>
        <p:nvSpPr>
          <p:cNvPr id="21512" name="Rectangle 31"/>
          <p:cNvSpPr>
            <a:spLocks noChangeArrowheads="1"/>
          </p:cNvSpPr>
          <p:nvPr/>
        </p:nvSpPr>
        <p:spPr bwMode="auto">
          <a:xfrm>
            <a:off x="0" y="3675063"/>
            <a:ext cx="4471988" cy="5254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/>
          <a:p>
            <a:endParaRPr lang="en-US"/>
          </a:p>
        </p:txBody>
      </p:sp>
      <p:sp>
        <p:nvSpPr>
          <p:cNvPr id="21513" name="Rectangle 11"/>
          <p:cNvSpPr>
            <a:spLocks noChangeArrowheads="1"/>
          </p:cNvSpPr>
          <p:nvPr/>
        </p:nvSpPr>
        <p:spPr bwMode="auto">
          <a:xfrm>
            <a:off x="0" y="1090613"/>
            <a:ext cx="2873375" cy="2771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/>
          <a:p>
            <a:endParaRPr lang="en-US"/>
          </a:p>
        </p:txBody>
      </p:sp>
      <p:sp>
        <p:nvSpPr>
          <p:cNvPr id="21514" name="Rectangle 30"/>
          <p:cNvSpPr>
            <a:spLocks noChangeArrowheads="1"/>
          </p:cNvSpPr>
          <p:nvPr/>
        </p:nvSpPr>
        <p:spPr bwMode="auto">
          <a:xfrm>
            <a:off x="392113" y="1095375"/>
            <a:ext cx="4457700" cy="28241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Tx/>
              <a:buSzTx/>
              <a:buFont typeface="Symbol" pitchFamily="18" charset="2"/>
              <a:buChar char="·"/>
              <a:tabLst>
                <a:tab pos="3898900" algn="l"/>
              </a:tabLst>
            </a:pPr>
            <a:r>
              <a:rPr lang="de-DE" sz="2000" b="1"/>
              <a:t>Solve the decision problem</a:t>
            </a:r>
            <a:br>
              <a:rPr lang="de-DE" sz="2000" b="1"/>
            </a:br>
            <a:r>
              <a:rPr lang="de-DE" sz="2000"/>
              <a:t> </a:t>
            </a:r>
            <a:r>
              <a:rPr lang="de-DE" sz="2000">
                <a:latin typeface="Symbol" pitchFamily="18" charset="2"/>
              </a:rPr>
              <a:t>d</a:t>
            </a:r>
            <a:r>
              <a:rPr lang="de-DE" sz="2000" baseline="-25000"/>
              <a:t>F</a:t>
            </a:r>
            <a:r>
              <a:rPr lang="de-DE" sz="2000"/>
              <a:t>(f,g) </a:t>
            </a:r>
            <a:r>
              <a:rPr lang="de-DE" sz="2000">
                <a:sym typeface="Symbol" pitchFamily="18" charset="2"/>
              </a:rPr>
              <a:t> </a:t>
            </a:r>
            <a:r>
              <a:rPr lang="de-DE" sz="2000">
                <a:latin typeface="Symbol" pitchFamily="18" charset="2"/>
                <a:sym typeface="Symbol" pitchFamily="18" charset="2"/>
              </a:rPr>
              <a:t>e </a:t>
            </a:r>
            <a:r>
              <a:rPr lang="de-DE" sz="2000">
                <a:sym typeface="Symbol" pitchFamily="18" charset="2"/>
              </a:rPr>
              <a:t>in O(mn) time: 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ClrTx/>
              <a:buSzTx/>
              <a:buFont typeface="Symbol" pitchFamily="18" charset="2"/>
              <a:buChar char="·"/>
              <a:tabLst>
                <a:tab pos="3898900" algn="l"/>
              </a:tabLst>
            </a:pPr>
            <a:r>
              <a:rPr lang="de-DE" sz="2000"/>
              <a:t>Find monotone path using DP: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ClrTx/>
              <a:buSzTx/>
              <a:buFont typeface="Symbol" pitchFamily="18" charset="2"/>
              <a:buChar char="·"/>
              <a:tabLst>
                <a:tab pos="3898900" algn="l"/>
              </a:tabLst>
            </a:pPr>
            <a:r>
              <a:rPr lang="de-DE" sz="2000"/>
              <a:t>On each cell boundary compute the </a:t>
            </a:r>
            <a:r>
              <a:rPr lang="de-DE" sz="2000">
                <a:solidFill>
                  <a:schemeClr val="accent2"/>
                </a:solidFill>
              </a:rPr>
              <a:t>interval of all points that are reachable by a monotone path from (0,0)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ClrTx/>
              <a:buSzTx/>
              <a:buFont typeface="Symbol" pitchFamily="18" charset="2"/>
              <a:buChar char="·"/>
              <a:tabLst>
                <a:tab pos="3898900" algn="l"/>
              </a:tabLst>
            </a:pPr>
            <a:r>
              <a:rPr lang="de-DE" sz="2000"/>
              <a:t>Compute a </a:t>
            </a:r>
            <a:r>
              <a:rPr lang="de-DE" sz="2000">
                <a:solidFill>
                  <a:srgbClr val="FF0000"/>
                </a:solidFill>
              </a:rPr>
              <a:t>monotone path</a:t>
            </a:r>
            <a:r>
              <a:rPr lang="de-DE" sz="2000"/>
              <a:t> by backtracking</a:t>
            </a:r>
          </a:p>
        </p:txBody>
      </p:sp>
      <p:sp>
        <p:nvSpPr>
          <p:cNvPr id="21515" name="Text Box 7"/>
          <p:cNvSpPr txBox="1">
            <a:spLocks noChangeArrowheads="1"/>
          </p:cNvSpPr>
          <p:nvPr/>
        </p:nvSpPr>
        <p:spPr bwMode="auto">
          <a:xfrm>
            <a:off x="8650288" y="3033713"/>
            <a:ext cx="4572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de-DE"/>
              <a:t>f</a:t>
            </a:r>
          </a:p>
        </p:txBody>
      </p:sp>
      <p:sp>
        <p:nvSpPr>
          <p:cNvPr id="21516" name="Text Box 8"/>
          <p:cNvSpPr txBox="1">
            <a:spLocks noChangeArrowheads="1"/>
          </p:cNvSpPr>
          <p:nvPr/>
        </p:nvSpPr>
        <p:spPr bwMode="auto">
          <a:xfrm>
            <a:off x="5057775" y="660400"/>
            <a:ext cx="4572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de-DE"/>
              <a:t>g</a:t>
            </a:r>
          </a:p>
        </p:txBody>
      </p:sp>
      <p:sp>
        <p:nvSpPr>
          <p:cNvPr id="21517" name="Text Box 8"/>
          <p:cNvSpPr txBox="1">
            <a:spLocks noChangeArrowheads="1"/>
          </p:cNvSpPr>
          <p:nvPr/>
        </p:nvSpPr>
        <p:spPr bwMode="auto">
          <a:xfrm>
            <a:off x="8443913" y="3449638"/>
            <a:ext cx="4572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de-DE"/>
              <a:t>1</a:t>
            </a:r>
          </a:p>
        </p:txBody>
      </p:sp>
      <p:sp>
        <p:nvSpPr>
          <p:cNvPr id="21518" name="Text Box 8"/>
          <p:cNvSpPr txBox="1">
            <a:spLocks noChangeArrowheads="1"/>
          </p:cNvSpPr>
          <p:nvPr/>
        </p:nvSpPr>
        <p:spPr bwMode="auto">
          <a:xfrm>
            <a:off x="4770438" y="898525"/>
            <a:ext cx="4572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de-DE"/>
              <a:t>1</a:t>
            </a:r>
          </a:p>
        </p:txBody>
      </p:sp>
      <p:sp>
        <p:nvSpPr>
          <p:cNvPr id="21519" name="Text Box 8"/>
          <p:cNvSpPr txBox="1">
            <a:spLocks noChangeArrowheads="1"/>
          </p:cNvSpPr>
          <p:nvPr/>
        </p:nvSpPr>
        <p:spPr bwMode="auto">
          <a:xfrm>
            <a:off x="4932363" y="3436938"/>
            <a:ext cx="457200" cy="288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de-DE"/>
              <a:t>0</a:t>
            </a:r>
          </a:p>
        </p:txBody>
      </p:sp>
      <p:sp>
        <p:nvSpPr>
          <p:cNvPr id="21520" name="Text Box 8"/>
          <p:cNvSpPr txBox="1">
            <a:spLocks noChangeArrowheads="1"/>
          </p:cNvSpPr>
          <p:nvPr/>
        </p:nvSpPr>
        <p:spPr bwMode="auto">
          <a:xfrm>
            <a:off x="4779963" y="3224213"/>
            <a:ext cx="288925" cy="333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de-DE"/>
              <a:t>0</a:t>
            </a:r>
          </a:p>
        </p:txBody>
      </p:sp>
      <p:cxnSp>
        <p:nvCxnSpPr>
          <p:cNvPr id="26" name="Straight Connector 25"/>
          <p:cNvCxnSpPr>
            <a:cxnSpLocks noChangeShapeType="1"/>
          </p:cNvCxnSpPr>
          <p:nvPr/>
        </p:nvCxnSpPr>
        <p:spPr bwMode="auto">
          <a:xfrm flipV="1">
            <a:off x="5068888" y="3429000"/>
            <a:ext cx="595312" cy="0"/>
          </a:xfrm>
          <a:prstGeom prst="line">
            <a:avLst/>
          </a:prstGeom>
          <a:noFill/>
          <a:ln w="381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Straight Connector 26"/>
          <p:cNvCxnSpPr>
            <a:cxnSpLocks noChangeShapeType="1"/>
          </p:cNvCxnSpPr>
          <p:nvPr/>
        </p:nvCxnSpPr>
        <p:spPr bwMode="auto">
          <a:xfrm flipV="1">
            <a:off x="5081588" y="3155950"/>
            <a:ext cx="4762" cy="273050"/>
          </a:xfrm>
          <a:prstGeom prst="line">
            <a:avLst/>
          </a:prstGeom>
          <a:noFill/>
          <a:ln w="381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Straight Connector 30"/>
          <p:cNvCxnSpPr>
            <a:cxnSpLocks noChangeShapeType="1"/>
          </p:cNvCxnSpPr>
          <p:nvPr/>
        </p:nvCxnSpPr>
        <p:spPr bwMode="auto">
          <a:xfrm flipV="1">
            <a:off x="5659438" y="2851150"/>
            <a:ext cx="4762" cy="596900"/>
          </a:xfrm>
          <a:prstGeom prst="line">
            <a:avLst/>
          </a:prstGeom>
          <a:noFill/>
          <a:ln w="381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Straight Connector 32"/>
          <p:cNvCxnSpPr>
            <a:cxnSpLocks noChangeShapeType="1"/>
          </p:cNvCxnSpPr>
          <p:nvPr/>
        </p:nvCxnSpPr>
        <p:spPr bwMode="auto">
          <a:xfrm flipV="1">
            <a:off x="5380038" y="2851150"/>
            <a:ext cx="284162" cy="0"/>
          </a:xfrm>
          <a:prstGeom prst="line">
            <a:avLst/>
          </a:prstGeom>
          <a:noFill/>
          <a:ln w="381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Straight Connector 35"/>
          <p:cNvCxnSpPr>
            <a:cxnSpLocks noChangeShapeType="1"/>
          </p:cNvCxnSpPr>
          <p:nvPr/>
        </p:nvCxnSpPr>
        <p:spPr bwMode="auto">
          <a:xfrm flipV="1">
            <a:off x="5653088" y="3435350"/>
            <a:ext cx="176212" cy="0"/>
          </a:xfrm>
          <a:prstGeom prst="line">
            <a:avLst/>
          </a:prstGeom>
          <a:noFill/>
          <a:ln w="381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Straight Connector 38"/>
          <p:cNvCxnSpPr>
            <a:cxnSpLocks noChangeShapeType="1"/>
          </p:cNvCxnSpPr>
          <p:nvPr/>
        </p:nvCxnSpPr>
        <p:spPr bwMode="auto">
          <a:xfrm flipV="1">
            <a:off x="5640388" y="2851150"/>
            <a:ext cx="252412" cy="0"/>
          </a:xfrm>
          <a:prstGeom prst="line">
            <a:avLst/>
          </a:prstGeom>
          <a:noFill/>
          <a:ln w="381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Straight Connector 41"/>
          <p:cNvCxnSpPr>
            <a:cxnSpLocks noChangeShapeType="1"/>
          </p:cNvCxnSpPr>
          <p:nvPr/>
        </p:nvCxnSpPr>
        <p:spPr bwMode="auto">
          <a:xfrm flipV="1">
            <a:off x="5659438" y="2451100"/>
            <a:ext cx="4762" cy="393700"/>
          </a:xfrm>
          <a:prstGeom prst="line">
            <a:avLst/>
          </a:prstGeom>
          <a:noFill/>
          <a:ln w="381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Straight Connector 43"/>
          <p:cNvCxnSpPr>
            <a:cxnSpLocks noChangeShapeType="1"/>
          </p:cNvCxnSpPr>
          <p:nvPr/>
        </p:nvCxnSpPr>
        <p:spPr bwMode="auto">
          <a:xfrm flipV="1">
            <a:off x="6256338" y="2260600"/>
            <a:ext cx="4762" cy="425450"/>
          </a:xfrm>
          <a:prstGeom prst="line">
            <a:avLst/>
          </a:prstGeom>
          <a:noFill/>
          <a:ln w="381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" name="Straight Connector 45"/>
          <p:cNvCxnSpPr>
            <a:cxnSpLocks noChangeShapeType="1"/>
          </p:cNvCxnSpPr>
          <p:nvPr/>
        </p:nvCxnSpPr>
        <p:spPr bwMode="auto">
          <a:xfrm>
            <a:off x="6046788" y="2233613"/>
            <a:ext cx="220662" cy="4762"/>
          </a:xfrm>
          <a:prstGeom prst="line">
            <a:avLst/>
          </a:prstGeom>
          <a:noFill/>
          <a:ln w="381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" name="Straight Connector 48"/>
          <p:cNvCxnSpPr>
            <a:cxnSpLocks noChangeShapeType="1"/>
          </p:cNvCxnSpPr>
          <p:nvPr/>
        </p:nvCxnSpPr>
        <p:spPr bwMode="auto">
          <a:xfrm flipV="1">
            <a:off x="6840538" y="2266950"/>
            <a:ext cx="4762" cy="412750"/>
          </a:xfrm>
          <a:prstGeom prst="line">
            <a:avLst/>
          </a:prstGeom>
          <a:noFill/>
          <a:ln w="381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Straight Connector 50"/>
          <p:cNvCxnSpPr>
            <a:cxnSpLocks noChangeShapeType="1"/>
          </p:cNvCxnSpPr>
          <p:nvPr/>
        </p:nvCxnSpPr>
        <p:spPr bwMode="auto">
          <a:xfrm>
            <a:off x="6249988" y="2224088"/>
            <a:ext cx="582612" cy="12700"/>
          </a:xfrm>
          <a:prstGeom prst="line">
            <a:avLst/>
          </a:prstGeom>
          <a:noFill/>
          <a:ln w="381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" name="Straight Connector 52"/>
          <p:cNvCxnSpPr>
            <a:cxnSpLocks noChangeShapeType="1"/>
          </p:cNvCxnSpPr>
          <p:nvPr/>
        </p:nvCxnSpPr>
        <p:spPr bwMode="auto">
          <a:xfrm flipV="1">
            <a:off x="6827838" y="2230438"/>
            <a:ext cx="423862" cy="0"/>
          </a:xfrm>
          <a:prstGeom prst="line">
            <a:avLst/>
          </a:prstGeom>
          <a:noFill/>
          <a:ln w="381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" name="Straight Connector 54"/>
          <p:cNvCxnSpPr>
            <a:cxnSpLocks noChangeShapeType="1"/>
          </p:cNvCxnSpPr>
          <p:nvPr/>
        </p:nvCxnSpPr>
        <p:spPr bwMode="auto">
          <a:xfrm flipV="1">
            <a:off x="7437438" y="2527300"/>
            <a:ext cx="4762" cy="88900"/>
          </a:xfrm>
          <a:prstGeom prst="line">
            <a:avLst/>
          </a:prstGeom>
          <a:noFill/>
          <a:ln w="381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" name="Straight Connector 56"/>
          <p:cNvCxnSpPr>
            <a:cxnSpLocks noChangeShapeType="1"/>
          </p:cNvCxnSpPr>
          <p:nvPr/>
        </p:nvCxnSpPr>
        <p:spPr bwMode="auto">
          <a:xfrm>
            <a:off x="7929563" y="2266950"/>
            <a:ext cx="90487" cy="0"/>
          </a:xfrm>
          <a:prstGeom prst="line">
            <a:avLst/>
          </a:prstGeom>
          <a:noFill/>
          <a:ln w="381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" name="Straight Connector 63"/>
          <p:cNvCxnSpPr>
            <a:cxnSpLocks noChangeShapeType="1"/>
          </p:cNvCxnSpPr>
          <p:nvPr/>
        </p:nvCxnSpPr>
        <p:spPr bwMode="auto">
          <a:xfrm>
            <a:off x="8034338" y="2262188"/>
            <a:ext cx="438150" cy="4762"/>
          </a:xfrm>
          <a:prstGeom prst="line">
            <a:avLst/>
          </a:prstGeom>
          <a:noFill/>
          <a:ln w="381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" name="Straight Connector 67"/>
          <p:cNvCxnSpPr>
            <a:cxnSpLocks noChangeShapeType="1"/>
          </p:cNvCxnSpPr>
          <p:nvPr/>
        </p:nvCxnSpPr>
        <p:spPr bwMode="auto">
          <a:xfrm flipH="1" flipV="1">
            <a:off x="6262688" y="1685925"/>
            <a:ext cx="0" cy="565150"/>
          </a:xfrm>
          <a:prstGeom prst="line">
            <a:avLst/>
          </a:prstGeom>
          <a:noFill/>
          <a:ln w="381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" name="Straight Connector 70"/>
          <p:cNvCxnSpPr>
            <a:cxnSpLocks noChangeShapeType="1"/>
          </p:cNvCxnSpPr>
          <p:nvPr/>
        </p:nvCxnSpPr>
        <p:spPr bwMode="auto">
          <a:xfrm>
            <a:off x="6051550" y="1647825"/>
            <a:ext cx="220663" cy="4763"/>
          </a:xfrm>
          <a:prstGeom prst="line">
            <a:avLst/>
          </a:prstGeom>
          <a:noFill/>
          <a:ln w="381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" name="Straight Connector 71"/>
          <p:cNvCxnSpPr>
            <a:cxnSpLocks noChangeShapeType="1"/>
          </p:cNvCxnSpPr>
          <p:nvPr/>
        </p:nvCxnSpPr>
        <p:spPr bwMode="auto">
          <a:xfrm>
            <a:off x="6254750" y="1628775"/>
            <a:ext cx="512763" cy="4763"/>
          </a:xfrm>
          <a:prstGeom prst="line">
            <a:avLst/>
          </a:prstGeom>
          <a:noFill/>
          <a:ln w="381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" name="Straight Connector 72"/>
          <p:cNvCxnSpPr>
            <a:cxnSpLocks noChangeShapeType="1"/>
          </p:cNvCxnSpPr>
          <p:nvPr/>
        </p:nvCxnSpPr>
        <p:spPr bwMode="auto">
          <a:xfrm flipH="1" flipV="1">
            <a:off x="6838950" y="1814513"/>
            <a:ext cx="0" cy="455612"/>
          </a:xfrm>
          <a:prstGeom prst="line">
            <a:avLst/>
          </a:prstGeom>
          <a:noFill/>
          <a:ln w="381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" name="Straight Connector 76"/>
          <p:cNvCxnSpPr>
            <a:cxnSpLocks noChangeShapeType="1"/>
          </p:cNvCxnSpPr>
          <p:nvPr/>
        </p:nvCxnSpPr>
        <p:spPr bwMode="auto">
          <a:xfrm flipV="1">
            <a:off x="6911975" y="1633538"/>
            <a:ext cx="427038" cy="0"/>
          </a:xfrm>
          <a:prstGeom prst="line">
            <a:avLst/>
          </a:prstGeom>
          <a:noFill/>
          <a:ln w="381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" name="Straight Connector 79"/>
          <p:cNvCxnSpPr>
            <a:cxnSpLocks noChangeShapeType="1"/>
          </p:cNvCxnSpPr>
          <p:nvPr/>
        </p:nvCxnSpPr>
        <p:spPr bwMode="auto">
          <a:xfrm>
            <a:off x="7934325" y="1662113"/>
            <a:ext cx="90488" cy="0"/>
          </a:xfrm>
          <a:prstGeom prst="line">
            <a:avLst/>
          </a:prstGeom>
          <a:noFill/>
          <a:ln w="381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" name="Straight Connector 80"/>
          <p:cNvCxnSpPr>
            <a:cxnSpLocks noChangeShapeType="1"/>
          </p:cNvCxnSpPr>
          <p:nvPr/>
        </p:nvCxnSpPr>
        <p:spPr bwMode="auto">
          <a:xfrm flipV="1">
            <a:off x="8015288" y="1647825"/>
            <a:ext cx="4762" cy="600075"/>
          </a:xfrm>
          <a:prstGeom prst="line">
            <a:avLst/>
          </a:prstGeom>
          <a:noFill/>
          <a:ln w="381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3" name="Straight Connector 82"/>
          <p:cNvCxnSpPr>
            <a:cxnSpLocks noChangeShapeType="1"/>
          </p:cNvCxnSpPr>
          <p:nvPr/>
        </p:nvCxnSpPr>
        <p:spPr bwMode="auto">
          <a:xfrm>
            <a:off x="8015288" y="1652588"/>
            <a:ext cx="585787" cy="9525"/>
          </a:xfrm>
          <a:prstGeom prst="line">
            <a:avLst/>
          </a:prstGeom>
          <a:noFill/>
          <a:ln w="381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4" name="Straight Connector 83"/>
          <p:cNvCxnSpPr>
            <a:cxnSpLocks noChangeShapeType="1"/>
          </p:cNvCxnSpPr>
          <p:nvPr/>
        </p:nvCxnSpPr>
        <p:spPr bwMode="auto">
          <a:xfrm flipV="1">
            <a:off x="8601075" y="1652588"/>
            <a:ext cx="0" cy="195262"/>
          </a:xfrm>
          <a:prstGeom prst="line">
            <a:avLst/>
          </a:prstGeom>
          <a:noFill/>
          <a:ln w="381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0" name="Straight Connector 89"/>
          <p:cNvCxnSpPr>
            <a:cxnSpLocks noChangeShapeType="1"/>
          </p:cNvCxnSpPr>
          <p:nvPr/>
        </p:nvCxnSpPr>
        <p:spPr bwMode="auto">
          <a:xfrm flipH="1" flipV="1">
            <a:off x="6262688" y="1381125"/>
            <a:ext cx="0" cy="274638"/>
          </a:xfrm>
          <a:prstGeom prst="line">
            <a:avLst/>
          </a:prstGeom>
          <a:noFill/>
          <a:ln w="381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" name="Straight Connector 91"/>
          <p:cNvCxnSpPr>
            <a:cxnSpLocks noChangeShapeType="1"/>
          </p:cNvCxnSpPr>
          <p:nvPr/>
        </p:nvCxnSpPr>
        <p:spPr bwMode="auto">
          <a:xfrm flipH="1" flipV="1">
            <a:off x="8015288" y="1300163"/>
            <a:ext cx="4762" cy="371475"/>
          </a:xfrm>
          <a:prstGeom prst="line">
            <a:avLst/>
          </a:prstGeom>
          <a:noFill/>
          <a:ln w="381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5" name="Straight Connector 94"/>
          <p:cNvCxnSpPr>
            <a:cxnSpLocks noChangeShapeType="1"/>
          </p:cNvCxnSpPr>
          <p:nvPr/>
        </p:nvCxnSpPr>
        <p:spPr bwMode="auto">
          <a:xfrm flipV="1">
            <a:off x="8596313" y="1071563"/>
            <a:ext cx="0" cy="590550"/>
          </a:xfrm>
          <a:prstGeom prst="line">
            <a:avLst/>
          </a:prstGeom>
          <a:noFill/>
          <a:ln w="381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7" name="Straight Connector 96"/>
          <p:cNvCxnSpPr>
            <a:cxnSpLocks noChangeShapeType="1"/>
          </p:cNvCxnSpPr>
          <p:nvPr/>
        </p:nvCxnSpPr>
        <p:spPr bwMode="auto">
          <a:xfrm>
            <a:off x="8234363" y="1071563"/>
            <a:ext cx="361950" cy="4762"/>
          </a:xfrm>
          <a:prstGeom prst="line">
            <a:avLst/>
          </a:prstGeom>
          <a:noFill/>
          <a:ln w="381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4" name="Freeform 103"/>
          <p:cNvSpPr>
            <a:spLocks/>
          </p:cNvSpPr>
          <p:nvPr/>
        </p:nvSpPr>
        <p:spPr bwMode="auto">
          <a:xfrm>
            <a:off x="5080000" y="1065213"/>
            <a:ext cx="3530600" cy="2363787"/>
          </a:xfrm>
          <a:custGeom>
            <a:avLst/>
            <a:gdLst>
              <a:gd name="T0" fmla="*/ 0 w 3530600"/>
              <a:gd name="T1" fmla="*/ 2352910 h 2364468"/>
              <a:gd name="T2" fmla="*/ 590550 w 3530600"/>
              <a:gd name="T3" fmla="*/ 2340270 h 2364468"/>
              <a:gd name="T4" fmla="*/ 590550 w 3530600"/>
              <a:gd name="T5" fmla="*/ 1777886 h 2364468"/>
              <a:gd name="T6" fmla="*/ 1181100 w 3530600"/>
              <a:gd name="T7" fmla="*/ 1575680 h 2364468"/>
              <a:gd name="T8" fmla="*/ 1765300 w 3530600"/>
              <a:gd name="T9" fmla="*/ 1569362 h 2364468"/>
              <a:gd name="T10" fmla="*/ 2349500 w 3530600"/>
              <a:gd name="T11" fmla="*/ 1506172 h 2364468"/>
              <a:gd name="T12" fmla="*/ 2349500 w 3530600"/>
              <a:gd name="T13" fmla="*/ 1506172 h 2364468"/>
              <a:gd name="T14" fmla="*/ 2933700 w 3530600"/>
              <a:gd name="T15" fmla="*/ 1177587 h 2364468"/>
              <a:gd name="T16" fmla="*/ 2940050 w 3530600"/>
              <a:gd name="T17" fmla="*/ 615197 h 2364468"/>
              <a:gd name="T18" fmla="*/ 3530600 w 3530600"/>
              <a:gd name="T19" fmla="*/ 589923 h 2364468"/>
              <a:gd name="T20" fmla="*/ 3530600 w 3530600"/>
              <a:gd name="T21" fmla="*/ 0 h 236446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530600"/>
              <a:gd name="T34" fmla="*/ 0 h 2364468"/>
              <a:gd name="T35" fmla="*/ 3530600 w 3530600"/>
              <a:gd name="T36" fmla="*/ 2364468 h 236446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530600" h="2364468">
                <a:moveTo>
                  <a:pt x="0" y="2364468"/>
                </a:moveTo>
                <a:lnTo>
                  <a:pt x="590550" y="2351768"/>
                </a:lnTo>
                <a:lnTo>
                  <a:pt x="590550" y="1786618"/>
                </a:lnTo>
                <a:lnTo>
                  <a:pt x="1181100" y="1583418"/>
                </a:lnTo>
                <a:lnTo>
                  <a:pt x="1765300" y="1577068"/>
                </a:lnTo>
                <a:lnTo>
                  <a:pt x="2349500" y="1513568"/>
                </a:lnTo>
                <a:lnTo>
                  <a:pt x="2933700" y="1183368"/>
                </a:lnTo>
                <a:cubicBezTo>
                  <a:pt x="2935817" y="994985"/>
                  <a:pt x="2937933" y="806601"/>
                  <a:pt x="2940050" y="618218"/>
                </a:cubicBezTo>
                <a:lnTo>
                  <a:pt x="3530600" y="592818"/>
                </a:lnTo>
                <a:lnTo>
                  <a:pt x="3530600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 anchor="ctr">
            <a:sp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33FC1D-97FC-4DC1-9218-06C30686FCA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4/28/15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CMPS 3130/6130 Computational Geometry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solidFill>
                  <a:schemeClr val="bg1"/>
                </a:solidFill>
              </a:rPr>
              <a:t>Are these shapes similar?</a:t>
            </a:r>
            <a:endParaRPr lang="de-DE"/>
          </a:p>
        </p:txBody>
      </p:sp>
      <p:grpSp>
        <p:nvGrpSpPr>
          <p:cNvPr id="242691" name="Group 3"/>
          <p:cNvGrpSpPr>
            <a:grpSpLocks/>
          </p:cNvGrpSpPr>
          <p:nvPr/>
        </p:nvGrpSpPr>
        <p:grpSpPr bwMode="auto">
          <a:xfrm>
            <a:off x="3581400" y="4191000"/>
            <a:ext cx="1905000" cy="1524000"/>
            <a:chOff x="2256" y="2640"/>
            <a:chExt cx="1200" cy="960"/>
          </a:xfrm>
        </p:grpSpPr>
        <p:sp>
          <p:nvSpPr>
            <p:cNvPr id="242692" name="Freeform 4"/>
            <p:cNvSpPr>
              <a:spLocks/>
            </p:cNvSpPr>
            <p:nvPr/>
          </p:nvSpPr>
          <p:spPr bwMode="auto">
            <a:xfrm>
              <a:off x="2256" y="2640"/>
              <a:ext cx="432" cy="960"/>
            </a:xfrm>
            <a:custGeom>
              <a:avLst/>
              <a:gdLst>
                <a:gd name="T0" fmla="*/ 192 w 432"/>
                <a:gd name="T1" fmla="*/ 0 h 960"/>
                <a:gd name="T2" fmla="*/ 192 w 432"/>
                <a:gd name="T3" fmla="*/ 720 h 960"/>
                <a:gd name="T4" fmla="*/ 432 w 432"/>
                <a:gd name="T5" fmla="*/ 720 h 960"/>
                <a:gd name="T6" fmla="*/ 432 w 432"/>
                <a:gd name="T7" fmla="*/ 960 h 960"/>
                <a:gd name="T8" fmla="*/ 0 w 432"/>
                <a:gd name="T9" fmla="*/ 960 h 960"/>
                <a:gd name="T10" fmla="*/ 0 w 432"/>
                <a:gd name="T11" fmla="*/ 0 h 960"/>
                <a:gd name="T12" fmla="*/ 192 w 432"/>
                <a:gd name="T13" fmla="*/ 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2" h="960">
                  <a:moveTo>
                    <a:pt x="192" y="0"/>
                  </a:moveTo>
                  <a:lnTo>
                    <a:pt x="192" y="720"/>
                  </a:lnTo>
                  <a:lnTo>
                    <a:pt x="432" y="720"/>
                  </a:lnTo>
                  <a:lnTo>
                    <a:pt x="432" y="960"/>
                  </a:lnTo>
                  <a:lnTo>
                    <a:pt x="0" y="960"/>
                  </a:lnTo>
                  <a:lnTo>
                    <a:pt x="0" y="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2693" name="Freeform 5"/>
            <p:cNvSpPr>
              <a:spLocks/>
            </p:cNvSpPr>
            <p:nvPr/>
          </p:nvSpPr>
          <p:spPr bwMode="auto">
            <a:xfrm>
              <a:off x="3024" y="2640"/>
              <a:ext cx="432" cy="960"/>
            </a:xfrm>
            <a:custGeom>
              <a:avLst/>
              <a:gdLst>
                <a:gd name="T0" fmla="*/ 192 w 432"/>
                <a:gd name="T1" fmla="*/ 0 h 960"/>
                <a:gd name="T2" fmla="*/ 192 w 432"/>
                <a:gd name="T3" fmla="*/ 720 h 960"/>
                <a:gd name="T4" fmla="*/ 432 w 432"/>
                <a:gd name="T5" fmla="*/ 720 h 960"/>
                <a:gd name="T6" fmla="*/ 432 w 432"/>
                <a:gd name="T7" fmla="*/ 960 h 960"/>
                <a:gd name="T8" fmla="*/ 0 w 432"/>
                <a:gd name="T9" fmla="*/ 960 h 960"/>
                <a:gd name="T10" fmla="*/ 0 w 432"/>
                <a:gd name="T11" fmla="*/ 0 h 960"/>
                <a:gd name="T12" fmla="*/ 192 w 432"/>
                <a:gd name="T13" fmla="*/ 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2" h="960">
                  <a:moveTo>
                    <a:pt x="192" y="0"/>
                  </a:moveTo>
                  <a:lnTo>
                    <a:pt x="192" y="720"/>
                  </a:lnTo>
                  <a:lnTo>
                    <a:pt x="432" y="720"/>
                  </a:lnTo>
                  <a:lnTo>
                    <a:pt x="432" y="960"/>
                  </a:lnTo>
                  <a:lnTo>
                    <a:pt x="0" y="960"/>
                  </a:lnTo>
                  <a:lnTo>
                    <a:pt x="0" y="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990099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2694" name="Group 6"/>
          <p:cNvGrpSpPr>
            <a:grpSpLocks/>
          </p:cNvGrpSpPr>
          <p:nvPr/>
        </p:nvGrpSpPr>
        <p:grpSpPr bwMode="auto">
          <a:xfrm>
            <a:off x="381000" y="1981200"/>
            <a:ext cx="1447800" cy="1371600"/>
            <a:chOff x="384" y="1248"/>
            <a:chExt cx="912" cy="864"/>
          </a:xfrm>
        </p:grpSpPr>
        <p:grpSp>
          <p:nvGrpSpPr>
            <p:cNvPr id="242695" name="Group 7"/>
            <p:cNvGrpSpPr>
              <a:grpSpLocks/>
            </p:cNvGrpSpPr>
            <p:nvPr/>
          </p:nvGrpSpPr>
          <p:grpSpPr bwMode="auto">
            <a:xfrm>
              <a:off x="480" y="1248"/>
              <a:ext cx="624" cy="528"/>
              <a:chOff x="480" y="1248"/>
              <a:chExt cx="624" cy="528"/>
            </a:xfrm>
          </p:grpSpPr>
          <p:sp>
            <p:nvSpPr>
              <p:cNvPr id="242696" name="Freeform 8"/>
              <p:cNvSpPr>
                <a:spLocks/>
              </p:cNvSpPr>
              <p:nvPr/>
            </p:nvSpPr>
            <p:spPr bwMode="auto">
              <a:xfrm>
                <a:off x="480" y="1248"/>
                <a:ext cx="225" cy="528"/>
              </a:xfrm>
              <a:custGeom>
                <a:avLst/>
                <a:gdLst>
                  <a:gd name="T0" fmla="*/ 192 w 432"/>
                  <a:gd name="T1" fmla="*/ 0 h 960"/>
                  <a:gd name="T2" fmla="*/ 192 w 432"/>
                  <a:gd name="T3" fmla="*/ 720 h 960"/>
                  <a:gd name="T4" fmla="*/ 432 w 432"/>
                  <a:gd name="T5" fmla="*/ 720 h 960"/>
                  <a:gd name="T6" fmla="*/ 432 w 432"/>
                  <a:gd name="T7" fmla="*/ 960 h 960"/>
                  <a:gd name="T8" fmla="*/ 0 w 432"/>
                  <a:gd name="T9" fmla="*/ 960 h 960"/>
                  <a:gd name="T10" fmla="*/ 0 w 432"/>
                  <a:gd name="T11" fmla="*/ 0 h 960"/>
                  <a:gd name="T12" fmla="*/ 192 w 432"/>
                  <a:gd name="T13" fmla="*/ 0 h 9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2" h="960">
                    <a:moveTo>
                      <a:pt x="192" y="0"/>
                    </a:moveTo>
                    <a:lnTo>
                      <a:pt x="192" y="720"/>
                    </a:lnTo>
                    <a:lnTo>
                      <a:pt x="432" y="720"/>
                    </a:lnTo>
                    <a:lnTo>
                      <a:pt x="432" y="960"/>
                    </a:lnTo>
                    <a:lnTo>
                      <a:pt x="0" y="960"/>
                    </a:lnTo>
                    <a:lnTo>
                      <a:pt x="0" y="0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697" name="Freeform 9"/>
              <p:cNvSpPr>
                <a:spLocks/>
              </p:cNvSpPr>
              <p:nvPr/>
            </p:nvSpPr>
            <p:spPr bwMode="auto">
              <a:xfrm>
                <a:off x="879" y="1248"/>
                <a:ext cx="225" cy="528"/>
              </a:xfrm>
              <a:custGeom>
                <a:avLst/>
                <a:gdLst>
                  <a:gd name="T0" fmla="*/ 192 w 432"/>
                  <a:gd name="T1" fmla="*/ 0 h 960"/>
                  <a:gd name="T2" fmla="*/ 192 w 432"/>
                  <a:gd name="T3" fmla="*/ 720 h 960"/>
                  <a:gd name="T4" fmla="*/ 432 w 432"/>
                  <a:gd name="T5" fmla="*/ 720 h 960"/>
                  <a:gd name="T6" fmla="*/ 432 w 432"/>
                  <a:gd name="T7" fmla="*/ 960 h 960"/>
                  <a:gd name="T8" fmla="*/ 0 w 432"/>
                  <a:gd name="T9" fmla="*/ 960 h 960"/>
                  <a:gd name="T10" fmla="*/ 0 w 432"/>
                  <a:gd name="T11" fmla="*/ 0 h 960"/>
                  <a:gd name="T12" fmla="*/ 192 w 432"/>
                  <a:gd name="T13" fmla="*/ 0 h 9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2" h="960">
                    <a:moveTo>
                      <a:pt x="192" y="0"/>
                    </a:moveTo>
                    <a:lnTo>
                      <a:pt x="192" y="720"/>
                    </a:lnTo>
                    <a:lnTo>
                      <a:pt x="432" y="720"/>
                    </a:lnTo>
                    <a:lnTo>
                      <a:pt x="432" y="960"/>
                    </a:lnTo>
                    <a:lnTo>
                      <a:pt x="0" y="960"/>
                    </a:lnTo>
                    <a:lnTo>
                      <a:pt x="0" y="0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rgbClr val="990099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42698" name="Text Box 10"/>
            <p:cNvSpPr txBox="1">
              <a:spLocks noChangeArrowheads="1"/>
            </p:cNvSpPr>
            <p:nvPr/>
          </p:nvSpPr>
          <p:spPr bwMode="auto">
            <a:xfrm>
              <a:off x="384" y="1824"/>
              <a:ext cx="9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buClrTx/>
                <a:buSzTx/>
                <a:buFontTx/>
                <a:buNone/>
              </a:pPr>
              <a:r>
                <a:rPr lang="de-DE">
                  <a:solidFill>
                    <a:schemeClr val="bg1"/>
                  </a:solidFill>
                </a:rPr>
                <a:t>Translate</a:t>
              </a:r>
            </a:p>
          </p:txBody>
        </p:sp>
      </p:grp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sz="4000" dirty="0" smtClean="0">
                <a:solidFill>
                  <a:schemeClr val="accent2"/>
                </a:solidFill>
              </a:rPr>
              <a:t>When are two shapes similar?</a:t>
            </a:r>
          </a:p>
        </p:txBody>
      </p:sp>
    </p:spTree>
    <p:extLst>
      <p:ext uri="{BB962C8B-B14F-4D97-AF65-F5344CB8AC3E}">
        <p14:creationId xmlns:p14="http://schemas.microsoft.com/office/powerpoint/2010/main" val="4088006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39700"/>
            <a:ext cx="1000125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8515" name="Text Box 3"/>
          <p:cNvSpPr txBox="1">
            <a:spLocks noChangeArrowheads="1"/>
          </p:cNvSpPr>
          <p:nvPr/>
        </p:nvSpPr>
        <p:spPr bwMode="auto">
          <a:xfrm>
            <a:off x="136525" y="1465263"/>
            <a:ext cx="5907088" cy="365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82296" rIns="82296" bIns="82296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00000"/>
              </a:lnSpc>
              <a:buFont typeface="Symbol" pitchFamily="18" charset="2"/>
              <a:buChar char="·"/>
            </a:pP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/>
              <a:t>Navigation systems answer shortest path queries based on travel times on road segments</a:t>
            </a:r>
          </a:p>
          <a:p>
            <a:pPr algn="l">
              <a:lnSpc>
                <a:spcPct val="100000"/>
              </a:lnSpc>
              <a:buFont typeface="Symbol" pitchFamily="18" charset="2"/>
              <a:buChar char="·"/>
            </a:pPr>
            <a:r>
              <a:rPr lang="en-US"/>
              <a:t> Usually based on static travel-time weights derived from speed limits</a:t>
            </a:r>
          </a:p>
          <a:p>
            <a:pPr algn="l">
              <a:lnSpc>
                <a:spcPct val="100000"/>
              </a:lnSpc>
              <a:buFont typeface="Symbol" pitchFamily="18" charset="2"/>
              <a:buChar char="·"/>
            </a:pPr>
            <a:r>
              <a:rPr lang="en-US" b="1"/>
              <a:t> Goal:</a:t>
            </a:r>
            <a:r>
              <a:rPr lang="en-US"/>
              <a:t> Develop a navigation system which answers routing queries </a:t>
            </a:r>
            <a:r>
              <a:rPr lang="en-US" b="1"/>
              <a:t>based on the current traffic situation</a:t>
            </a:r>
          </a:p>
          <a:p>
            <a:pPr algn="l">
              <a:lnSpc>
                <a:spcPct val="100000"/>
              </a:lnSpc>
            </a:pPr>
            <a:endParaRPr lang="en-US"/>
          </a:p>
        </p:txBody>
      </p:sp>
      <p:pic>
        <p:nvPicPr>
          <p:cNvPr id="33796" name="Picture 7" descr="berlinPartialMa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34" t="21513" r="11815" b="17458"/>
          <a:stretch>
            <a:fillRect/>
          </a:stretch>
        </p:blipFill>
        <p:spPr bwMode="auto">
          <a:xfrm>
            <a:off x="6088063" y="1974850"/>
            <a:ext cx="2878137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Oval 8"/>
          <p:cNvSpPr>
            <a:spLocks noChangeArrowheads="1"/>
          </p:cNvSpPr>
          <p:nvPr/>
        </p:nvSpPr>
        <p:spPr bwMode="auto">
          <a:xfrm>
            <a:off x="6434138" y="3001963"/>
            <a:ext cx="84137" cy="93662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798" name="Oval 9"/>
          <p:cNvSpPr>
            <a:spLocks noChangeArrowheads="1"/>
          </p:cNvSpPr>
          <p:nvPr/>
        </p:nvSpPr>
        <p:spPr bwMode="auto">
          <a:xfrm>
            <a:off x="8697913" y="2373313"/>
            <a:ext cx="84137" cy="93662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799" name="Text Box 10"/>
          <p:cNvSpPr txBox="1">
            <a:spLocks noChangeArrowheads="1"/>
          </p:cNvSpPr>
          <p:nvPr/>
        </p:nvSpPr>
        <p:spPr bwMode="auto">
          <a:xfrm>
            <a:off x="6234113" y="2684463"/>
            <a:ext cx="228600" cy="311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 b="1" i="1">
                <a:solidFill>
                  <a:schemeClr val="tx2"/>
                </a:solidFill>
                <a:latin typeface="Arial" charset="0"/>
              </a:rPr>
              <a:t>A</a:t>
            </a:r>
          </a:p>
        </p:txBody>
      </p:sp>
      <p:sp>
        <p:nvSpPr>
          <p:cNvPr id="33800" name="Text Box 11"/>
          <p:cNvSpPr txBox="1">
            <a:spLocks noChangeArrowheads="1"/>
          </p:cNvSpPr>
          <p:nvPr/>
        </p:nvSpPr>
        <p:spPr bwMode="auto">
          <a:xfrm>
            <a:off x="8602663" y="2036763"/>
            <a:ext cx="228600" cy="311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 b="1" i="1">
                <a:solidFill>
                  <a:schemeClr val="tx2"/>
                </a:solidFill>
                <a:latin typeface="Arial" charset="0"/>
              </a:rPr>
              <a:t>B</a:t>
            </a:r>
          </a:p>
        </p:txBody>
      </p:sp>
      <p:sp>
        <p:nvSpPr>
          <p:cNvPr id="448526" name="Rectangle 14"/>
          <p:cNvSpPr>
            <a:spLocks noChangeArrowheads="1"/>
          </p:cNvSpPr>
          <p:nvPr/>
        </p:nvSpPr>
        <p:spPr bwMode="auto">
          <a:xfrm>
            <a:off x="153988" y="4757738"/>
            <a:ext cx="8159750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/>
          <a:p>
            <a:pPr algn="l">
              <a:lnSpc>
                <a:spcPct val="100000"/>
              </a:lnSpc>
              <a:buFont typeface="Symbol" pitchFamily="18" charset="2"/>
              <a:buChar char="·"/>
            </a:pPr>
            <a:r>
              <a:rPr lang="en-US" b="1"/>
              <a:t> Current traffic situation:</a:t>
            </a:r>
          </a:p>
          <a:p>
            <a:pPr lvl="1" algn="l">
              <a:lnSpc>
                <a:spcPct val="100000"/>
              </a:lnSpc>
              <a:buFont typeface="Symbol" pitchFamily="18" charset="2"/>
              <a:buChar char="·"/>
            </a:pPr>
            <a:r>
              <a:rPr lang="en-US" b="1"/>
              <a:t> </a:t>
            </a:r>
            <a:r>
              <a:rPr lang="en-US"/>
              <a:t>Database of current travel times per road segment</a:t>
            </a:r>
          </a:p>
          <a:p>
            <a:pPr lvl="1" algn="l">
              <a:lnSpc>
                <a:spcPct val="100000"/>
              </a:lnSpc>
              <a:spcBef>
                <a:spcPct val="0"/>
              </a:spcBef>
              <a:buFont typeface="Symbol" pitchFamily="18" charset="2"/>
              <a:buChar char="·"/>
            </a:pPr>
            <a:r>
              <a:rPr lang="en-US"/>
              <a:t> Use GPS trajectory data from vehicle fleets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755650" y="207963"/>
            <a:ext cx="87058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4000" kern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GPS Trajectories for Dynamic Routing</a:t>
            </a:r>
            <a:endParaRPr lang="de-DE" sz="4000" kern="0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4/28/15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CMPS 3130/6130 Computational Geometry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584332-3D00-40D8-B908-70CCE40C8A4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98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8515" grpId="0" build="allAtOnce"/>
      <p:bldP spid="4485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4000" smtClean="0">
                <a:solidFill>
                  <a:schemeClr val="accent2"/>
                </a:solidFill>
              </a:rPr>
              <a:t>GPS Trajectories from Vehicles</a:t>
            </a:r>
          </a:p>
        </p:txBody>
      </p:sp>
      <p:pic>
        <p:nvPicPr>
          <p:cNvPr id="34819" name="Picture 3" descr="g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0" t="38857" r="35451" b="13074"/>
          <a:stretch>
            <a:fillRect/>
          </a:stretch>
        </p:blipFill>
        <p:spPr bwMode="auto">
          <a:xfrm>
            <a:off x="522288" y="1187450"/>
            <a:ext cx="5278437" cy="4806950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876300" y="6226175"/>
            <a:ext cx="2209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>
                <a:latin typeface="Arial" charset="0"/>
              </a:rPr>
              <a:t>Road map of </a:t>
            </a:r>
            <a:br>
              <a:rPr lang="en-US" sz="1400">
                <a:latin typeface="Arial" charset="0"/>
              </a:rPr>
            </a:br>
            <a:r>
              <a:rPr lang="en-US" sz="1400">
                <a:latin typeface="Arial" charset="0"/>
              </a:rPr>
              <a:t>Athens</a:t>
            </a:r>
          </a:p>
        </p:txBody>
      </p:sp>
      <p:sp>
        <p:nvSpPr>
          <p:cNvPr id="34821" name="Line 5"/>
          <p:cNvSpPr>
            <a:spLocks noChangeShapeType="1"/>
          </p:cNvSpPr>
          <p:nvPr/>
        </p:nvSpPr>
        <p:spPr bwMode="auto">
          <a:xfrm>
            <a:off x="571500" y="6378575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2867025" y="624840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>
                <a:latin typeface="Arial" charset="0"/>
              </a:rPr>
              <a:t>GPS trajectoriy</a:t>
            </a:r>
          </a:p>
        </p:txBody>
      </p:sp>
      <p:sp>
        <p:nvSpPr>
          <p:cNvPr id="34823" name="Line 7"/>
          <p:cNvSpPr>
            <a:spLocks noChangeShapeType="1"/>
          </p:cNvSpPr>
          <p:nvPr/>
        </p:nvSpPr>
        <p:spPr bwMode="auto">
          <a:xfrm>
            <a:off x="2562225" y="6400800"/>
            <a:ext cx="3048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4686300" y="6226175"/>
            <a:ext cx="2057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>
                <a:latin typeface="Arial" charset="0"/>
              </a:rPr>
              <a:t>Corresponding path in the road map</a:t>
            </a:r>
          </a:p>
        </p:txBody>
      </p:sp>
      <p:sp>
        <p:nvSpPr>
          <p:cNvPr id="34825" name="Line 9"/>
          <p:cNvSpPr>
            <a:spLocks noChangeShapeType="1"/>
          </p:cNvSpPr>
          <p:nvPr/>
        </p:nvSpPr>
        <p:spPr bwMode="auto">
          <a:xfrm>
            <a:off x="4381500" y="6378575"/>
            <a:ext cx="3048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3274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6019800" y="754063"/>
            <a:ext cx="3009900" cy="4813300"/>
          </a:xfrm>
          <a:noFill/>
        </p:spPr>
        <p:txBody>
          <a:bodyPr lIns="92075" tIns="46038" rIns="92075" bIns="46038"/>
          <a:lstStyle/>
          <a:p>
            <a:pPr marL="285750" indent="-285750">
              <a:buClr>
                <a:schemeClr val="tx1"/>
              </a:buClr>
              <a:buFont typeface="Monotype Sorts" pitchFamily="2" charset="2"/>
              <a:buAutoNum type="arabicParenR"/>
            </a:pPr>
            <a:endParaRPr lang="en-US" sz="2400" smtClean="0">
              <a:solidFill>
                <a:srgbClr val="FF0000"/>
              </a:solidFill>
            </a:endParaRPr>
          </a:p>
          <a:p>
            <a:pPr marL="285750" indent="-285750">
              <a:buClr>
                <a:schemeClr val="tx1"/>
              </a:buClr>
              <a:buFont typeface="Monotype Sorts" pitchFamily="2" charset="2"/>
              <a:buAutoNum type="arabicParenR"/>
            </a:pPr>
            <a:r>
              <a:rPr lang="en-US" sz="2400" smtClean="0">
                <a:solidFill>
                  <a:srgbClr val="FF0000"/>
                </a:solidFill>
              </a:rPr>
              <a:t>Measurement error</a:t>
            </a:r>
            <a:r>
              <a:rPr lang="en-US" sz="2400" smtClean="0"/>
              <a:t>: GPS points generally do not lie on the road map</a:t>
            </a:r>
          </a:p>
          <a:p>
            <a:pPr marL="285750" indent="-285750">
              <a:buClr>
                <a:schemeClr val="tx1"/>
              </a:buClr>
              <a:buFont typeface="Monotype Sorts" pitchFamily="2" charset="2"/>
              <a:buAutoNum type="arabicParenR"/>
            </a:pPr>
            <a:r>
              <a:rPr lang="en-US" sz="2400" smtClean="0">
                <a:solidFill>
                  <a:srgbClr val="FF0000"/>
                </a:solidFill>
              </a:rPr>
              <a:t>Sampling error</a:t>
            </a:r>
            <a:r>
              <a:rPr lang="en-US" sz="2400" smtClean="0"/>
              <a:t>:</a:t>
            </a:r>
            <a:br>
              <a:rPr lang="en-US" sz="2400" smtClean="0"/>
            </a:br>
            <a:r>
              <a:rPr lang="en-US" sz="2400" smtClean="0"/>
              <a:t>The GPS trajectory is a by-product and is usually sampled every 30s</a:t>
            </a:r>
            <a:endParaRPr lang="en-US" sz="1800" smtClean="0">
              <a:cs typeface="Arial" charset="0"/>
            </a:endParaRPr>
          </a:p>
          <a:p>
            <a:pPr marL="285750" indent="-285750">
              <a:buFontTx/>
              <a:buNone/>
            </a:pPr>
            <a:r>
              <a:rPr lang="en-US" sz="2400" smtClean="0">
                <a:cs typeface="Arial" charset="0"/>
                <a:sym typeface="Symbol" pitchFamily="18" charset="2"/>
              </a:rPr>
              <a:t> The GPS trajectory does not lie on the road map</a:t>
            </a:r>
            <a:endParaRPr lang="en-US" sz="2400" smtClean="0">
              <a:cs typeface="Arial" charset="0"/>
            </a:endParaRPr>
          </a:p>
        </p:txBody>
      </p:sp>
      <p:sp>
        <p:nvSpPr>
          <p:cNvPr id="523275" name="Text Box 11"/>
          <p:cNvSpPr txBox="1">
            <a:spLocks noChangeArrowheads="1"/>
          </p:cNvSpPr>
          <p:nvPr/>
        </p:nvSpPr>
        <p:spPr bwMode="auto">
          <a:xfrm>
            <a:off x="1511300" y="1962150"/>
            <a:ext cx="6076950" cy="2492375"/>
          </a:xfrm>
          <a:prstGeom prst="rect">
            <a:avLst/>
          </a:prstGeom>
          <a:solidFill>
            <a:srgbClr val="CCFFFF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en-US" b="1">
                <a:solidFill>
                  <a:srgbClr val="FF0000"/>
                </a:solidFill>
                <a:latin typeface="Arial" charset="0"/>
              </a:rPr>
              <a:t>Map matching: </a:t>
            </a:r>
            <a:br>
              <a:rPr lang="en-US" b="1">
                <a:solidFill>
                  <a:srgbClr val="FF0000"/>
                </a:solidFill>
                <a:latin typeface="Arial" charset="0"/>
              </a:rPr>
            </a:br>
            <a:r>
              <a:rPr lang="en-US">
                <a:latin typeface="Arial" charset="0"/>
              </a:rPr>
              <a:t>Find a path in the graph which corresponds to the GPS trajectory (curve).</a:t>
            </a:r>
          </a:p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en-US">
                <a:latin typeface="Arial" charset="0"/>
              </a:rPr>
              <a:t>Find a path in the graph with minimal distance to the GPS curve (partial matching)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BBF70-1F27-435C-A5AE-4EC089D1A89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4/28/15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CMPS 3130/6130 Computational Geometry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05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3274" grpId="0" build="p"/>
      <p:bldP spid="52327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de-DE" smtClean="0">
                <a:solidFill>
                  <a:schemeClr val="accent2"/>
                </a:solidFill>
              </a:rPr>
              <a:t>Free Space Surface</a:t>
            </a:r>
            <a:endParaRPr lang="de-DE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4267200"/>
            <a:ext cx="8382000" cy="1447800"/>
          </a:xfrm>
        </p:spPr>
        <p:txBody>
          <a:bodyPr/>
          <a:lstStyle/>
          <a:p>
            <a:pPr>
              <a:tabLst>
                <a:tab pos="3898900" algn="l"/>
              </a:tabLst>
            </a:pPr>
            <a:r>
              <a:rPr lang="de-DE" sz="2800" smtClean="0"/>
              <a:t>Glue the free space diagrams </a:t>
            </a:r>
            <a:r>
              <a:rPr lang="de-DE" sz="2800" smtClean="0">
                <a:sym typeface="Symbol" pitchFamily="18" charset="2"/>
              </a:rPr>
              <a:t>FD</a:t>
            </a:r>
            <a:r>
              <a:rPr lang="de-DE" sz="2800" baseline="-25000" smtClean="0">
                <a:sym typeface="Symbol" pitchFamily="18" charset="2"/>
              </a:rPr>
              <a:t>i,j</a:t>
            </a:r>
            <a:r>
              <a:rPr lang="de-DE" sz="2800" smtClean="0">
                <a:sym typeface="Symbol" pitchFamily="18" charset="2"/>
              </a:rPr>
              <a:t> together according to adjacency information in </a:t>
            </a:r>
            <a:r>
              <a:rPr lang="de-DE" sz="2800" i="1" smtClean="0">
                <a:sym typeface="Symbol" pitchFamily="18" charset="2"/>
              </a:rPr>
              <a:t>G</a:t>
            </a:r>
          </a:p>
          <a:p>
            <a:pPr>
              <a:buFontTx/>
              <a:buNone/>
              <a:tabLst>
                <a:tab pos="3898900" algn="l"/>
              </a:tabLst>
            </a:pPr>
            <a:r>
              <a:rPr lang="de-DE" sz="2800" smtClean="0"/>
              <a:t> 	            </a:t>
            </a:r>
            <a:r>
              <a:rPr lang="de-DE" sz="2800" b="1" smtClean="0">
                <a:solidFill>
                  <a:schemeClr val="accent2"/>
                </a:solidFill>
              </a:rPr>
              <a:t>Free space surface of f and </a:t>
            </a:r>
            <a:r>
              <a:rPr lang="de-DE" sz="2800" b="1" i="1" smtClean="0">
                <a:solidFill>
                  <a:schemeClr val="accent2"/>
                </a:solidFill>
              </a:rPr>
              <a:t>G</a:t>
            </a:r>
            <a:endParaRPr lang="de-DE" sz="2800" smtClean="0"/>
          </a:p>
          <a:p>
            <a:pPr>
              <a:lnSpc>
                <a:spcPct val="90000"/>
              </a:lnSpc>
              <a:tabLst>
                <a:tab pos="3898900" algn="l"/>
              </a:tabLst>
            </a:pPr>
            <a:endParaRPr lang="de-DE" sz="2800" smtClean="0">
              <a:latin typeface="Symbol" pitchFamily="18" charset="2"/>
            </a:endParaRPr>
          </a:p>
        </p:txBody>
      </p:sp>
      <p:sp>
        <p:nvSpPr>
          <p:cNvPr id="38916" name="Line 4"/>
          <p:cNvSpPr>
            <a:spLocks noChangeShapeType="1"/>
          </p:cNvSpPr>
          <p:nvPr/>
        </p:nvSpPr>
        <p:spPr bwMode="auto">
          <a:xfrm>
            <a:off x="762000" y="5486400"/>
            <a:ext cx="6096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838200" y="1103313"/>
            <a:ext cx="73914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8918" name="Picture 6" descr="gluedFS4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1171575"/>
            <a:ext cx="57943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1425575" y="2155825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de-DE" i="1"/>
              <a:t>G</a:t>
            </a:r>
            <a:endParaRPr lang="de-DE"/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525463" y="6218238"/>
            <a:ext cx="78708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1200"/>
              <a:t>[AER</a:t>
            </a:r>
            <a:r>
              <a:rPr lang="en-US" sz="1200" b="1">
                <a:solidFill>
                  <a:schemeClr val="accent2"/>
                </a:solidFill>
              </a:rPr>
              <a:t>W</a:t>
            </a:r>
            <a:r>
              <a:rPr lang="en-US" sz="1200"/>
              <a:t>03] H. Alt, A. Efrat, G. Rote, </a:t>
            </a:r>
            <a:r>
              <a:rPr lang="en-US" sz="1200" b="1">
                <a:solidFill>
                  <a:schemeClr val="accent2"/>
                </a:solidFill>
              </a:rPr>
              <a:t>C. Wenk</a:t>
            </a:r>
            <a:r>
              <a:rPr lang="en-US" sz="1200"/>
              <a:t>, Matching Planar Maps, </a:t>
            </a:r>
            <a:r>
              <a:rPr lang="en-US" sz="1200" i="1"/>
              <a:t>J. of Algorithms</a:t>
            </a:r>
            <a:r>
              <a:rPr lang="en-US" sz="1200"/>
              <a:t> 49: 262-283, 2003.</a:t>
            </a:r>
          </a:p>
          <a:p>
            <a:pPr algn="l"/>
            <a:r>
              <a:rPr lang="en-US" sz="1200"/>
              <a:t>[BPS</a:t>
            </a:r>
            <a:r>
              <a:rPr lang="en-US" sz="1200" b="1">
                <a:solidFill>
                  <a:schemeClr val="accent2"/>
                </a:solidFill>
              </a:rPr>
              <a:t>W</a:t>
            </a:r>
            <a:r>
              <a:rPr lang="en-US" sz="1200"/>
              <a:t>05] S. Brakatsoulas, D. Pfoser, R. Salas, </a:t>
            </a:r>
            <a:r>
              <a:rPr lang="en-US" sz="1200" b="1">
                <a:solidFill>
                  <a:schemeClr val="accent2"/>
                </a:solidFill>
              </a:rPr>
              <a:t>C. Wenk</a:t>
            </a:r>
            <a:r>
              <a:rPr lang="en-US" sz="1200"/>
              <a:t>, On Map-Matching Vehicle Tracking Data , VLDB 853-864 , 2005.</a:t>
            </a:r>
          </a:p>
          <a:p>
            <a:pPr algn="l"/>
            <a:r>
              <a:rPr lang="en-US" sz="1200"/>
              <a:t>[</a:t>
            </a:r>
            <a:r>
              <a:rPr lang="en-US" sz="1200" b="1">
                <a:solidFill>
                  <a:schemeClr val="accent2"/>
                </a:solidFill>
              </a:rPr>
              <a:t>W</a:t>
            </a:r>
            <a:r>
              <a:rPr lang="en-US" sz="1200"/>
              <a:t>SP06] </a:t>
            </a:r>
            <a:r>
              <a:rPr lang="en-US" sz="1200" b="1">
                <a:solidFill>
                  <a:schemeClr val="accent2"/>
                </a:solidFill>
              </a:rPr>
              <a:t>C. Wenk</a:t>
            </a:r>
            <a:r>
              <a:rPr lang="en-US" sz="1200"/>
              <a:t>, R. Salas, D. Pfoser, Adressing the Need for Map-Matching Speed…, SSDBM: 379-388, 2006.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4/28/15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CMPS 3130/6130 Computational Geometry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33FC1D-97FC-4DC1-9218-06C30686FCA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24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de-DE" smtClean="0">
                <a:solidFill>
                  <a:schemeClr val="accent2"/>
                </a:solidFill>
              </a:rPr>
              <a:t>Free Space Surface</a:t>
            </a:r>
            <a:endParaRPr lang="de-DE" smtClean="0"/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838200" y="1103313"/>
            <a:ext cx="73914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762000" y="4054475"/>
            <a:ext cx="8382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tabLst>
                <a:tab pos="3898900" algn="l"/>
              </a:tabLst>
            </a:pPr>
            <a:r>
              <a:rPr lang="de-DE" sz="2800" b="1"/>
              <a:t>Task:</a:t>
            </a:r>
            <a:r>
              <a:rPr lang="de-DE" sz="2800"/>
              <a:t> Find a </a:t>
            </a:r>
            <a:r>
              <a:rPr lang="de-DE" sz="2800" b="1">
                <a:solidFill>
                  <a:srgbClr val="FF0000"/>
                </a:solidFill>
              </a:rPr>
              <a:t>monotone path</a:t>
            </a:r>
            <a:r>
              <a:rPr lang="de-DE" sz="2800"/>
              <a:t> in the free space surface that</a:t>
            </a:r>
          </a:p>
          <a:p>
            <a:pPr marL="742950" lvl="1" indent="-285750" algn="l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–"/>
              <a:tabLst>
                <a:tab pos="3898900" algn="l"/>
              </a:tabLst>
            </a:pPr>
            <a:r>
              <a:rPr lang="de-DE"/>
              <a:t>starts in a lower left corner</a:t>
            </a:r>
          </a:p>
          <a:p>
            <a:pPr marL="742950" lvl="1" indent="-285750" algn="l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–"/>
              <a:tabLst>
                <a:tab pos="3898900" algn="l"/>
              </a:tabLst>
            </a:pPr>
            <a:r>
              <a:rPr lang="de-DE"/>
              <a:t>and ends in an upper right corner</a:t>
            </a:r>
          </a:p>
        </p:txBody>
      </p:sp>
      <p:pic>
        <p:nvPicPr>
          <p:cNvPr id="39941" name="Picture 5" descr="gluedFS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188" y="1171575"/>
            <a:ext cx="57943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1425575" y="2155825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de-DE" i="1"/>
              <a:t>G</a:t>
            </a:r>
            <a:endParaRPr lang="de-DE"/>
          </a:p>
        </p:txBody>
      </p:sp>
      <p:sp>
        <p:nvSpPr>
          <p:cNvPr id="39943" name="Text Box 8"/>
          <p:cNvSpPr txBox="1">
            <a:spLocks noChangeArrowheads="1"/>
          </p:cNvSpPr>
          <p:nvPr/>
        </p:nvSpPr>
        <p:spPr bwMode="auto">
          <a:xfrm>
            <a:off x="525463" y="6218238"/>
            <a:ext cx="78708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1200"/>
              <a:t>[AER</a:t>
            </a:r>
            <a:r>
              <a:rPr lang="en-US" sz="1200" b="1">
                <a:solidFill>
                  <a:schemeClr val="accent2"/>
                </a:solidFill>
              </a:rPr>
              <a:t>W</a:t>
            </a:r>
            <a:r>
              <a:rPr lang="en-US" sz="1200"/>
              <a:t>03] H. Alt, A. Efrat, G. Rote, </a:t>
            </a:r>
            <a:r>
              <a:rPr lang="en-US" sz="1200" b="1">
                <a:solidFill>
                  <a:schemeClr val="accent2"/>
                </a:solidFill>
              </a:rPr>
              <a:t>C. Wenk</a:t>
            </a:r>
            <a:r>
              <a:rPr lang="en-US" sz="1200"/>
              <a:t>, Matching Planar Maps, </a:t>
            </a:r>
            <a:r>
              <a:rPr lang="en-US" sz="1200" i="1"/>
              <a:t>J. of Algorithms</a:t>
            </a:r>
            <a:r>
              <a:rPr lang="en-US" sz="1200"/>
              <a:t> 49: 262-283, 2003.</a:t>
            </a:r>
          </a:p>
          <a:p>
            <a:pPr algn="l"/>
            <a:r>
              <a:rPr lang="en-US" sz="1200"/>
              <a:t>[BPS</a:t>
            </a:r>
            <a:r>
              <a:rPr lang="en-US" sz="1200" b="1">
                <a:solidFill>
                  <a:schemeClr val="accent2"/>
                </a:solidFill>
              </a:rPr>
              <a:t>W</a:t>
            </a:r>
            <a:r>
              <a:rPr lang="en-US" sz="1200"/>
              <a:t>05] S. Brakatsoulas, D. Pfoser, R. Salas, </a:t>
            </a:r>
            <a:r>
              <a:rPr lang="en-US" sz="1200" b="1">
                <a:solidFill>
                  <a:schemeClr val="accent2"/>
                </a:solidFill>
              </a:rPr>
              <a:t>C. Wenk</a:t>
            </a:r>
            <a:r>
              <a:rPr lang="en-US" sz="1200"/>
              <a:t>, On Map-Matching Vehicle Tracking Data , VLDB 853-864 , 2005.</a:t>
            </a:r>
          </a:p>
          <a:p>
            <a:pPr algn="l"/>
            <a:r>
              <a:rPr lang="en-US" sz="1200"/>
              <a:t>[</a:t>
            </a:r>
            <a:r>
              <a:rPr lang="en-US" sz="1200" b="1">
                <a:solidFill>
                  <a:schemeClr val="accent2"/>
                </a:solidFill>
              </a:rPr>
              <a:t>W</a:t>
            </a:r>
            <a:r>
              <a:rPr lang="en-US" sz="1200"/>
              <a:t>SP06] </a:t>
            </a:r>
            <a:r>
              <a:rPr lang="en-US" sz="1200" b="1">
                <a:solidFill>
                  <a:schemeClr val="accent2"/>
                </a:solidFill>
              </a:rPr>
              <a:t>C. Wenk</a:t>
            </a:r>
            <a:r>
              <a:rPr lang="en-US" sz="1200"/>
              <a:t>, R. Salas, D. Pfoser, Adressing the Need for Map-Matching Speed…, SSDBM: 379-388, 2006.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4/28/15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CMPS 3130/6130 Computational Geometry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33FC1D-97FC-4DC1-9218-06C30686FCA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90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457200" y="4660900"/>
            <a:ext cx="82296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457200" y="265113"/>
            <a:ext cx="82296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838200" y="1790700"/>
            <a:ext cx="73914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419100"/>
            <a:ext cx="7772400" cy="1143000"/>
          </a:xfrm>
        </p:spPr>
        <p:txBody>
          <a:bodyPr/>
          <a:lstStyle/>
          <a:p>
            <a:r>
              <a:rPr lang="de-DE" smtClean="0">
                <a:solidFill>
                  <a:schemeClr val="accent2"/>
                </a:solidFill>
              </a:rPr>
              <a:t>Sweep</a:t>
            </a:r>
            <a:endParaRPr lang="en-US" smtClean="0">
              <a:solidFill>
                <a:schemeClr val="accent2"/>
              </a:solidFill>
            </a:endParaRPr>
          </a:p>
        </p:txBody>
      </p:sp>
      <p:pic>
        <p:nvPicPr>
          <p:cNvPr id="40966" name="Picture 6" descr="gluedF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73250"/>
            <a:ext cx="7391400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1019175" y="2409825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de-DE" i="1"/>
              <a:t>G</a:t>
            </a:r>
            <a:endParaRPr lang="de-DE"/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762000" y="4914900"/>
            <a:ext cx="8382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Char char="•"/>
              <a:tabLst>
                <a:tab pos="3898900" algn="l"/>
              </a:tabLst>
            </a:pPr>
            <a:endParaRPr lang="en-US" sz="2800">
              <a:solidFill>
                <a:srgbClr val="FF6600"/>
              </a:solidFill>
              <a:latin typeface="Symbol" pitchFamily="18" charset="2"/>
            </a:endParaRPr>
          </a:p>
        </p:txBody>
      </p:sp>
      <p:sp>
        <p:nvSpPr>
          <p:cNvPr id="40969" name="Oval 9"/>
          <p:cNvSpPr>
            <a:spLocks noChangeArrowheads="1"/>
          </p:cNvSpPr>
          <p:nvPr/>
        </p:nvSpPr>
        <p:spPr bwMode="auto">
          <a:xfrm>
            <a:off x="1414463" y="3148013"/>
            <a:ext cx="128587" cy="119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0" name="Oval 10"/>
          <p:cNvSpPr>
            <a:spLocks noChangeArrowheads="1"/>
          </p:cNvSpPr>
          <p:nvPr/>
        </p:nvSpPr>
        <p:spPr bwMode="auto">
          <a:xfrm>
            <a:off x="1457325" y="3524250"/>
            <a:ext cx="128588" cy="1190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1" name="Oval 11"/>
          <p:cNvSpPr>
            <a:spLocks noChangeArrowheads="1"/>
          </p:cNvSpPr>
          <p:nvPr/>
        </p:nvSpPr>
        <p:spPr bwMode="auto">
          <a:xfrm>
            <a:off x="1966913" y="3624263"/>
            <a:ext cx="128587" cy="119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2" name="Oval 12"/>
          <p:cNvSpPr>
            <a:spLocks noChangeArrowheads="1"/>
          </p:cNvSpPr>
          <p:nvPr/>
        </p:nvSpPr>
        <p:spPr bwMode="auto">
          <a:xfrm>
            <a:off x="1281113" y="3957638"/>
            <a:ext cx="128587" cy="119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3" name="Oval 13"/>
          <p:cNvSpPr>
            <a:spLocks noChangeArrowheads="1"/>
          </p:cNvSpPr>
          <p:nvPr/>
        </p:nvSpPr>
        <p:spPr bwMode="auto">
          <a:xfrm>
            <a:off x="1728788" y="4176713"/>
            <a:ext cx="128587" cy="119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4" name="Oval 14"/>
          <p:cNvSpPr>
            <a:spLocks noChangeArrowheads="1"/>
          </p:cNvSpPr>
          <p:nvPr/>
        </p:nvSpPr>
        <p:spPr bwMode="auto">
          <a:xfrm>
            <a:off x="828675" y="3771900"/>
            <a:ext cx="128588" cy="1190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5" name="Oval 15"/>
          <p:cNvSpPr>
            <a:spLocks noChangeArrowheads="1"/>
          </p:cNvSpPr>
          <p:nvPr/>
        </p:nvSpPr>
        <p:spPr bwMode="auto">
          <a:xfrm>
            <a:off x="871538" y="4210050"/>
            <a:ext cx="128587" cy="1190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6" name="Line 16"/>
          <p:cNvSpPr>
            <a:spLocks noChangeShapeType="1"/>
          </p:cNvSpPr>
          <p:nvPr/>
        </p:nvSpPr>
        <p:spPr bwMode="auto">
          <a:xfrm>
            <a:off x="1485900" y="3257550"/>
            <a:ext cx="42863" cy="2952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7" name="Line 17"/>
          <p:cNvSpPr>
            <a:spLocks noChangeShapeType="1"/>
          </p:cNvSpPr>
          <p:nvPr/>
        </p:nvSpPr>
        <p:spPr bwMode="auto">
          <a:xfrm flipH="1" flipV="1">
            <a:off x="1533525" y="3586163"/>
            <a:ext cx="485775" cy="1047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8" name="Line 18"/>
          <p:cNvSpPr>
            <a:spLocks noChangeShapeType="1"/>
          </p:cNvSpPr>
          <p:nvPr/>
        </p:nvSpPr>
        <p:spPr bwMode="auto">
          <a:xfrm flipH="1">
            <a:off x="1347788" y="3614738"/>
            <a:ext cx="157162" cy="3952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9" name="Line 19"/>
          <p:cNvSpPr>
            <a:spLocks noChangeShapeType="1"/>
          </p:cNvSpPr>
          <p:nvPr/>
        </p:nvSpPr>
        <p:spPr bwMode="auto">
          <a:xfrm flipH="1" flipV="1">
            <a:off x="914400" y="3838575"/>
            <a:ext cx="404813" cy="180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80" name="Line 20"/>
          <p:cNvSpPr>
            <a:spLocks noChangeShapeType="1"/>
          </p:cNvSpPr>
          <p:nvPr/>
        </p:nvSpPr>
        <p:spPr bwMode="auto">
          <a:xfrm flipV="1">
            <a:off x="952500" y="4033838"/>
            <a:ext cx="376238" cy="233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81" name="Line 21"/>
          <p:cNvSpPr>
            <a:spLocks noChangeShapeType="1"/>
          </p:cNvSpPr>
          <p:nvPr/>
        </p:nvSpPr>
        <p:spPr bwMode="auto">
          <a:xfrm>
            <a:off x="1366838" y="4038600"/>
            <a:ext cx="414337" cy="2000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82" name="Rectangle 23"/>
          <p:cNvSpPr>
            <a:spLocks noChangeArrowheads="1"/>
          </p:cNvSpPr>
          <p:nvPr/>
        </p:nvSpPr>
        <p:spPr bwMode="auto">
          <a:xfrm>
            <a:off x="4149725" y="5337175"/>
            <a:ext cx="1528763" cy="392113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3" name="Rectangle 24"/>
          <p:cNvSpPr>
            <a:spLocks noChangeArrowheads="1"/>
          </p:cNvSpPr>
          <p:nvPr/>
        </p:nvSpPr>
        <p:spPr bwMode="auto">
          <a:xfrm>
            <a:off x="555625" y="5241925"/>
            <a:ext cx="8253413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</a:pPr>
            <a:r>
              <a:rPr lang="de-DE" sz="2800"/>
              <a:t>Sweep all </a:t>
            </a:r>
            <a:r>
              <a:rPr lang="de-DE" sz="2800" i="1"/>
              <a:t>FD</a:t>
            </a:r>
            <a:r>
              <a:rPr lang="de-DE" sz="2800" i="1" baseline="-25000"/>
              <a:t>i,j</a:t>
            </a:r>
            <a:r>
              <a:rPr lang="de-DE" sz="2800"/>
              <a:t> with a sweep line from left to right</a:t>
            </a:r>
          </a:p>
        </p:txBody>
      </p:sp>
      <p:grpSp>
        <p:nvGrpSpPr>
          <p:cNvPr id="40984" name="Group 25"/>
          <p:cNvGrpSpPr>
            <a:grpSpLocks/>
          </p:cNvGrpSpPr>
          <p:nvPr/>
        </p:nvGrpSpPr>
        <p:grpSpPr bwMode="auto">
          <a:xfrm>
            <a:off x="3833813" y="1985963"/>
            <a:ext cx="1338262" cy="2319337"/>
            <a:chOff x="2415" y="1371"/>
            <a:chExt cx="843" cy="1461"/>
          </a:xfrm>
        </p:grpSpPr>
        <p:sp>
          <p:nvSpPr>
            <p:cNvPr id="40986" name="Line 26"/>
            <p:cNvSpPr>
              <a:spLocks noChangeShapeType="1"/>
            </p:cNvSpPr>
            <p:nvPr/>
          </p:nvSpPr>
          <p:spPr bwMode="auto">
            <a:xfrm flipH="1">
              <a:off x="2415" y="2166"/>
              <a:ext cx="555" cy="279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87" name="Line 27"/>
            <p:cNvSpPr>
              <a:spLocks noChangeShapeType="1"/>
            </p:cNvSpPr>
            <p:nvPr/>
          </p:nvSpPr>
          <p:spPr bwMode="auto">
            <a:xfrm flipH="1">
              <a:off x="2637" y="2562"/>
              <a:ext cx="141" cy="270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88" name="Line 28"/>
            <p:cNvSpPr>
              <a:spLocks noChangeShapeType="1"/>
            </p:cNvSpPr>
            <p:nvPr/>
          </p:nvSpPr>
          <p:spPr bwMode="auto">
            <a:xfrm flipV="1">
              <a:off x="2964" y="1758"/>
              <a:ext cx="294" cy="414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89" name="Line 29"/>
            <p:cNvSpPr>
              <a:spLocks noChangeShapeType="1"/>
            </p:cNvSpPr>
            <p:nvPr/>
          </p:nvSpPr>
          <p:spPr bwMode="auto">
            <a:xfrm flipH="1" flipV="1">
              <a:off x="3066" y="1371"/>
              <a:ext cx="189" cy="393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985" name="Text Box 8"/>
          <p:cNvSpPr txBox="1">
            <a:spLocks noChangeArrowheads="1"/>
          </p:cNvSpPr>
          <p:nvPr/>
        </p:nvSpPr>
        <p:spPr bwMode="auto">
          <a:xfrm>
            <a:off x="525463" y="6218238"/>
            <a:ext cx="78708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1200"/>
              <a:t>[AER</a:t>
            </a:r>
            <a:r>
              <a:rPr lang="en-US" sz="1200" b="1">
                <a:solidFill>
                  <a:schemeClr val="accent2"/>
                </a:solidFill>
              </a:rPr>
              <a:t>W</a:t>
            </a:r>
            <a:r>
              <a:rPr lang="en-US" sz="1200"/>
              <a:t>03] H. Alt, A. Efrat, G. Rote, </a:t>
            </a:r>
            <a:r>
              <a:rPr lang="en-US" sz="1200" b="1">
                <a:solidFill>
                  <a:schemeClr val="accent2"/>
                </a:solidFill>
              </a:rPr>
              <a:t>C. Wenk</a:t>
            </a:r>
            <a:r>
              <a:rPr lang="en-US" sz="1200"/>
              <a:t>, Matching Planar Maps, </a:t>
            </a:r>
            <a:r>
              <a:rPr lang="en-US" sz="1200" i="1"/>
              <a:t>J. of Algorithms</a:t>
            </a:r>
            <a:r>
              <a:rPr lang="en-US" sz="1200"/>
              <a:t> 49: 262-283, 2003.</a:t>
            </a:r>
          </a:p>
          <a:p>
            <a:pPr algn="l"/>
            <a:r>
              <a:rPr lang="en-US" sz="1200"/>
              <a:t>[BPS</a:t>
            </a:r>
            <a:r>
              <a:rPr lang="en-US" sz="1200" b="1">
                <a:solidFill>
                  <a:schemeClr val="accent2"/>
                </a:solidFill>
              </a:rPr>
              <a:t>W</a:t>
            </a:r>
            <a:r>
              <a:rPr lang="en-US" sz="1200"/>
              <a:t>05] S. Brakatsoulas, D. Pfoser, R. Salas, </a:t>
            </a:r>
            <a:r>
              <a:rPr lang="en-US" sz="1200" b="1">
                <a:solidFill>
                  <a:schemeClr val="accent2"/>
                </a:solidFill>
              </a:rPr>
              <a:t>C. Wenk</a:t>
            </a:r>
            <a:r>
              <a:rPr lang="en-US" sz="1200"/>
              <a:t>, On Map-Matching Vehicle Tracking Data , VLDB 853-864 , 2005.</a:t>
            </a:r>
          </a:p>
          <a:p>
            <a:pPr algn="l"/>
            <a:r>
              <a:rPr lang="en-US" sz="1200"/>
              <a:t>[</a:t>
            </a:r>
            <a:r>
              <a:rPr lang="en-US" sz="1200" b="1">
                <a:solidFill>
                  <a:schemeClr val="accent2"/>
                </a:solidFill>
              </a:rPr>
              <a:t>W</a:t>
            </a:r>
            <a:r>
              <a:rPr lang="en-US" sz="1200"/>
              <a:t>SP06] </a:t>
            </a:r>
            <a:r>
              <a:rPr lang="en-US" sz="1200" b="1">
                <a:solidFill>
                  <a:schemeClr val="accent2"/>
                </a:solidFill>
              </a:rPr>
              <a:t>C. Wenk</a:t>
            </a:r>
            <a:r>
              <a:rPr lang="en-US" sz="1200"/>
              <a:t>, R. Salas, D. Pfoser, Adressing the Need for Map-Matching Speed…, SSDBM: 379-388, 2006.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4/28/15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CMPS 3130/6130 Computational Geometry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33FC1D-97FC-4DC1-9218-06C30686FCA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37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6" descr="gluedF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73250"/>
            <a:ext cx="7391400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Text Box 7"/>
          <p:cNvSpPr txBox="1">
            <a:spLocks noChangeArrowheads="1"/>
          </p:cNvSpPr>
          <p:nvPr/>
        </p:nvSpPr>
        <p:spPr bwMode="auto">
          <a:xfrm>
            <a:off x="1019175" y="2409825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de-DE" i="1"/>
              <a:t>G</a:t>
            </a:r>
            <a:endParaRPr lang="de-DE"/>
          </a:p>
        </p:txBody>
      </p:sp>
      <p:sp>
        <p:nvSpPr>
          <p:cNvPr id="41988" name="Oval 9"/>
          <p:cNvSpPr>
            <a:spLocks noChangeArrowheads="1"/>
          </p:cNvSpPr>
          <p:nvPr/>
        </p:nvSpPr>
        <p:spPr bwMode="auto">
          <a:xfrm>
            <a:off x="1414463" y="3148013"/>
            <a:ext cx="128587" cy="119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89" name="Oval 10"/>
          <p:cNvSpPr>
            <a:spLocks noChangeArrowheads="1"/>
          </p:cNvSpPr>
          <p:nvPr/>
        </p:nvSpPr>
        <p:spPr bwMode="auto">
          <a:xfrm>
            <a:off x="1457325" y="3524250"/>
            <a:ext cx="128588" cy="1190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0" name="Oval 11"/>
          <p:cNvSpPr>
            <a:spLocks noChangeArrowheads="1"/>
          </p:cNvSpPr>
          <p:nvPr/>
        </p:nvSpPr>
        <p:spPr bwMode="auto">
          <a:xfrm>
            <a:off x="1966913" y="3624263"/>
            <a:ext cx="128587" cy="119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1" name="Oval 12"/>
          <p:cNvSpPr>
            <a:spLocks noChangeArrowheads="1"/>
          </p:cNvSpPr>
          <p:nvPr/>
        </p:nvSpPr>
        <p:spPr bwMode="auto">
          <a:xfrm>
            <a:off x="1281113" y="3957638"/>
            <a:ext cx="128587" cy="119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2" name="Oval 13"/>
          <p:cNvSpPr>
            <a:spLocks noChangeArrowheads="1"/>
          </p:cNvSpPr>
          <p:nvPr/>
        </p:nvSpPr>
        <p:spPr bwMode="auto">
          <a:xfrm>
            <a:off x="1728788" y="4176713"/>
            <a:ext cx="128587" cy="119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3" name="Oval 14"/>
          <p:cNvSpPr>
            <a:spLocks noChangeArrowheads="1"/>
          </p:cNvSpPr>
          <p:nvPr/>
        </p:nvSpPr>
        <p:spPr bwMode="auto">
          <a:xfrm>
            <a:off x="828675" y="3771900"/>
            <a:ext cx="128588" cy="1190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4" name="Oval 15"/>
          <p:cNvSpPr>
            <a:spLocks noChangeArrowheads="1"/>
          </p:cNvSpPr>
          <p:nvPr/>
        </p:nvSpPr>
        <p:spPr bwMode="auto">
          <a:xfrm>
            <a:off x="871538" y="4210050"/>
            <a:ext cx="128587" cy="1190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5" name="Line 16"/>
          <p:cNvSpPr>
            <a:spLocks noChangeShapeType="1"/>
          </p:cNvSpPr>
          <p:nvPr/>
        </p:nvSpPr>
        <p:spPr bwMode="auto">
          <a:xfrm>
            <a:off x="1485900" y="3257550"/>
            <a:ext cx="42863" cy="2952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6" name="Line 17"/>
          <p:cNvSpPr>
            <a:spLocks noChangeShapeType="1"/>
          </p:cNvSpPr>
          <p:nvPr/>
        </p:nvSpPr>
        <p:spPr bwMode="auto">
          <a:xfrm flipH="1" flipV="1">
            <a:off x="1533525" y="3586163"/>
            <a:ext cx="485775" cy="1047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7" name="Line 18"/>
          <p:cNvSpPr>
            <a:spLocks noChangeShapeType="1"/>
          </p:cNvSpPr>
          <p:nvPr/>
        </p:nvSpPr>
        <p:spPr bwMode="auto">
          <a:xfrm flipH="1">
            <a:off x="1347788" y="3614738"/>
            <a:ext cx="157162" cy="3952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8" name="Line 19"/>
          <p:cNvSpPr>
            <a:spLocks noChangeShapeType="1"/>
          </p:cNvSpPr>
          <p:nvPr/>
        </p:nvSpPr>
        <p:spPr bwMode="auto">
          <a:xfrm flipH="1" flipV="1">
            <a:off x="914400" y="3838575"/>
            <a:ext cx="404813" cy="180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9" name="Line 20"/>
          <p:cNvSpPr>
            <a:spLocks noChangeShapeType="1"/>
          </p:cNvSpPr>
          <p:nvPr/>
        </p:nvSpPr>
        <p:spPr bwMode="auto">
          <a:xfrm flipV="1">
            <a:off x="952500" y="4033838"/>
            <a:ext cx="376238" cy="233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0" name="Line 21"/>
          <p:cNvSpPr>
            <a:spLocks noChangeShapeType="1"/>
          </p:cNvSpPr>
          <p:nvPr/>
        </p:nvSpPr>
        <p:spPr bwMode="auto">
          <a:xfrm>
            <a:off x="1366838" y="4038600"/>
            <a:ext cx="414337" cy="2000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2001" name="Group 22"/>
          <p:cNvGrpSpPr>
            <a:grpSpLocks/>
          </p:cNvGrpSpPr>
          <p:nvPr/>
        </p:nvGrpSpPr>
        <p:grpSpPr bwMode="auto">
          <a:xfrm>
            <a:off x="4111625" y="2052638"/>
            <a:ext cx="1338263" cy="2319337"/>
            <a:chOff x="2415" y="1371"/>
            <a:chExt cx="843" cy="1461"/>
          </a:xfrm>
        </p:grpSpPr>
        <p:sp>
          <p:nvSpPr>
            <p:cNvPr id="42006" name="Line 23"/>
            <p:cNvSpPr>
              <a:spLocks noChangeShapeType="1"/>
            </p:cNvSpPr>
            <p:nvPr/>
          </p:nvSpPr>
          <p:spPr bwMode="auto">
            <a:xfrm flipH="1">
              <a:off x="2415" y="2166"/>
              <a:ext cx="555" cy="279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7" name="Line 24"/>
            <p:cNvSpPr>
              <a:spLocks noChangeShapeType="1"/>
            </p:cNvSpPr>
            <p:nvPr/>
          </p:nvSpPr>
          <p:spPr bwMode="auto">
            <a:xfrm flipH="1">
              <a:off x="2637" y="2562"/>
              <a:ext cx="141" cy="270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8" name="Line 25"/>
            <p:cNvSpPr>
              <a:spLocks noChangeShapeType="1"/>
            </p:cNvSpPr>
            <p:nvPr/>
          </p:nvSpPr>
          <p:spPr bwMode="auto">
            <a:xfrm flipV="1">
              <a:off x="2964" y="1758"/>
              <a:ext cx="294" cy="414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9" name="Line 26"/>
            <p:cNvSpPr>
              <a:spLocks noChangeShapeType="1"/>
            </p:cNvSpPr>
            <p:nvPr/>
          </p:nvSpPr>
          <p:spPr bwMode="auto">
            <a:xfrm flipH="1" flipV="1">
              <a:off x="3066" y="1371"/>
              <a:ext cx="189" cy="393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002" name="Rectangle 31"/>
          <p:cNvSpPr>
            <a:spLocks noGrp="1" noChangeArrowheads="1"/>
          </p:cNvSpPr>
          <p:nvPr>
            <p:ph type="title"/>
          </p:nvPr>
        </p:nvSpPr>
        <p:spPr>
          <a:xfrm>
            <a:off x="685800" y="419100"/>
            <a:ext cx="7772400" cy="1143000"/>
          </a:xfrm>
          <a:noFill/>
        </p:spPr>
        <p:txBody>
          <a:bodyPr/>
          <a:lstStyle/>
          <a:p>
            <a:r>
              <a:rPr lang="de-DE" smtClean="0">
                <a:solidFill>
                  <a:schemeClr val="accent2"/>
                </a:solidFill>
              </a:rPr>
              <a:t>Sweep</a:t>
            </a:r>
            <a:endParaRPr lang="en-US" smtClean="0">
              <a:solidFill>
                <a:schemeClr val="accent2"/>
              </a:solidFill>
            </a:endParaRPr>
          </a:p>
        </p:txBody>
      </p:sp>
      <p:sp>
        <p:nvSpPr>
          <p:cNvPr id="42003" name="Text Box 8"/>
          <p:cNvSpPr txBox="1">
            <a:spLocks noChangeArrowheads="1"/>
          </p:cNvSpPr>
          <p:nvPr/>
        </p:nvSpPr>
        <p:spPr bwMode="auto">
          <a:xfrm>
            <a:off x="525463" y="6218238"/>
            <a:ext cx="78708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1200"/>
              <a:t>[AER</a:t>
            </a:r>
            <a:r>
              <a:rPr lang="en-US" sz="1200" b="1">
                <a:solidFill>
                  <a:schemeClr val="accent2"/>
                </a:solidFill>
              </a:rPr>
              <a:t>W</a:t>
            </a:r>
            <a:r>
              <a:rPr lang="en-US" sz="1200"/>
              <a:t>03] H. Alt, A. Efrat, G. Rote, </a:t>
            </a:r>
            <a:r>
              <a:rPr lang="en-US" sz="1200" b="1">
                <a:solidFill>
                  <a:schemeClr val="accent2"/>
                </a:solidFill>
              </a:rPr>
              <a:t>C. Wenk</a:t>
            </a:r>
            <a:r>
              <a:rPr lang="en-US" sz="1200"/>
              <a:t>, Matching Planar Maps, </a:t>
            </a:r>
            <a:r>
              <a:rPr lang="en-US" sz="1200" i="1"/>
              <a:t>J. of Algorithms</a:t>
            </a:r>
            <a:r>
              <a:rPr lang="en-US" sz="1200"/>
              <a:t> 49: 262-283, 2003.</a:t>
            </a:r>
          </a:p>
          <a:p>
            <a:pPr algn="l"/>
            <a:r>
              <a:rPr lang="en-US" sz="1200"/>
              <a:t>[BPS</a:t>
            </a:r>
            <a:r>
              <a:rPr lang="en-US" sz="1200" b="1">
                <a:solidFill>
                  <a:schemeClr val="accent2"/>
                </a:solidFill>
              </a:rPr>
              <a:t>W</a:t>
            </a:r>
            <a:r>
              <a:rPr lang="en-US" sz="1200"/>
              <a:t>05] S. Brakatsoulas, D. Pfoser, R. Salas, </a:t>
            </a:r>
            <a:r>
              <a:rPr lang="en-US" sz="1200" b="1">
                <a:solidFill>
                  <a:schemeClr val="accent2"/>
                </a:solidFill>
              </a:rPr>
              <a:t>C. Wenk</a:t>
            </a:r>
            <a:r>
              <a:rPr lang="en-US" sz="1200"/>
              <a:t>, On Map-Matching Vehicle Tracking Data , VLDB 853-864 , 2005.</a:t>
            </a:r>
          </a:p>
          <a:p>
            <a:pPr algn="l"/>
            <a:r>
              <a:rPr lang="en-US" sz="1200"/>
              <a:t>[</a:t>
            </a:r>
            <a:r>
              <a:rPr lang="en-US" sz="1200" b="1">
                <a:solidFill>
                  <a:schemeClr val="accent2"/>
                </a:solidFill>
              </a:rPr>
              <a:t>W</a:t>
            </a:r>
            <a:r>
              <a:rPr lang="en-US" sz="1200"/>
              <a:t>SP06] </a:t>
            </a:r>
            <a:r>
              <a:rPr lang="en-US" sz="1200" b="1">
                <a:solidFill>
                  <a:schemeClr val="accent2"/>
                </a:solidFill>
              </a:rPr>
              <a:t>C. Wenk</a:t>
            </a:r>
            <a:r>
              <a:rPr lang="en-US" sz="1200"/>
              <a:t>, R. Salas, D. Pfoser, Adressing the Need for Map-Matching Speed…, SSDBM: 379-388, 2006. </a:t>
            </a:r>
          </a:p>
        </p:txBody>
      </p:sp>
      <p:sp>
        <p:nvSpPr>
          <p:cNvPr id="42004" name="Rectangle 23"/>
          <p:cNvSpPr>
            <a:spLocks noChangeArrowheads="1"/>
          </p:cNvSpPr>
          <p:nvPr/>
        </p:nvSpPr>
        <p:spPr bwMode="auto">
          <a:xfrm>
            <a:off x="4149725" y="5356225"/>
            <a:ext cx="1528763" cy="392113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05" name="Rectangle 24"/>
          <p:cNvSpPr>
            <a:spLocks noChangeArrowheads="1"/>
          </p:cNvSpPr>
          <p:nvPr/>
        </p:nvSpPr>
        <p:spPr bwMode="auto">
          <a:xfrm>
            <a:off x="555625" y="5260975"/>
            <a:ext cx="8253413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</a:pPr>
            <a:r>
              <a:rPr lang="de-DE" sz="2800"/>
              <a:t>Sweep all </a:t>
            </a:r>
            <a:r>
              <a:rPr lang="de-DE" sz="2800" i="1"/>
              <a:t>FD</a:t>
            </a:r>
            <a:r>
              <a:rPr lang="de-DE" sz="2800" i="1" baseline="-25000"/>
              <a:t>i,j</a:t>
            </a:r>
            <a:r>
              <a:rPr lang="de-DE" sz="2800"/>
              <a:t> with a sweep line from left to right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4/28/15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CMPS 3130/6130 Computational Geometry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33FC1D-97FC-4DC1-9218-06C30686FCA4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80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ChangeArrowheads="1"/>
          </p:cNvSpPr>
          <p:nvPr/>
        </p:nvSpPr>
        <p:spPr bwMode="auto">
          <a:xfrm>
            <a:off x="838200" y="1790700"/>
            <a:ext cx="73914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3011" name="Picture 6" descr="gluedF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73250"/>
            <a:ext cx="7391400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Text Box 7"/>
          <p:cNvSpPr txBox="1">
            <a:spLocks noChangeArrowheads="1"/>
          </p:cNvSpPr>
          <p:nvPr/>
        </p:nvSpPr>
        <p:spPr bwMode="auto">
          <a:xfrm>
            <a:off x="1019175" y="2409825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de-DE" i="1"/>
              <a:t>G</a:t>
            </a:r>
            <a:endParaRPr lang="de-DE"/>
          </a:p>
        </p:txBody>
      </p:sp>
      <p:sp>
        <p:nvSpPr>
          <p:cNvPr id="456712" name="Rectangle 8"/>
          <p:cNvSpPr>
            <a:spLocks noChangeArrowheads="1"/>
          </p:cNvSpPr>
          <p:nvPr/>
        </p:nvSpPr>
        <p:spPr bwMode="auto">
          <a:xfrm>
            <a:off x="762000" y="4914900"/>
            <a:ext cx="8382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Char char="•"/>
              <a:tabLst>
                <a:tab pos="3898900" algn="l"/>
              </a:tabLst>
            </a:pPr>
            <a:endParaRPr lang="en-US" sz="2800">
              <a:solidFill>
                <a:srgbClr val="FF6600"/>
              </a:solidFill>
              <a:latin typeface="Symbol" pitchFamily="18" charset="2"/>
            </a:endParaRPr>
          </a:p>
        </p:txBody>
      </p:sp>
      <p:sp>
        <p:nvSpPr>
          <p:cNvPr id="43014" name="Oval 9"/>
          <p:cNvSpPr>
            <a:spLocks noChangeArrowheads="1"/>
          </p:cNvSpPr>
          <p:nvPr/>
        </p:nvSpPr>
        <p:spPr bwMode="auto">
          <a:xfrm>
            <a:off x="1414463" y="3148013"/>
            <a:ext cx="128587" cy="119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5" name="Oval 10"/>
          <p:cNvSpPr>
            <a:spLocks noChangeArrowheads="1"/>
          </p:cNvSpPr>
          <p:nvPr/>
        </p:nvSpPr>
        <p:spPr bwMode="auto">
          <a:xfrm>
            <a:off x="1457325" y="3524250"/>
            <a:ext cx="128588" cy="1190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6" name="Oval 11"/>
          <p:cNvSpPr>
            <a:spLocks noChangeArrowheads="1"/>
          </p:cNvSpPr>
          <p:nvPr/>
        </p:nvSpPr>
        <p:spPr bwMode="auto">
          <a:xfrm>
            <a:off x="1966913" y="3624263"/>
            <a:ext cx="128587" cy="119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7" name="Oval 12"/>
          <p:cNvSpPr>
            <a:spLocks noChangeArrowheads="1"/>
          </p:cNvSpPr>
          <p:nvPr/>
        </p:nvSpPr>
        <p:spPr bwMode="auto">
          <a:xfrm>
            <a:off x="1281113" y="3957638"/>
            <a:ext cx="128587" cy="119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8" name="Oval 13"/>
          <p:cNvSpPr>
            <a:spLocks noChangeArrowheads="1"/>
          </p:cNvSpPr>
          <p:nvPr/>
        </p:nvSpPr>
        <p:spPr bwMode="auto">
          <a:xfrm>
            <a:off x="1728788" y="4176713"/>
            <a:ext cx="128587" cy="119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9" name="Oval 14"/>
          <p:cNvSpPr>
            <a:spLocks noChangeArrowheads="1"/>
          </p:cNvSpPr>
          <p:nvPr/>
        </p:nvSpPr>
        <p:spPr bwMode="auto">
          <a:xfrm>
            <a:off x="828675" y="3771900"/>
            <a:ext cx="128588" cy="1190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0" name="Oval 15"/>
          <p:cNvSpPr>
            <a:spLocks noChangeArrowheads="1"/>
          </p:cNvSpPr>
          <p:nvPr/>
        </p:nvSpPr>
        <p:spPr bwMode="auto">
          <a:xfrm>
            <a:off x="871538" y="4210050"/>
            <a:ext cx="128587" cy="1190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1" name="Line 16"/>
          <p:cNvSpPr>
            <a:spLocks noChangeShapeType="1"/>
          </p:cNvSpPr>
          <p:nvPr/>
        </p:nvSpPr>
        <p:spPr bwMode="auto">
          <a:xfrm>
            <a:off x="1485900" y="3257550"/>
            <a:ext cx="42863" cy="2952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2" name="Line 17"/>
          <p:cNvSpPr>
            <a:spLocks noChangeShapeType="1"/>
          </p:cNvSpPr>
          <p:nvPr/>
        </p:nvSpPr>
        <p:spPr bwMode="auto">
          <a:xfrm flipH="1" flipV="1">
            <a:off x="1533525" y="3586163"/>
            <a:ext cx="485775" cy="1047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3" name="Line 18"/>
          <p:cNvSpPr>
            <a:spLocks noChangeShapeType="1"/>
          </p:cNvSpPr>
          <p:nvPr/>
        </p:nvSpPr>
        <p:spPr bwMode="auto">
          <a:xfrm flipH="1">
            <a:off x="1347788" y="3614738"/>
            <a:ext cx="157162" cy="3952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4" name="Line 19"/>
          <p:cNvSpPr>
            <a:spLocks noChangeShapeType="1"/>
          </p:cNvSpPr>
          <p:nvPr/>
        </p:nvSpPr>
        <p:spPr bwMode="auto">
          <a:xfrm flipH="1" flipV="1">
            <a:off x="914400" y="3838575"/>
            <a:ext cx="404813" cy="180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5" name="Line 20"/>
          <p:cNvSpPr>
            <a:spLocks noChangeShapeType="1"/>
          </p:cNvSpPr>
          <p:nvPr/>
        </p:nvSpPr>
        <p:spPr bwMode="auto">
          <a:xfrm flipV="1">
            <a:off x="952500" y="4033838"/>
            <a:ext cx="376238" cy="233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6" name="Line 21"/>
          <p:cNvSpPr>
            <a:spLocks noChangeShapeType="1"/>
          </p:cNvSpPr>
          <p:nvPr/>
        </p:nvSpPr>
        <p:spPr bwMode="auto">
          <a:xfrm>
            <a:off x="1366838" y="4038600"/>
            <a:ext cx="414337" cy="2000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3027" name="Group 22"/>
          <p:cNvGrpSpPr>
            <a:grpSpLocks/>
          </p:cNvGrpSpPr>
          <p:nvPr/>
        </p:nvGrpSpPr>
        <p:grpSpPr bwMode="auto">
          <a:xfrm>
            <a:off x="4433888" y="2119313"/>
            <a:ext cx="1338262" cy="2319337"/>
            <a:chOff x="2415" y="1371"/>
            <a:chExt cx="843" cy="1461"/>
          </a:xfrm>
        </p:grpSpPr>
        <p:sp>
          <p:nvSpPr>
            <p:cNvPr id="43032" name="Line 23"/>
            <p:cNvSpPr>
              <a:spLocks noChangeShapeType="1"/>
            </p:cNvSpPr>
            <p:nvPr/>
          </p:nvSpPr>
          <p:spPr bwMode="auto">
            <a:xfrm flipH="1">
              <a:off x="2415" y="2166"/>
              <a:ext cx="555" cy="279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3" name="Line 24"/>
            <p:cNvSpPr>
              <a:spLocks noChangeShapeType="1"/>
            </p:cNvSpPr>
            <p:nvPr/>
          </p:nvSpPr>
          <p:spPr bwMode="auto">
            <a:xfrm flipH="1">
              <a:off x="2637" y="2562"/>
              <a:ext cx="141" cy="270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4" name="Line 25"/>
            <p:cNvSpPr>
              <a:spLocks noChangeShapeType="1"/>
            </p:cNvSpPr>
            <p:nvPr/>
          </p:nvSpPr>
          <p:spPr bwMode="auto">
            <a:xfrm flipV="1">
              <a:off x="2964" y="1758"/>
              <a:ext cx="294" cy="414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5" name="Line 26"/>
            <p:cNvSpPr>
              <a:spLocks noChangeShapeType="1"/>
            </p:cNvSpPr>
            <p:nvPr/>
          </p:nvSpPr>
          <p:spPr bwMode="auto">
            <a:xfrm flipH="1" flipV="1">
              <a:off x="3066" y="1371"/>
              <a:ext cx="189" cy="393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028" name="Rectangle 31"/>
          <p:cNvSpPr>
            <a:spLocks noGrp="1" noChangeArrowheads="1"/>
          </p:cNvSpPr>
          <p:nvPr>
            <p:ph type="title"/>
          </p:nvPr>
        </p:nvSpPr>
        <p:spPr>
          <a:xfrm>
            <a:off x="685800" y="419100"/>
            <a:ext cx="7772400" cy="1143000"/>
          </a:xfrm>
          <a:noFill/>
        </p:spPr>
        <p:txBody>
          <a:bodyPr/>
          <a:lstStyle/>
          <a:p>
            <a:r>
              <a:rPr lang="de-DE" smtClean="0">
                <a:solidFill>
                  <a:schemeClr val="accent2"/>
                </a:solidFill>
              </a:rPr>
              <a:t>Sweep</a:t>
            </a:r>
            <a:endParaRPr lang="en-US" smtClean="0">
              <a:solidFill>
                <a:schemeClr val="accent2"/>
              </a:solidFill>
            </a:endParaRPr>
          </a:p>
        </p:txBody>
      </p:sp>
      <p:sp>
        <p:nvSpPr>
          <p:cNvPr id="43029" name="Text Box 8"/>
          <p:cNvSpPr txBox="1">
            <a:spLocks noChangeArrowheads="1"/>
          </p:cNvSpPr>
          <p:nvPr/>
        </p:nvSpPr>
        <p:spPr bwMode="auto">
          <a:xfrm>
            <a:off x="525463" y="6218238"/>
            <a:ext cx="78708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1200" dirty="0"/>
              <a:t>[AER</a:t>
            </a:r>
            <a:r>
              <a:rPr lang="en-US" sz="1200" b="1" dirty="0">
                <a:solidFill>
                  <a:schemeClr val="accent2"/>
                </a:solidFill>
              </a:rPr>
              <a:t>W</a:t>
            </a:r>
            <a:r>
              <a:rPr lang="en-US" sz="1200" dirty="0"/>
              <a:t>03] H. Alt, A. </a:t>
            </a:r>
            <a:r>
              <a:rPr lang="en-US" sz="1200" dirty="0" err="1"/>
              <a:t>Efrat</a:t>
            </a:r>
            <a:r>
              <a:rPr lang="en-US" sz="1200" dirty="0"/>
              <a:t>, G. Rote, </a:t>
            </a:r>
            <a:r>
              <a:rPr lang="en-US" sz="1200" b="1" dirty="0">
                <a:solidFill>
                  <a:schemeClr val="accent2"/>
                </a:solidFill>
              </a:rPr>
              <a:t>C. </a:t>
            </a:r>
            <a:r>
              <a:rPr lang="en-US" sz="1200" b="1" dirty="0" err="1">
                <a:solidFill>
                  <a:schemeClr val="accent2"/>
                </a:solidFill>
              </a:rPr>
              <a:t>Wenk</a:t>
            </a:r>
            <a:r>
              <a:rPr lang="en-US" sz="1200" dirty="0"/>
              <a:t>, Matching Planar Maps, </a:t>
            </a:r>
            <a:r>
              <a:rPr lang="en-US" sz="1200" i="1" dirty="0"/>
              <a:t>J. of Algorithms</a:t>
            </a:r>
            <a:r>
              <a:rPr lang="en-US" sz="1200" dirty="0"/>
              <a:t> 49: 262-283, 2003.</a:t>
            </a:r>
          </a:p>
          <a:p>
            <a:pPr algn="l"/>
            <a:r>
              <a:rPr lang="en-US" sz="1200" dirty="0"/>
              <a:t>[BPS</a:t>
            </a:r>
            <a:r>
              <a:rPr lang="en-US" sz="1200" b="1" dirty="0">
                <a:solidFill>
                  <a:schemeClr val="accent2"/>
                </a:solidFill>
              </a:rPr>
              <a:t>W</a:t>
            </a:r>
            <a:r>
              <a:rPr lang="en-US" sz="1200" dirty="0"/>
              <a:t>05] S. </a:t>
            </a:r>
            <a:r>
              <a:rPr lang="en-US" sz="1200" dirty="0" err="1"/>
              <a:t>Brakatsoulas</a:t>
            </a:r>
            <a:r>
              <a:rPr lang="en-US" sz="1200" dirty="0"/>
              <a:t>, D. </a:t>
            </a:r>
            <a:r>
              <a:rPr lang="en-US" sz="1200" dirty="0" err="1"/>
              <a:t>Pfoser</a:t>
            </a:r>
            <a:r>
              <a:rPr lang="en-US" sz="1200" dirty="0"/>
              <a:t>, R. Salas, </a:t>
            </a:r>
            <a:r>
              <a:rPr lang="en-US" sz="1200" b="1" dirty="0">
                <a:solidFill>
                  <a:schemeClr val="accent2"/>
                </a:solidFill>
              </a:rPr>
              <a:t>C. </a:t>
            </a:r>
            <a:r>
              <a:rPr lang="en-US" sz="1200" b="1" dirty="0" err="1">
                <a:solidFill>
                  <a:schemeClr val="accent2"/>
                </a:solidFill>
              </a:rPr>
              <a:t>Wenk</a:t>
            </a:r>
            <a:r>
              <a:rPr lang="en-US" sz="1200" dirty="0"/>
              <a:t>, On Map-Matching Vehicle Tracking Data , VLDB 853-864 , 2005.</a:t>
            </a:r>
          </a:p>
          <a:p>
            <a:pPr algn="l"/>
            <a:r>
              <a:rPr lang="en-US" sz="1200" dirty="0"/>
              <a:t>[</a:t>
            </a:r>
            <a:r>
              <a:rPr lang="en-US" sz="1200" b="1" dirty="0">
                <a:solidFill>
                  <a:schemeClr val="accent2"/>
                </a:solidFill>
              </a:rPr>
              <a:t>W</a:t>
            </a:r>
            <a:r>
              <a:rPr lang="en-US" sz="1200" dirty="0"/>
              <a:t>SP06] </a:t>
            </a:r>
            <a:r>
              <a:rPr lang="en-US" sz="1200" b="1" dirty="0">
                <a:solidFill>
                  <a:schemeClr val="accent2"/>
                </a:solidFill>
              </a:rPr>
              <a:t>C. </a:t>
            </a:r>
            <a:r>
              <a:rPr lang="en-US" sz="1200" b="1" dirty="0" err="1">
                <a:solidFill>
                  <a:schemeClr val="accent2"/>
                </a:solidFill>
              </a:rPr>
              <a:t>Wenk</a:t>
            </a:r>
            <a:r>
              <a:rPr lang="en-US" sz="1200" dirty="0"/>
              <a:t>, R. Salas, D. </a:t>
            </a:r>
            <a:r>
              <a:rPr lang="en-US" sz="1200" dirty="0" err="1"/>
              <a:t>Pfoser</a:t>
            </a:r>
            <a:r>
              <a:rPr lang="en-US" sz="1200" dirty="0"/>
              <a:t>, </a:t>
            </a:r>
            <a:r>
              <a:rPr lang="en-US" sz="1200" dirty="0" err="1"/>
              <a:t>Adressing</a:t>
            </a:r>
            <a:r>
              <a:rPr lang="en-US" sz="1200" dirty="0"/>
              <a:t> the Need for Map-Matching Speed…, SSDBM: 379-388, 2006. </a:t>
            </a:r>
          </a:p>
        </p:txBody>
      </p:sp>
      <p:sp>
        <p:nvSpPr>
          <p:cNvPr id="43030" name="Rectangle 23"/>
          <p:cNvSpPr>
            <a:spLocks noChangeArrowheads="1"/>
          </p:cNvSpPr>
          <p:nvPr/>
        </p:nvSpPr>
        <p:spPr bwMode="auto">
          <a:xfrm>
            <a:off x="4149725" y="5337175"/>
            <a:ext cx="1528763" cy="392113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31" name="Rectangle 24"/>
          <p:cNvSpPr>
            <a:spLocks noChangeArrowheads="1"/>
          </p:cNvSpPr>
          <p:nvPr/>
        </p:nvSpPr>
        <p:spPr bwMode="auto">
          <a:xfrm>
            <a:off x="555625" y="5241925"/>
            <a:ext cx="8253413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</a:pPr>
            <a:r>
              <a:rPr lang="de-DE" sz="2800"/>
              <a:t>Sweep all </a:t>
            </a:r>
            <a:r>
              <a:rPr lang="de-DE" sz="2800" i="1"/>
              <a:t>FD</a:t>
            </a:r>
            <a:r>
              <a:rPr lang="de-DE" sz="2800" i="1" baseline="-25000"/>
              <a:t>i,j</a:t>
            </a:r>
            <a:r>
              <a:rPr lang="de-DE" sz="2800"/>
              <a:t> with a sweep line from left to right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4/28/15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CMPS 3130/6130 Computational Geometry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33FC1D-97FC-4DC1-9218-06C30686FCA4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96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6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6712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/>
          <p:cNvSpPr>
            <a:spLocks noChangeArrowheads="1"/>
          </p:cNvSpPr>
          <p:nvPr/>
        </p:nvSpPr>
        <p:spPr bwMode="auto">
          <a:xfrm>
            <a:off x="838200" y="1790700"/>
            <a:ext cx="73914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4035" name="Picture 6" descr="gluedF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73250"/>
            <a:ext cx="7391400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Text Box 7"/>
          <p:cNvSpPr txBox="1">
            <a:spLocks noChangeArrowheads="1"/>
          </p:cNvSpPr>
          <p:nvPr/>
        </p:nvSpPr>
        <p:spPr bwMode="auto">
          <a:xfrm>
            <a:off x="1019175" y="2409825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de-DE" i="1"/>
              <a:t>G</a:t>
            </a:r>
            <a:endParaRPr lang="de-DE"/>
          </a:p>
        </p:txBody>
      </p:sp>
      <p:sp>
        <p:nvSpPr>
          <p:cNvPr id="457736" name="Rectangle 8"/>
          <p:cNvSpPr>
            <a:spLocks noChangeArrowheads="1"/>
          </p:cNvSpPr>
          <p:nvPr/>
        </p:nvSpPr>
        <p:spPr bwMode="auto">
          <a:xfrm>
            <a:off x="762000" y="5105400"/>
            <a:ext cx="8382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Char char="•"/>
              <a:tabLst>
                <a:tab pos="3898900" algn="l"/>
              </a:tabLst>
            </a:pPr>
            <a:endParaRPr lang="en-US" sz="2800">
              <a:solidFill>
                <a:srgbClr val="FF6600"/>
              </a:solidFill>
              <a:latin typeface="Symbol" pitchFamily="18" charset="2"/>
            </a:endParaRPr>
          </a:p>
        </p:txBody>
      </p:sp>
      <p:sp>
        <p:nvSpPr>
          <p:cNvPr id="44038" name="Oval 9"/>
          <p:cNvSpPr>
            <a:spLocks noChangeArrowheads="1"/>
          </p:cNvSpPr>
          <p:nvPr/>
        </p:nvSpPr>
        <p:spPr bwMode="auto">
          <a:xfrm>
            <a:off x="1414463" y="3148013"/>
            <a:ext cx="128587" cy="119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39" name="Oval 10"/>
          <p:cNvSpPr>
            <a:spLocks noChangeArrowheads="1"/>
          </p:cNvSpPr>
          <p:nvPr/>
        </p:nvSpPr>
        <p:spPr bwMode="auto">
          <a:xfrm>
            <a:off x="1457325" y="3524250"/>
            <a:ext cx="128588" cy="1190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0" name="Oval 11"/>
          <p:cNvSpPr>
            <a:spLocks noChangeArrowheads="1"/>
          </p:cNvSpPr>
          <p:nvPr/>
        </p:nvSpPr>
        <p:spPr bwMode="auto">
          <a:xfrm>
            <a:off x="1966913" y="3624263"/>
            <a:ext cx="128587" cy="119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1" name="Oval 12"/>
          <p:cNvSpPr>
            <a:spLocks noChangeArrowheads="1"/>
          </p:cNvSpPr>
          <p:nvPr/>
        </p:nvSpPr>
        <p:spPr bwMode="auto">
          <a:xfrm>
            <a:off x="1281113" y="3957638"/>
            <a:ext cx="128587" cy="119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2" name="Oval 13"/>
          <p:cNvSpPr>
            <a:spLocks noChangeArrowheads="1"/>
          </p:cNvSpPr>
          <p:nvPr/>
        </p:nvSpPr>
        <p:spPr bwMode="auto">
          <a:xfrm>
            <a:off x="1728788" y="4176713"/>
            <a:ext cx="128587" cy="119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3" name="Oval 14"/>
          <p:cNvSpPr>
            <a:spLocks noChangeArrowheads="1"/>
          </p:cNvSpPr>
          <p:nvPr/>
        </p:nvSpPr>
        <p:spPr bwMode="auto">
          <a:xfrm>
            <a:off x="828675" y="3771900"/>
            <a:ext cx="128588" cy="1190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4" name="Oval 15"/>
          <p:cNvSpPr>
            <a:spLocks noChangeArrowheads="1"/>
          </p:cNvSpPr>
          <p:nvPr/>
        </p:nvSpPr>
        <p:spPr bwMode="auto">
          <a:xfrm>
            <a:off x="871538" y="4210050"/>
            <a:ext cx="128587" cy="1190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5" name="Line 16"/>
          <p:cNvSpPr>
            <a:spLocks noChangeShapeType="1"/>
          </p:cNvSpPr>
          <p:nvPr/>
        </p:nvSpPr>
        <p:spPr bwMode="auto">
          <a:xfrm>
            <a:off x="1485900" y="3257550"/>
            <a:ext cx="42863" cy="2952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6" name="Line 17"/>
          <p:cNvSpPr>
            <a:spLocks noChangeShapeType="1"/>
          </p:cNvSpPr>
          <p:nvPr/>
        </p:nvSpPr>
        <p:spPr bwMode="auto">
          <a:xfrm flipH="1" flipV="1">
            <a:off x="1533525" y="3586163"/>
            <a:ext cx="485775" cy="1047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7" name="Line 18"/>
          <p:cNvSpPr>
            <a:spLocks noChangeShapeType="1"/>
          </p:cNvSpPr>
          <p:nvPr/>
        </p:nvSpPr>
        <p:spPr bwMode="auto">
          <a:xfrm flipH="1">
            <a:off x="1347788" y="3614738"/>
            <a:ext cx="157162" cy="3952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8" name="Line 19"/>
          <p:cNvSpPr>
            <a:spLocks noChangeShapeType="1"/>
          </p:cNvSpPr>
          <p:nvPr/>
        </p:nvSpPr>
        <p:spPr bwMode="auto">
          <a:xfrm flipH="1" flipV="1">
            <a:off x="914400" y="3838575"/>
            <a:ext cx="404813" cy="180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9" name="Line 20"/>
          <p:cNvSpPr>
            <a:spLocks noChangeShapeType="1"/>
          </p:cNvSpPr>
          <p:nvPr/>
        </p:nvSpPr>
        <p:spPr bwMode="auto">
          <a:xfrm flipV="1">
            <a:off x="952500" y="4033838"/>
            <a:ext cx="376238" cy="233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0" name="Line 21"/>
          <p:cNvSpPr>
            <a:spLocks noChangeShapeType="1"/>
          </p:cNvSpPr>
          <p:nvPr/>
        </p:nvSpPr>
        <p:spPr bwMode="auto">
          <a:xfrm>
            <a:off x="1366838" y="4038600"/>
            <a:ext cx="414337" cy="2000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4051" name="Group 22"/>
          <p:cNvGrpSpPr>
            <a:grpSpLocks/>
          </p:cNvGrpSpPr>
          <p:nvPr/>
        </p:nvGrpSpPr>
        <p:grpSpPr bwMode="auto">
          <a:xfrm>
            <a:off x="4767263" y="2219325"/>
            <a:ext cx="1338262" cy="2319338"/>
            <a:chOff x="2415" y="1371"/>
            <a:chExt cx="843" cy="1461"/>
          </a:xfrm>
        </p:grpSpPr>
        <p:sp>
          <p:nvSpPr>
            <p:cNvPr id="44056" name="Line 23"/>
            <p:cNvSpPr>
              <a:spLocks noChangeShapeType="1"/>
            </p:cNvSpPr>
            <p:nvPr/>
          </p:nvSpPr>
          <p:spPr bwMode="auto">
            <a:xfrm flipH="1">
              <a:off x="2415" y="2166"/>
              <a:ext cx="555" cy="279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57" name="Line 24"/>
            <p:cNvSpPr>
              <a:spLocks noChangeShapeType="1"/>
            </p:cNvSpPr>
            <p:nvPr/>
          </p:nvSpPr>
          <p:spPr bwMode="auto">
            <a:xfrm flipH="1">
              <a:off x="2637" y="2562"/>
              <a:ext cx="141" cy="270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58" name="Line 25"/>
            <p:cNvSpPr>
              <a:spLocks noChangeShapeType="1"/>
            </p:cNvSpPr>
            <p:nvPr/>
          </p:nvSpPr>
          <p:spPr bwMode="auto">
            <a:xfrm flipV="1">
              <a:off x="2964" y="1758"/>
              <a:ext cx="294" cy="414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59" name="Line 26"/>
            <p:cNvSpPr>
              <a:spLocks noChangeShapeType="1"/>
            </p:cNvSpPr>
            <p:nvPr/>
          </p:nvSpPr>
          <p:spPr bwMode="auto">
            <a:xfrm flipH="1" flipV="1">
              <a:off x="3066" y="1371"/>
              <a:ext cx="189" cy="393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4052" name="Rectangle 31"/>
          <p:cNvSpPr>
            <a:spLocks noGrp="1" noChangeArrowheads="1"/>
          </p:cNvSpPr>
          <p:nvPr>
            <p:ph type="title"/>
          </p:nvPr>
        </p:nvSpPr>
        <p:spPr>
          <a:xfrm>
            <a:off x="685800" y="419100"/>
            <a:ext cx="7772400" cy="1143000"/>
          </a:xfrm>
          <a:noFill/>
        </p:spPr>
        <p:txBody>
          <a:bodyPr/>
          <a:lstStyle/>
          <a:p>
            <a:r>
              <a:rPr lang="de-DE" smtClean="0">
                <a:solidFill>
                  <a:schemeClr val="accent2"/>
                </a:solidFill>
              </a:rPr>
              <a:t>Sweep</a:t>
            </a:r>
            <a:endParaRPr lang="en-US" smtClean="0">
              <a:solidFill>
                <a:schemeClr val="accent2"/>
              </a:solidFill>
            </a:endParaRPr>
          </a:p>
        </p:txBody>
      </p:sp>
      <p:sp>
        <p:nvSpPr>
          <p:cNvPr id="44053" name="Text Box 8"/>
          <p:cNvSpPr txBox="1">
            <a:spLocks noChangeArrowheads="1"/>
          </p:cNvSpPr>
          <p:nvPr/>
        </p:nvSpPr>
        <p:spPr bwMode="auto">
          <a:xfrm>
            <a:off x="525463" y="6218238"/>
            <a:ext cx="78708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1200"/>
              <a:t>[AER</a:t>
            </a:r>
            <a:r>
              <a:rPr lang="en-US" sz="1200" b="1">
                <a:solidFill>
                  <a:schemeClr val="accent2"/>
                </a:solidFill>
              </a:rPr>
              <a:t>W</a:t>
            </a:r>
            <a:r>
              <a:rPr lang="en-US" sz="1200"/>
              <a:t>03] H. Alt, A. Efrat, G. Rote, </a:t>
            </a:r>
            <a:r>
              <a:rPr lang="en-US" sz="1200" b="1">
                <a:solidFill>
                  <a:schemeClr val="accent2"/>
                </a:solidFill>
              </a:rPr>
              <a:t>C. Wenk</a:t>
            </a:r>
            <a:r>
              <a:rPr lang="en-US" sz="1200"/>
              <a:t>, Matching Planar Maps, </a:t>
            </a:r>
            <a:r>
              <a:rPr lang="en-US" sz="1200" i="1"/>
              <a:t>J. of Algorithms</a:t>
            </a:r>
            <a:r>
              <a:rPr lang="en-US" sz="1200"/>
              <a:t> 49: 262-283, 2003.</a:t>
            </a:r>
          </a:p>
          <a:p>
            <a:pPr algn="l"/>
            <a:r>
              <a:rPr lang="en-US" sz="1200"/>
              <a:t>[BPS</a:t>
            </a:r>
            <a:r>
              <a:rPr lang="en-US" sz="1200" b="1">
                <a:solidFill>
                  <a:schemeClr val="accent2"/>
                </a:solidFill>
              </a:rPr>
              <a:t>W</a:t>
            </a:r>
            <a:r>
              <a:rPr lang="en-US" sz="1200"/>
              <a:t>05] S. Brakatsoulas, D. Pfoser, R. Salas, </a:t>
            </a:r>
            <a:r>
              <a:rPr lang="en-US" sz="1200" b="1">
                <a:solidFill>
                  <a:schemeClr val="accent2"/>
                </a:solidFill>
              </a:rPr>
              <a:t>C. Wenk</a:t>
            </a:r>
            <a:r>
              <a:rPr lang="en-US" sz="1200"/>
              <a:t>, On Map-Matching Vehicle Tracking Data , VLDB 853-864 , 2005.</a:t>
            </a:r>
          </a:p>
          <a:p>
            <a:pPr algn="l"/>
            <a:r>
              <a:rPr lang="en-US" sz="1200"/>
              <a:t>[</a:t>
            </a:r>
            <a:r>
              <a:rPr lang="en-US" sz="1200" b="1">
                <a:solidFill>
                  <a:schemeClr val="accent2"/>
                </a:solidFill>
              </a:rPr>
              <a:t>W</a:t>
            </a:r>
            <a:r>
              <a:rPr lang="en-US" sz="1200"/>
              <a:t>SP06] </a:t>
            </a:r>
            <a:r>
              <a:rPr lang="en-US" sz="1200" b="1">
                <a:solidFill>
                  <a:schemeClr val="accent2"/>
                </a:solidFill>
              </a:rPr>
              <a:t>C. Wenk</a:t>
            </a:r>
            <a:r>
              <a:rPr lang="en-US" sz="1200"/>
              <a:t>, R. Salas, D. Pfoser, Adressing the Need for Map-Matching Speed…, SSDBM: 379-388, 2006. </a:t>
            </a:r>
          </a:p>
        </p:txBody>
      </p:sp>
      <p:sp>
        <p:nvSpPr>
          <p:cNvPr id="44054" name="Rectangle 23"/>
          <p:cNvSpPr>
            <a:spLocks noChangeArrowheads="1"/>
          </p:cNvSpPr>
          <p:nvPr/>
        </p:nvSpPr>
        <p:spPr bwMode="auto">
          <a:xfrm>
            <a:off x="4149725" y="5337175"/>
            <a:ext cx="1528763" cy="392113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55" name="Rectangle 24"/>
          <p:cNvSpPr>
            <a:spLocks noChangeArrowheads="1"/>
          </p:cNvSpPr>
          <p:nvPr/>
        </p:nvSpPr>
        <p:spPr bwMode="auto">
          <a:xfrm>
            <a:off x="555625" y="5241925"/>
            <a:ext cx="8253413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</a:pPr>
            <a:r>
              <a:rPr lang="de-DE" sz="2800"/>
              <a:t>Sweep all </a:t>
            </a:r>
            <a:r>
              <a:rPr lang="de-DE" sz="2800" i="1"/>
              <a:t>FD</a:t>
            </a:r>
            <a:r>
              <a:rPr lang="de-DE" sz="2800" i="1" baseline="-25000"/>
              <a:t>i,j</a:t>
            </a:r>
            <a:r>
              <a:rPr lang="de-DE" sz="2800"/>
              <a:t> with a sweep line from left to right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4/28/15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CMPS 3130/6130 Computational Geometry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33FC1D-97FC-4DC1-9218-06C30686FCA4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144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7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7736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ChangeArrowheads="1"/>
          </p:cNvSpPr>
          <p:nvPr/>
        </p:nvSpPr>
        <p:spPr bwMode="auto">
          <a:xfrm>
            <a:off x="838200" y="1790700"/>
            <a:ext cx="73914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5059" name="Picture 6" descr="gluedF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73250"/>
            <a:ext cx="7391400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Text Box 7"/>
          <p:cNvSpPr txBox="1">
            <a:spLocks noChangeArrowheads="1"/>
          </p:cNvSpPr>
          <p:nvPr/>
        </p:nvSpPr>
        <p:spPr bwMode="auto">
          <a:xfrm>
            <a:off x="1019175" y="2409825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de-DE" i="1"/>
              <a:t>G</a:t>
            </a:r>
            <a:endParaRPr lang="de-DE"/>
          </a:p>
        </p:txBody>
      </p:sp>
      <p:sp>
        <p:nvSpPr>
          <p:cNvPr id="458760" name="Rectangle 8"/>
          <p:cNvSpPr>
            <a:spLocks noChangeArrowheads="1"/>
          </p:cNvSpPr>
          <p:nvPr/>
        </p:nvSpPr>
        <p:spPr bwMode="auto">
          <a:xfrm>
            <a:off x="762000" y="4914900"/>
            <a:ext cx="8382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Char char="•"/>
              <a:tabLst>
                <a:tab pos="3898900" algn="l"/>
              </a:tabLst>
            </a:pPr>
            <a:endParaRPr lang="en-US" sz="2800">
              <a:solidFill>
                <a:srgbClr val="FF6600"/>
              </a:solidFill>
              <a:latin typeface="Symbol" pitchFamily="18" charset="2"/>
            </a:endParaRPr>
          </a:p>
        </p:txBody>
      </p:sp>
      <p:sp>
        <p:nvSpPr>
          <p:cNvPr id="45062" name="Oval 9"/>
          <p:cNvSpPr>
            <a:spLocks noChangeArrowheads="1"/>
          </p:cNvSpPr>
          <p:nvPr/>
        </p:nvSpPr>
        <p:spPr bwMode="auto">
          <a:xfrm>
            <a:off x="1414463" y="3148013"/>
            <a:ext cx="128587" cy="119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3" name="Oval 10"/>
          <p:cNvSpPr>
            <a:spLocks noChangeArrowheads="1"/>
          </p:cNvSpPr>
          <p:nvPr/>
        </p:nvSpPr>
        <p:spPr bwMode="auto">
          <a:xfrm>
            <a:off x="1457325" y="3524250"/>
            <a:ext cx="128588" cy="1190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4" name="Oval 11"/>
          <p:cNvSpPr>
            <a:spLocks noChangeArrowheads="1"/>
          </p:cNvSpPr>
          <p:nvPr/>
        </p:nvSpPr>
        <p:spPr bwMode="auto">
          <a:xfrm>
            <a:off x="1966913" y="3624263"/>
            <a:ext cx="128587" cy="119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5" name="Oval 12"/>
          <p:cNvSpPr>
            <a:spLocks noChangeArrowheads="1"/>
          </p:cNvSpPr>
          <p:nvPr/>
        </p:nvSpPr>
        <p:spPr bwMode="auto">
          <a:xfrm>
            <a:off x="1281113" y="3957638"/>
            <a:ext cx="128587" cy="119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6" name="Oval 13"/>
          <p:cNvSpPr>
            <a:spLocks noChangeArrowheads="1"/>
          </p:cNvSpPr>
          <p:nvPr/>
        </p:nvSpPr>
        <p:spPr bwMode="auto">
          <a:xfrm>
            <a:off x="1728788" y="4176713"/>
            <a:ext cx="128587" cy="119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7" name="Oval 14"/>
          <p:cNvSpPr>
            <a:spLocks noChangeArrowheads="1"/>
          </p:cNvSpPr>
          <p:nvPr/>
        </p:nvSpPr>
        <p:spPr bwMode="auto">
          <a:xfrm>
            <a:off x="828675" y="3771900"/>
            <a:ext cx="128588" cy="1190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8" name="Oval 15"/>
          <p:cNvSpPr>
            <a:spLocks noChangeArrowheads="1"/>
          </p:cNvSpPr>
          <p:nvPr/>
        </p:nvSpPr>
        <p:spPr bwMode="auto">
          <a:xfrm>
            <a:off x="871538" y="4210050"/>
            <a:ext cx="128587" cy="1190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9" name="Line 16"/>
          <p:cNvSpPr>
            <a:spLocks noChangeShapeType="1"/>
          </p:cNvSpPr>
          <p:nvPr/>
        </p:nvSpPr>
        <p:spPr bwMode="auto">
          <a:xfrm>
            <a:off x="1485900" y="3257550"/>
            <a:ext cx="42863" cy="2952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0" name="Line 17"/>
          <p:cNvSpPr>
            <a:spLocks noChangeShapeType="1"/>
          </p:cNvSpPr>
          <p:nvPr/>
        </p:nvSpPr>
        <p:spPr bwMode="auto">
          <a:xfrm flipH="1" flipV="1">
            <a:off x="1533525" y="3586163"/>
            <a:ext cx="485775" cy="1047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1" name="Line 18"/>
          <p:cNvSpPr>
            <a:spLocks noChangeShapeType="1"/>
          </p:cNvSpPr>
          <p:nvPr/>
        </p:nvSpPr>
        <p:spPr bwMode="auto">
          <a:xfrm flipH="1">
            <a:off x="1347788" y="3614738"/>
            <a:ext cx="157162" cy="3952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2" name="Line 19"/>
          <p:cNvSpPr>
            <a:spLocks noChangeShapeType="1"/>
          </p:cNvSpPr>
          <p:nvPr/>
        </p:nvSpPr>
        <p:spPr bwMode="auto">
          <a:xfrm flipH="1" flipV="1">
            <a:off x="914400" y="3838575"/>
            <a:ext cx="404813" cy="180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3" name="Line 20"/>
          <p:cNvSpPr>
            <a:spLocks noChangeShapeType="1"/>
          </p:cNvSpPr>
          <p:nvPr/>
        </p:nvSpPr>
        <p:spPr bwMode="auto">
          <a:xfrm flipV="1">
            <a:off x="952500" y="4033838"/>
            <a:ext cx="376238" cy="233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4" name="Line 21"/>
          <p:cNvSpPr>
            <a:spLocks noChangeShapeType="1"/>
          </p:cNvSpPr>
          <p:nvPr/>
        </p:nvSpPr>
        <p:spPr bwMode="auto">
          <a:xfrm>
            <a:off x="1366838" y="4038600"/>
            <a:ext cx="414337" cy="2000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5075" name="Group 22"/>
          <p:cNvGrpSpPr>
            <a:grpSpLocks/>
          </p:cNvGrpSpPr>
          <p:nvPr/>
        </p:nvGrpSpPr>
        <p:grpSpPr bwMode="auto">
          <a:xfrm>
            <a:off x="5245100" y="2352675"/>
            <a:ext cx="1338263" cy="2319338"/>
            <a:chOff x="2415" y="1371"/>
            <a:chExt cx="843" cy="1461"/>
          </a:xfrm>
        </p:grpSpPr>
        <p:sp>
          <p:nvSpPr>
            <p:cNvPr id="45081" name="Line 23"/>
            <p:cNvSpPr>
              <a:spLocks noChangeShapeType="1"/>
            </p:cNvSpPr>
            <p:nvPr/>
          </p:nvSpPr>
          <p:spPr bwMode="auto">
            <a:xfrm flipH="1">
              <a:off x="2415" y="2166"/>
              <a:ext cx="555" cy="279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2" name="Line 24"/>
            <p:cNvSpPr>
              <a:spLocks noChangeShapeType="1"/>
            </p:cNvSpPr>
            <p:nvPr/>
          </p:nvSpPr>
          <p:spPr bwMode="auto">
            <a:xfrm flipH="1">
              <a:off x="2637" y="2562"/>
              <a:ext cx="141" cy="270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3" name="Line 25"/>
            <p:cNvSpPr>
              <a:spLocks noChangeShapeType="1"/>
            </p:cNvSpPr>
            <p:nvPr/>
          </p:nvSpPr>
          <p:spPr bwMode="auto">
            <a:xfrm flipV="1">
              <a:off x="2964" y="1758"/>
              <a:ext cx="294" cy="414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4" name="Line 26"/>
            <p:cNvSpPr>
              <a:spLocks noChangeShapeType="1"/>
            </p:cNvSpPr>
            <p:nvPr/>
          </p:nvSpPr>
          <p:spPr bwMode="auto">
            <a:xfrm flipH="1" flipV="1">
              <a:off x="3066" y="1371"/>
              <a:ext cx="189" cy="393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5076" name="Line 27"/>
          <p:cNvSpPr>
            <a:spLocks noChangeShapeType="1"/>
          </p:cNvSpPr>
          <p:nvPr/>
        </p:nvSpPr>
        <p:spPr bwMode="auto">
          <a:xfrm flipV="1">
            <a:off x="7056438" y="2738438"/>
            <a:ext cx="119062" cy="65087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7" name="Rectangle 32"/>
          <p:cNvSpPr>
            <a:spLocks noGrp="1" noChangeArrowheads="1"/>
          </p:cNvSpPr>
          <p:nvPr>
            <p:ph type="title"/>
          </p:nvPr>
        </p:nvSpPr>
        <p:spPr>
          <a:xfrm>
            <a:off x="685800" y="419100"/>
            <a:ext cx="7772400" cy="1143000"/>
          </a:xfrm>
          <a:noFill/>
        </p:spPr>
        <p:txBody>
          <a:bodyPr/>
          <a:lstStyle/>
          <a:p>
            <a:r>
              <a:rPr lang="de-DE" smtClean="0">
                <a:solidFill>
                  <a:schemeClr val="accent2"/>
                </a:solidFill>
              </a:rPr>
              <a:t>Sweep</a:t>
            </a:r>
            <a:endParaRPr lang="en-US" smtClean="0">
              <a:solidFill>
                <a:schemeClr val="accent2"/>
              </a:solidFill>
            </a:endParaRPr>
          </a:p>
        </p:txBody>
      </p:sp>
      <p:sp>
        <p:nvSpPr>
          <p:cNvPr id="45078" name="Text Box 8"/>
          <p:cNvSpPr txBox="1">
            <a:spLocks noChangeArrowheads="1"/>
          </p:cNvSpPr>
          <p:nvPr/>
        </p:nvSpPr>
        <p:spPr bwMode="auto">
          <a:xfrm>
            <a:off x="525463" y="6218238"/>
            <a:ext cx="78708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1200"/>
              <a:t>[AER</a:t>
            </a:r>
            <a:r>
              <a:rPr lang="en-US" sz="1200" b="1">
                <a:solidFill>
                  <a:schemeClr val="accent2"/>
                </a:solidFill>
              </a:rPr>
              <a:t>W</a:t>
            </a:r>
            <a:r>
              <a:rPr lang="en-US" sz="1200"/>
              <a:t>03] H. Alt, A. Efrat, G. Rote, </a:t>
            </a:r>
            <a:r>
              <a:rPr lang="en-US" sz="1200" b="1">
                <a:solidFill>
                  <a:schemeClr val="accent2"/>
                </a:solidFill>
              </a:rPr>
              <a:t>C. Wenk</a:t>
            </a:r>
            <a:r>
              <a:rPr lang="en-US" sz="1200"/>
              <a:t>, Matching Planar Maps, </a:t>
            </a:r>
            <a:r>
              <a:rPr lang="en-US" sz="1200" i="1"/>
              <a:t>J. of Algorithms</a:t>
            </a:r>
            <a:r>
              <a:rPr lang="en-US" sz="1200"/>
              <a:t> 49: 262-283, 2003.</a:t>
            </a:r>
          </a:p>
          <a:p>
            <a:pPr algn="l"/>
            <a:r>
              <a:rPr lang="en-US" sz="1200"/>
              <a:t>[BPS</a:t>
            </a:r>
            <a:r>
              <a:rPr lang="en-US" sz="1200" b="1">
                <a:solidFill>
                  <a:schemeClr val="accent2"/>
                </a:solidFill>
              </a:rPr>
              <a:t>W</a:t>
            </a:r>
            <a:r>
              <a:rPr lang="en-US" sz="1200"/>
              <a:t>05] S. Brakatsoulas, D. Pfoser, R. Salas, </a:t>
            </a:r>
            <a:r>
              <a:rPr lang="en-US" sz="1200" b="1">
                <a:solidFill>
                  <a:schemeClr val="accent2"/>
                </a:solidFill>
              </a:rPr>
              <a:t>C. Wenk</a:t>
            </a:r>
            <a:r>
              <a:rPr lang="en-US" sz="1200"/>
              <a:t>, On Map-Matching Vehicle Tracking Data , VLDB 853-864 , 2005.</a:t>
            </a:r>
          </a:p>
          <a:p>
            <a:pPr algn="l"/>
            <a:r>
              <a:rPr lang="en-US" sz="1200"/>
              <a:t>[</a:t>
            </a:r>
            <a:r>
              <a:rPr lang="en-US" sz="1200" b="1">
                <a:solidFill>
                  <a:schemeClr val="accent2"/>
                </a:solidFill>
              </a:rPr>
              <a:t>W</a:t>
            </a:r>
            <a:r>
              <a:rPr lang="en-US" sz="1200"/>
              <a:t>SP06] </a:t>
            </a:r>
            <a:r>
              <a:rPr lang="en-US" sz="1200" b="1">
                <a:solidFill>
                  <a:schemeClr val="accent2"/>
                </a:solidFill>
              </a:rPr>
              <a:t>C. Wenk</a:t>
            </a:r>
            <a:r>
              <a:rPr lang="en-US" sz="1200"/>
              <a:t>, R. Salas, D. Pfoser, Adressing the Need for Map-Matching Speed…, SSDBM: 379-388, 2006. </a:t>
            </a:r>
          </a:p>
        </p:txBody>
      </p:sp>
      <p:sp>
        <p:nvSpPr>
          <p:cNvPr id="45079" name="Rectangle 23"/>
          <p:cNvSpPr>
            <a:spLocks noChangeArrowheads="1"/>
          </p:cNvSpPr>
          <p:nvPr/>
        </p:nvSpPr>
        <p:spPr bwMode="auto">
          <a:xfrm>
            <a:off x="4149725" y="5337175"/>
            <a:ext cx="1528763" cy="392113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80" name="Rectangle 24"/>
          <p:cNvSpPr>
            <a:spLocks noChangeArrowheads="1"/>
          </p:cNvSpPr>
          <p:nvPr/>
        </p:nvSpPr>
        <p:spPr bwMode="auto">
          <a:xfrm>
            <a:off x="555625" y="5241925"/>
            <a:ext cx="8253413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</a:pPr>
            <a:r>
              <a:rPr lang="de-DE" sz="2800"/>
              <a:t>Sweep all </a:t>
            </a:r>
            <a:r>
              <a:rPr lang="de-DE" sz="2800" i="1"/>
              <a:t>FD</a:t>
            </a:r>
            <a:r>
              <a:rPr lang="de-DE" sz="2800" i="1" baseline="-25000"/>
              <a:t>i,j</a:t>
            </a:r>
            <a:r>
              <a:rPr lang="de-DE" sz="2800"/>
              <a:t> with a sweep line from left to right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4/28/15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CMPS 3130/6130 Computational Geometry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33FC1D-97FC-4DC1-9218-06C30686FCA4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88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8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8760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4"/>
          <p:cNvSpPr>
            <a:spLocks noChangeArrowheads="1"/>
          </p:cNvSpPr>
          <p:nvPr/>
        </p:nvSpPr>
        <p:spPr bwMode="auto">
          <a:xfrm>
            <a:off x="838200" y="1790700"/>
            <a:ext cx="73914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6083" name="Picture 6" descr="gluedF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73250"/>
            <a:ext cx="7391400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Text Box 7"/>
          <p:cNvSpPr txBox="1">
            <a:spLocks noChangeArrowheads="1"/>
          </p:cNvSpPr>
          <p:nvPr/>
        </p:nvSpPr>
        <p:spPr bwMode="auto">
          <a:xfrm>
            <a:off x="1019175" y="2409825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de-DE" i="1"/>
              <a:t>G</a:t>
            </a:r>
            <a:endParaRPr lang="de-DE"/>
          </a:p>
        </p:txBody>
      </p:sp>
      <p:sp>
        <p:nvSpPr>
          <p:cNvPr id="459784" name="Rectangle 8"/>
          <p:cNvSpPr>
            <a:spLocks noChangeArrowheads="1"/>
          </p:cNvSpPr>
          <p:nvPr/>
        </p:nvSpPr>
        <p:spPr bwMode="auto">
          <a:xfrm>
            <a:off x="762000" y="4914900"/>
            <a:ext cx="8382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Char char="•"/>
              <a:tabLst>
                <a:tab pos="3898900" algn="l"/>
              </a:tabLst>
            </a:pPr>
            <a:endParaRPr lang="en-US" sz="2800">
              <a:solidFill>
                <a:srgbClr val="FF6600"/>
              </a:solidFill>
              <a:latin typeface="Symbol" pitchFamily="18" charset="2"/>
            </a:endParaRPr>
          </a:p>
        </p:txBody>
      </p:sp>
      <p:sp>
        <p:nvSpPr>
          <p:cNvPr id="46086" name="Oval 9"/>
          <p:cNvSpPr>
            <a:spLocks noChangeArrowheads="1"/>
          </p:cNvSpPr>
          <p:nvPr/>
        </p:nvSpPr>
        <p:spPr bwMode="auto">
          <a:xfrm>
            <a:off x="1414463" y="3148013"/>
            <a:ext cx="128587" cy="119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7" name="Oval 10"/>
          <p:cNvSpPr>
            <a:spLocks noChangeArrowheads="1"/>
          </p:cNvSpPr>
          <p:nvPr/>
        </p:nvSpPr>
        <p:spPr bwMode="auto">
          <a:xfrm>
            <a:off x="1457325" y="3524250"/>
            <a:ext cx="128588" cy="1190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8" name="Oval 11"/>
          <p:cNvSpPr>
            <a:spLocks noChangeArrowheads="1"/>
          </p:cNvSpPr>
          <p:nvPr/>
        </p:nvSpPr>
        <p:spPr bwMode="auto">
          <a:xfrm>
            <a:off x="1966913" y="3624263"/>
            <a:ext cx="128587" cy="119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9" name="Oval 12"/>
          <p:cNvSpPr>
            <a:spLocks noChangeArrowheads="1"/>
          </p:cNvSpPr>
          <p:nvPr/>
        </p:nvSpPr>
        <p:spPr bwMode="auto">
          <a:xfrm>
            <a:off x="1281113" y="3957638"/>
            <a:ext cx="128587" cy="119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0" name="Oval 13"/>
          <p:cNvSpPr>
            <a:spLocks noChangeArrowheads="1"/>
          </p:cNvSpPr>
          <p:nvPr/>
        </p:nvSpPr>
        <p:spPr bwMode="auto">
          <a:xfrm>
            <a:off x="1728788" y="4176713"/>
            <a:ext cx="128587" cy="119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1" name="Oval 14"/>
          <p:cNvSpPr>
            <a:spLocks noChangeArrowheads="1"/>
          </p:cNvSpPr>
          <p:nvPr/>
        </p:nvSpPr>
        <p:spPr bwMode="auto">
          <a:xfrm>
            <a:off x="828675" y="3771900"/>
            <a:ext cx="128588" cy="1190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2" name="Oval 15"/>
          <p:cNvSpPr>
            <a:spLocks noChangeArrowheads="1"/>
          </p:cNvSpPr>
          <p:nvPr/>
        </p:nvSpPr>
        <p:spPr bwMode="auto">
          <a:xfrm>
            <a:off x="871538" y="4210050"/>
            <a:ext cx="128587" cy="1190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3" name="Line 16"/>
          <p:cNvSpPr>
            <a:spLocks noChangeShapeType="1"/>
          </p:cNvSpPr>
          <p:nvPr/>
        </p:nvSpPr>
        <p:spPr bwMode="auto">
          <a:xfrm>
            <a:off x="1485900" y="3257550"/>
            <a:ext cx="42863" cy="2952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4" name="Line 17"/>
          <p:cNvSpPr>
            <a:spLocks noChangeShapeType="1"/>
          </p:cNvSpPr>
          <p:nvPr/>
        </p:nvSpPr>
        <p:spPr bwMode="auto">
          <a:xfrm flipH="1" flipV="1">
            <a:off x="1533525" y="3586163"/>
            <a:ext cx="485775" cy="1047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5" name="Line 18"/>
          <p:cNvSpPr>
            <a:spLocks noChangeShapeType="1"/>
          </p:cNvSpPr>
          <p:nvPr/>
        </p:nvSpPr>
        <p:spPr bwMode="auto">
          <a:xfrm flipH="1">
            <a:off x="1347788" y="3614738"/>
            <a:ext cx="157162" cy="3952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6" name="Line 19"/>
          <p:cNvSpPr>
            <a:spLocks noChangeShapeType="1"/>
          </p:cNvSpPr>
          <p:nvPr/>
        </p:nvSpPr>
        <p:spPr bwMode="auto">
          <a:xfrm flipH="1" flipV="1">
            <a:off x="914400" y="3838575"/>
            <a:ext cx="404813" cy="180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7" name="Line 20"/>
          <p:cNvSpPr>
            <a:spLocks noChangeShapeType="1"/>
          </p:cNvSpPr>
          <p:nvPr/>
        </p:nvSpPr>
        <p:spPr bwMode="auto">
          <a:xfrm flipV="1">
            <a:off x="952500" y="4033838"/>
            <a:ext cx="376238" cy="233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8" name="Line 21"/>
          <p:cNvSpPr>
            <a:spLocks noChangeShapeType="1"/>
          </p:cNvSpPr>
          <p:nvPr/>
        </p:nvSpPr>
        <p:spPr bwMode="auto">
          <a:xfrm>
            <a:off x="1366838" y="4038600"/>
            <a:ext cx="414337" cy="2000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9" name="Line 22"/>
          <p:cNvSpPr>
            <a:spLocks noChangeShapeType="1"/>
          </p:cNvSpPr>
          <p:nvPr/>
        </p:nvSpPr>
        <p:spPr bwMode="auto">
          <a:xfrm flipH="1">
            <a:off x="5567363" y="3692525"/>
            <a:ext cx="881062" cy="442913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0" name="Line 23"/>
          <p:cNvSpPr>
            <a:spLocks noChangeShapeType="1"/>
          </p:cNvSpPr>
          <p:nvPr/>
        </p:nvSpPr>
        <p:spPr bwMode="auto">
          <a:xfrm flipH="1">
            <a:off x="5919788" y="4049713"/>
            <a:ext cx="385762" cy="700087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1" name="Line 24"/>
          <p:cNvSpPr>
            <a:spLocks noChangeShapeType="1"/>
          </p:cNvSpPr>
          <p:nvPr/>
        </p:nvSpPr>
        <p:spPr bwMode="auto">
          <a:xfrm flipV="1">
            <a:off x="6438900" y="3044825"/>
            <a:ext cx="466725" cy="657225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2" name="Line 25"/>
          <p:cNvSpPr>
            <a:spLocks noChangeShapeType="1"/>
          </p:cNvSpPr>
          <p:nvPr/>
        </p:nvSpPr>
        <p:spPr bwMode="auto">
          <a:xfrm flipH="1" flipV="1">
            <a:off x="6600825" y="2430463"/>
            <a:ext cx="300038" cy="623887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3" name="Line 26"/>
          <p:cNvSpPr>
            <a:spLocks noChangeShapeType="1"/>
          </p:cNvSpPr>
          <p:nvPr/>
        </p:nvSpPr>
        <p:spPr bwMode="auto">
          <a:xfrm flipV="1">
            <a:off x="7140575" y="2824163"/>
            <a:ext cx="344488" cy="136525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4" name="Line 27"/>
          <p:cNvSpPr>
            <a:spLocks noChangeShapeType="1"/>
          </p:cNvSpPr>
          <p:nvPr/>
        </p:nvSpPr>
        <p:spPr bwMode="auto">
          <a:xfrm>
            <a:off x="6796088" y="3729038"/>
            <a:ext cx="423862" cy="19050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5" name="Rectangle 32"/>
          <p:cNvSpPr>
            <a:spLocks noGrp="1" noChangeArrowheads="1"/>
          </p:cNvSpPr>
          <p:nvPr>
            <p:ph type="title"/>
          </p:nvPr>
        </p:nvSpPr>
        <p:spPr>
          <a:xfrm>
            <a:off x="685800" y="419100"/>
            <a:ext cx="7772400" cy="1143000"/>
          </a:xfrm>
          <a:noFill/>
        </p:spPr>
        <p:txBody>
          <a:bodyPr/>
          <a:lstStyle/>
          <a:p>
            <a:r>
              <a:rPr lang="de-DE" smtClean="0">
                <a:solidFill>
                  <a:schemeClr val="accent2"/>
                </a:solidFill>
              </a:rPr>
              <a:t>Sweep</a:t>
            </a:r>
            <a:endParaRPr lang="en-US" smtClean="0">
              <a:solidFill>
                <a:schemeClr val="accent2"/>
              </a:solidFill>
            </a:endParaRPr>
          </a:p>
        </p:txBody>
      </p:sp>
      <p:sp>
        <p:nvSpPr>
          <p:cNvPr id="46106" name="Text Box 8"/>
          <p:cNvSpPr txBox="1">
            <a:spLocks noChangeArrowheads="1"/>
          </p:cNvSpPr>
          <p:nvPr/>
        </p:nvSpPr>
        <p:spPr bwMode="auto">
          <a:xfrm>
            <a:off x="525463" y="6218238"/>
            <a:ext cx="78708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1200"/>
              <a:t>[AER</a:t>
            </a:r>
            <a:r>
              <a:rPr lang="en-US" sz="1200" b="1">
                <a:solidFill>
                  <a:schemeClr val="accent2"/>
                </a:solidFill>
              </a:rPr>
              <a:t>W</a:t>
            </a:r>
            <a:r>
              <a:rPr lang="en-US" sz="1200"/>
              <a:t>03] H. Alt, A. Efrat, G. Rote, </a:t>
            </a:r>
            <a:r>
              <a:rPr lang="en-US" sz="1200" b="1">
                <a:solidFill>
                  <a:schemeClr val="accent2"/>
                </a:solidFill>
              </a:rPr>
              <a:t>C. Wenk</a:t>
            </a:r>
            <a:r>
              <a:rPr lang="en-US" sz="1200"/>
              <a:t>, Matching Planar Maps, </a:t>
            </a:r>
            <a:r>
              <a:rPr lang="en-US" sz="1200" i="1"/>
              <a:t>J. of Algorithms</a:t>
            </a:r>
            <a:r>
              <a:rPr lang="en-US" sz="1200"/>
              <a:t> 49: 262-283, 2003.</a:t>
            </a:r>
          </a:p>
          <a:p>
            <a:pPr algn="l"/>
            <a:r>
              <a:rPr lang="en-US" sz="1200"/>
              <a:t>[BPS</a:t>
            </a:r>
            <a:r>
              <a:rPr lang="en-US" sz="1200" b="1">
                <a:solidFill>
                  <a:schemeClr val="accent2"/>
                </a:solidFill>
              </a:rPr>
              <a:t>W</a:t>
            </a:r>
            <a:r>
              <a:rPr lang="en-US" sz="1200"/>
              <a:t>05] S. Brakatsoulas, D. Pfoser, R. Salas, </a:t>
            </a:r>
            <a:r>
              <a:rPr lang="en-US" sz="1200" b="1">
                <a:solidFill>
                  <a:schemeClr val="accent2"/>
                </a:solidFill>
              </a:rPr>
              <a:t>C. Wenk</a:t>
            </a:r>
            <a:r>
              <a:rPr lang="en-US" sz="1200"/>
              <a:t>, On Map-Matching Vehicle Tracking Data , VLDB 853-864 , 2005.</a:t>
            </a:r>
          </a:p>
          <a:p>
            <a:pPr algn="l"/>
            <a:r>
              <a:rPr lang="en-US" sz="1200"/>
              <a:t>[</a:t>
            </a:r>
            <a:r>
              <a:rPr lang="en-US" sz="1200" b="1">
                <a:solidFill>
                  <a:schemeClr val="accent2"/>
                </a:solidFill>
              </a:rPr>
              <a:t>W</a:t>
            </a:r>
            <a:r>
              <a:rPr lang="en-US" sz="1200"/>
              <a:t>SP06] </a:t>
            </a:r>
            <a:r>
              <a:rPr lang="en-US" sz="1200" b="1">
                <a:solidFill>
                  <a:schemeClr val="accent2"/>
                </a:solidFill>
              </a:rPr>
              <a:t>C. Wenk</a:t>
            </a:r>
            <a:r>
              <a:rPr lang="en-US" sz="1200"/>
              <a:t>, R. Salas, D. Pfoser, Adressing the Need for Map-Matching Speed…, SSDBM: 379-388, 2006. </a:t>
            </a:r>
          </a:p>
        </p:txBody>
      </p:sp>
      <p:sp>
        <p:nvSpPr>
          <p:cNvPr id="46107" name="Rectangle 23"/>
          <p:cNvSpPr>
            <a:spLocks noChangeArrowheads="1"/>
          </p:cNvSpPr>
          <p:nvPr/>
        </p:nvSpPr>
        <p:spPr bwMode="auto">
          <a:xfrm>
            <a:off x="4149725" y="5337175"/>
            <a:ext cx="1528763" cy="392113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08" name="Rectangle 24"/>
          <p:cNvSpPr>
            <a:spLocks noChangeArrowheads="1"/>
          </p:cNvSpPr>
          <p:nvPr/>
        </p:nvSpPr>
        <p:spPr bwMode="auto">
          <a:xfrm>
            <a:off x="555625" y="5241925"/>
            <a:ext cx="8253413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</a:pPr>
            <a:r>
              <a:rPr lang="de-DE" sz="2800"/>
              <a:t>Sweep all </a:t>
            </a:r>
            <a:r>
              <a:rPr lang="de-DE" sz="2800" i="1"/>
              <a:t>FD</a:t>
            </a:r>
            <a:r>
              <a:rPr lang="de-DE" sz="2800" i="1" baseline="-25000"/>
              <a:t>i,j</a:t>
            </a:r>
            <a:r>
              <a:rPr lang="de-DE" sz="2800"/>
              <a:t> with a sweep line from left to right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4/28/15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CMPS 3130/6130 Computational Geometry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33FC1D-97FC-4DC1-9218-06C30686FCA4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03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9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9784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solidFill>
                  <a:schemeClr val="bg1"/>
                </a:solidFill>
              </a:rPr>
              <a:t>Are these shapes similar?</a:t>
            </a:r>
            <a:endParaRPr lang="de-DE"/>
          </a:p>
        </p:txBody>
      </p:sp>
      <p:grpSp>
        <p:nvGrpSpPr>
          <p:cNvPr id="243715" name="Group 3"/>
          <p:cNvGrpSpPr>
            <a:grpSpLocks/>
          </p:cNvGrpSpPr>
          <p:nvPr/>
        </p:nvGrpSpPr>
        <p:grpSpPr bwMode="auto">
          <a:xfrm>
            <a:off x="3581400" y="4191000"/>
            <a:ext cx="1905000" cy="1524000"/>
            <a:chOff x="2256" y="2640"/>
            <a:chExt cx="1200" cy="960"/>
          </a:xfrm>
        </p:grpSpPr>
        <p:sp>
          <p:nvSpPr>
            <p:cNvPr id="243716" name="Freeform 4"/>
            <p:cNvSpPr>
              <a:spLocks/>
            </p:cNvSpPr>
            <p:nvPr/>
          </p:nvSpPr>
          <p:spPr bwMode="auto">
            <a:xfrm>
              <a:off x="2256" y="2640"/>
              <a:ext cx="432" cy="960"/>
            </a:xfrm>
            <a:custGeom>
              <a:avLst/>
              <a:gdLst>
                <a:gd name="T0" fmla="*/ 192 w 432"/>
                <a:gd name="T1" fmla="*/ 0 h 960"/>
                <a:gd name="T2" fmla="*/ 192 w 432"/>
                <a:gd name="T3" fmla="*/ 720 h 960"/>
                <a:gd name="T4" fmla="*/ 432 w 432"/>
                <a:gd name="T5" fmla="*/ 720 h 960"/>
                <a:gd name="T6" fmla="*/ 432 w 432"/>
                <a:gd name="T7" fmla="*/ 960 h 960"/>
                <a:gd name="T8" fmla="*/ 0 w 432"/>
                <a:gd name="T9" fmla="*/ 960 h 960"/>
                <a:gd name="T10" fmla="*/ 0 w 432"/>
                <a:gd name="T11" fmla="*/ 0 h 960"/>
                <a:gd name="T12" fmla="*/ 192 w 432"/>
                <a:gd name="T13" fmla="*/ 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2" h="960">
                  <a:moveTo>
                    <a:pt x="192" y="0"/>
                  </a:moveTo>
                  <a:lnTo>
                    <a:pt x="192" y="720"/>
                  </a:lnTo>
                  <a:lnTo>
                    <a:pt x="432" y="720"/>
                  </a:lnTo>
                  <a:lnTo>
                    <a:pt x="432" y="960"/>
                  </a:lnTo>
                  <a:lnTo>
                    <a:pt x="0" y="960"/>
                  </a:lnTo>
                  <a:lnTo>
                    <a:pt x="0" y="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717" name="Freeform 5"/>
            <p:cNvSpPr>
              <a:spLocks/>
            </p:cNvSpPr>
            <p:nvPr/>
          </p:nvSpPr>
          <p:spPr bwMode="auto">
            <a:xfrm rot="-712782">
              <a:off x="3024" y="2640"/>
              <a:ext cx="432" cy="960"/>
            </a:xfrm>
            <a:custGeom>
              <a:avLst/>
              <a:gdLst>
                <a:gd name="T0" fmla="*/ 192 w 432"/>
                <a:gd name="T1" fmla="*/ 0 h 960"/>
                <a:gd name="T2" fmla="*/ 192 w 432"/>
                <a:gd name="T3" fmla="*/ 720 h 960"/>
                <a:gd name="T4" fmla="*/ 432 w 432"/>
                <a:gd name="T5" fmla="*/ 720 h 960"/>
                <a:gd name="T6" fmla="*/ 432 w 432"/>
                <a:gd name="T7" fmla="*/ 960 h 960"/>
                <a:gd name="T8" fmla="*/ 0 w 432"/>
                <a:gd name="T9" fmla="*/ 960 h 960"/>
                <a:gd name="T10" fmla="*/ 0 w 432"/>
                <a:gd name="T11" fmla="*/ 0 h 960"/>
                <a:gd name="T12" fmla="*/ 192 w 432"/>
                <a:gd name="T13" fmla="*/ 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2" h="960">
                  <a:moveTo>
                    <a:pt x="192" y="0"/>
                  </a:moveTo>
                  <a:lnTo>
                    <a:pt x="192" y="720"/>
                  </a:lnTo>
                  <a:lnTo>
                    <a:pt x="432" y="720"/>
                  </a:lnTo>
                  <a:lnTo>
                    <a:pt x="432" y="960"/>
                  </a:lnTo>
                  <a:lnTo>
                    <a:pt x="0" y="960"/>
                  </a:lnTo>
                  <a:lnTo>
                    <a:pt x="0" y="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990099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3718" name="Group 6"/>
          <p:cNvGrpSpPr>
            <a:grpSpLocks/>
          </p:cNvGrpSpPr>
          <p:nvPr/>
        </p:nvGrpSpPr>
        <p:grpSpPr bwMode="auto">
          <a:xfrm>
            <a:off x="381000" y="1981200"/>
            <a:ext cx="1447800" cy="1371600"/>
            <a:chOff x="384" y="1248"/>
            <a:chExt cx="912" cy="864"/>
          </a:xfrm>
        </p:grpSpPr>
        <p:grpSp>
          <p:nvGrpSpPr>
            <p:cNvPr id="243719" name="Group 7"/>
            <p:cNvGrpSpPr>
              <a:grpSpLocks/>
            </p:cNvGrpSpPr>
            <p:nvPr/>
          </p:nvGrpSpPr>
          <p:grpSpPr bwMode="auto">
            <a:xfrm>
              <a:off x="480" y="1248"/>
              <a:ext cx="624" cy="528"/>
              <a:chOff x="480" y="1248"/>
              <a:chExt cx="624" cy="528"/>
            </a:xfrm>
          </p:grpSpPr>
          <p:sp>
            <p:nvSpPr>
              <p:cNvPr id="243720" name="Freeform 8"/>
              <p:cNvSpPr>
                <a:spLocks/>
              </p:cNvSpPr>
              <p:nvPr/>
            </p:nvSpPr>
            <p:spPr bwMode="auto">
              <a:xfrm>
                <a:off x="480" y="1248"/>
                <a:ext cx="225" cy="528"/>
              </a:xfrm>
              <a:custGeom>
                <a:avLst/>
                <a:gdLst>
                  <a:gd name="T0" fmla="*/ 192 w 432"/>
                  <a:gd name="T1" fmla="*/ 0 h 960"/>
                  <a:gd name="T2" fmla="*/ 192 w 432"/>
                  <a:gd name="T3" fmla="*/ 720 h 960"/>
                  <a:gd name="T4" fmla="*/ 432 w 432"/>
                  <a:gd name="T5" fmla="*/ 720 h 960"/>
                  <a:gd name="T6" fmla="*/ 432 w 432"/>
                  <a:gd name="T7" fmla="*/ 960 h 960"/>
                  <a:gd name="T8" fmla="*/ 0 w 432"/>
                  <a:gd name="T9" fmla="*/ 960 h 960"/>
                  <a:gd name="T10" fmla="*/ 0 w 432"/>
                  <a:gd name="T11" fmla="*/ 0 h 960"/>
                  <a:gd name="T12" fmla="*/ 192 w 432"/>
                  <a:gd name="T13" fmla="*/ 0 h 9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2" h="960">
                    <a:moveTo>
                      <a:pt x="192" y="0"/>
                    </a:moveTo>
                    <a:lnTo>
                      <a:pt x="192" y="720"/>
                    </a:lnTo>
                    <a:lnTo>
                      <a:pt x="432" y="720"/>
                    </a:lnTo>
                    <a:lnTo>
                      <a:pt x="432" y="960"/>
                    </a:lnTo>
                    <a:lnTo>
                      <a:pt x="0" y="960"/>
                    </a:lnTo>
                    <a:lnTo>
                      <a:pt x="0" y="0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721" name="Freeform 9"/>
              <p:cNvSpPr>
                <a:spLocks/>
              </p:cNvSpPr>
              <p:nvPr/>
            </p:nvSpPr>
            <p:spPr bwMode="auto">
              <a:xfrm>
                <a:off x="879" y="1248"/>
                <a:ext cx="225" cy="528"/>
              </a:xfrm>
              <a:custGeom>
                <a:avLst/>
                <a:gdLst>
                  <a:gd name="T0" fmla="*/ 192 w 432"/>
                  <a:gd name="T1" fmla="*/ 0 h 960"/>
                  <a:gd name="T2" fmla="*/ 192 w 432"/>
                  <a:gd name="T3" fmla="*/ 720 h 960"/>
                  <a:gd name="T4" fmla="*/ 432 w 432"/>
                  <a:gd name="T5" fmla="*/ 720 h 960"/>
                  <a:gd name="T6" fmla="*/ 432 w 432"/>
                  <a:gd name="T7" fmla="*/ 960 h 960"/>
                  <a:gd name="T8" fmla="*/ 0 w 432"/>
                  <a:gd name="T9" fmla="*/ 960 h 960"/>
                  <a:gd name="T10" fmla="*/ 0 w 432"/>
                  <a:gd name="T11" fmla="*/ 0 h 960"/>
                  <a:gd name="T12" fmla="*/ 192 w 432"/>
                  <a:gd name="T13" fmla="*/ 0 h 9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2" h="960">
                    <a:moveTo>
                      <a:pt x="192" y="0"/>
                    </a:moveTo>
                    <a:lnTo>
                      <a:pt x="192" y="720"/>
                    </a:lnTo>
                    <a:lnTo>
                      <a:pt x="432" y="720"/>
                    </a:lnTo>
                    <a:lnTo>
                      <a:pt x="432" y="960"/>
                    </a:lnTo>
                    <a:lnTo>
                      <a:pt x="0" y="960"/>
                    </a:lnTo>
                    <a:lnTo>
                      <a:pt x="0" y="0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rgbClr val="990099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43722" name="Text Box 10"/>
            <p:cNvSpPr txBox="1">
              <a:spLocks noChangeArrowheads="1"/>
            </p:cNvSpPr>
            <p:nvPr/>
          </p:nvSpPr>
          <p:spPr bwMode="auto">
            <a:xfrm>
              <a:off x="384" y="1824"/>
              <a:ext cx="9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buClrTx/>
                <a:buSzTx/>
                <a:buFontTx/>
                <a:buNone/>
              </a:pPr>
              <a:r>
                <a:rPr lang="de-DE">
                  <a:solidFill>
                    <a:schemeClr val="bg1"/>
                  </a:solidFill>
                </a:rPr>
                <a:t>Translate</a:t>
              </a:r>
            </a:p>
          </p:txBody>
        </p:sp>
      </p:grpSp>
      <p:grpSp>
        <p:nvGrpSpPr>
          <p:cNvPr id="243723" name="Group 11"/>
          <p:cNvGrpSpPr>
            <a:grpSpLocks/>
          </p:cNvGrpSpPr>
          <p:nvPr/>
        </p:nvGrpSpPr>
        <p:grpSpPr bwMode="auto">
          <a:xfrm>
            <a:off x="1676400" y="1981200"/>
            <a:ext cx="2667000" cy="1371600"/>
            <a:chOff x="1344" y="1152"/>
            <a:chExt cx="1680" cy="864"/>
          </a:xfrm>
        </p:grpSpPr>
        <p:grpSp>
          <p:nvGrpSpPr>
            <p:cNvPr id="243724" name="Group 12"/>
            <p:cNvGrpSpPr>
              <a:grpSpLocks/>
            </p:cNvGrpSpPr>
            <p:nvPr/>
          </p:nvGrpSpPr>
          <p:grpSpPr bwMode="auto">
            <a:xfrm>
              <a:off x="1824" y="1152"/>
              <a:ext cx="576" cy="576"/>
              <a:chOff x="1824" y="1200"/>
              <a:chExt cx="576" cy="576"/>
            </a:xfrm>
          </p:grpSpPr>
          <p:sp>
            <p:nvSpPr>
              <p:cNvPr id="243725" name="Freeform 13"/>
              <p:cNvSpPr>
                <a:spLocks/>
              </p:cNvSpPr>
              <p:nvPr/>
            </p:nvSpPr>
            <p:spPr bwMode="auto">
              <a:xfrm>
                <a:off x="1824" y="1200"/>
                <a:ext cx="207" cy="576"/>
              </a:xfrm>
              <a:custGeom>
                <a:avLst/>
                <a:gdLst>
                  <a:gd name="T0" fmla="*/ 192 w 432"/>
                  <a:gd name="T1" fmla="*/ 0 h 960"/>
                  <a:gd name="T2" fmla="*/ 192 w 432"/>
                  <a:gd name="T3" fmla="*/ 720 h 960"/>
                  <a:gd name="T4" fmla="*/ 432 w 432"/>
                  <a:gd name="T5" fmla="*/ 720 h 960"/>
                  <a:gd name="T6" fmla="*/ 432 w 432"/>
                  <a:gd name="T7" fmla="*/ 960 h 960"/>
                  <a:gd name="T8" fmla="*/ 0 w 432"/>
                  <a:gd name="T9" fmla="*/ 960 h 960"/>
                  <a:gd name="T10" fmla="*/ 0 w 432"/>
                  <a:gd name="T11" fmla="*/ 0 h 960"/>
                  <a:gd name="T12" fmla="*/ 192 w 432"/>
                  <a:gd name="T13" fmla="*/ 0 h 9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2" h="960">
                    <a:moveTo>
                      <a:pt x="192" y="0"/>
                    </a:moveTo>
                    <a:lnTo>
                      <a:pt x="192" y="720"/>
                    </a:lnTo>
                    <a:lnTo>
                      <a:pt x="432" y="720"/>
                    </a:lnTo>
                    <a:lnTo>
                      <a:pt x="432" y="960"/>
                    </a:lnTo>
                    <a:lnTo>
                      <a:pt x="0" y="960"/>
                    </a:lnTo>
                    <a:lnTo>
                      <a:pt x="0" y="0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726" name="Freeform 14"/>
              <p:cNvSpPr>
                <a:spLocks/>
              </p:cNvSpPr>
              <p:nvPr/>
            </p:nvSpPr>
            <p:spPr bwMode="auto">
              <a:xfrm rot="-712782">
                <a:off x="2193" y="1200"/>
                <a:ext cx="207" cy="576"/>
              </a:xfrm>
              <a:custGeom>
                <a:avLst/>
                <a:gdLst>
                  <a:gd name="T0" fmla="*/ 192 w 432"/>
                  <a:gd name="T1" fmla="*/ 0 h 960"/>
                  <a:gd name="T2" fmla="*/ 192 w 432"/>
                  <a:gd name="T3" fmla="*/ 720 h 960"/>
                  <a:gd name="T4" fmla="*/ 432 w 432"/>
                  <a:gd name="T5" fmla="*/ 720 h 960"/>
                  <a:gd name="T6" fmla="*/ 432 w 432"/>
                  <a:gd name="T7" fmla="*/ 960 h 960"/>
                  <a:gd name="T8" fmla="*/ 0 w 432"/>
                  <a:gd name="T9" fmla="*/ 960 h 960"/>
                  <a:gd name="T10" fmla="*/ 0 w 432"/>
                  <a:gd name="T11" fmla="*/ 0 h 960"/>
                  <a:gd name="T12" fmla="*/ 192 w 432"/>
                  <a:gd name="T13" fmla="*/ 0 h 9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2" h="960">
                    <a:moveTo>
                      <a:pt x="192" y="0"/>
                    </a:moveTo>
                    <a:lnTo>
                      <a:pt x="192" y="720"/>
                    </a:lnTo>
                    <a:lnTo>
                      <a:pt x="432" y="720"/>
                    </a:lnTo>
                    <a:lnTo>
                      <a:pt x="432" y="960"/>
                    </a:lnTo>
                    <a:lnTo>
                      <a:pt x="0" y="960"/>
                    </a:lnTo>
                    <a:lnTo>
                      <a:pt x="0" y="0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rgbClr val="990099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43727" name="Text Box 15"/>
            <p:cNvSpPr txBox="1">
              <a:spLocks noChangeArrowheads="1"/>
            </p:cNvSpPr>
            <p:nvPr/>
          </p:nvSpPr>
          <p:spPr bwMode="auto">
            <a:xfrm>
              <a:off x="1344" y="1728"/>
              <a:ext cx="16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buClrTx/>
                <a:buSzTx/>
                <a:buFontTx/>
                <a:buNone/>
              </a:pPr>
              <a:r>
                <a:rPr lang="de-DE">
                  <a:solidFill>
                    <a:schemeClr val="bg1"/>
                  </a:solidFill>
                </a:rPr>
                <a:t>Translate &amp; Rotate</a:t>
              </a:r>
            </a:p>
          </p:txBody>
        </p:sp>
      </p:grp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sz="4000" dirty="0" smtClean="0">
                <a:solidFill>
                  <a:schemeClr val="accent2"/>
                </a:solidFill>
              </a:rPr>
              <a:t>When are two shapes similar?</a:t>
            </a:r>
          </a:p>
        </p:txBody>
      </p:sp>
    </p:spTree>
    <p:extLst>
      <p:ext uri="{BB962C8B-B14F-4D97-AF65-F5344CB8AC3E}">
        <p14:creationId xmlns:p14="http://schemas.microsoft.com/office/powerpoint/2010/main" val="346555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ChangeArrowheads="1"/>
          </p:cNvSpPr>
          <p:nvPr/>
        </p:nvSpPr>
        <p:spPr bwMode="auto">
          <a:xfrm>
            <a:off x="838200" y="1790700"/>
            <a:ext cx="73914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7107" name="Picture 6" descr="gluedF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73250"/>
            <a:ext cx="7391400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Text Box 7"/>
          <p:cNvSpPr txBox="1">
            <a:spLocks noChangeArrowheads="1"/>
          </p:cNvSpPr>
          <p:nvPr/>
        </p:nvSpPr>
        <p:spPr bwMode="auto">
          <a:xfrm>
            <a:off x="1019175" y="2409825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de-DE" i="1"/>
              <a:t>G</a:t>
            </a:r>
            <a:endParaRPr lang="de-DE"/>
          </a:p>
        </p:txBody>
      </p:sp>
      <p:sp>
        <p:nvSpPr>
          <p:cNvPr id="460808" name="Rectangle 8"/>
          <p:cNvSpPr>
            <a:spLocks noChangeArrowheads="1"/>
          </p:cNvSpPr>
          <p:nvPr/>
        </p:nvSpPr>
        <p:spPr bwMode="auto">
          <a:xfrm>
            <a:off x="762000" y="4914900"/>
            <a:ext cx="8382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Char char="•"/>
              <a:tabLst>
                <a:tab pos="3898900" algn="l"/>
              </a:tabLst>
            </a:pPr>
            <a:endParaRPr lang="en-US" sz="2800">
              <a:solidFill>
                <a:srgbClr val="FF6600"/>
              </a:solidFill>
              <a:latin typeface="Symbol" pitchFamily="18" charset="2"/>
            </a:endParaRPr>
          </a:p>
        </p:txBody>
      </p:sp>
      <p:sp>
        <p:nvSpPr>
          <p:cNvPr id="47110" name="Oval 9"/>
          <p:cNvSpPr>
            <a:spLocks noChangeArrowheads="1"/>
          </p:cNvSpPr>
          <p:nvPr/>
        </p:nvSpPr>
        <p:spPr bwMode="auto">
          <a:xfrm>
            <a:off x="1414463" y="3148013"/>
            <a:ext cx="128587" cy="119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1" name="Oval 10"/>
          <p:cNvSpPr>
            <a:spLocks noChangeArrowheads="1"/>
          </p:cNvSpPr>
          <p:nvPr/>
        </p:nvSpPr>
        <p:spPr bwMode="auto">
          <a:xfrm>
            <a:off x="1457325" y="3524250"/>
            <a:ext cx="128588" cy="1190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2" name="Oval 11"/>
          <p:cNvSpPr>
            <a:spLocks noChangeArrowheads="1"/>
          </p:cNvSpPr>
          <p:nvPr/>
        </p:nvSpPr>
        <p:spPr bwMode="auto">
          <a:xfrm>
            <a:off x="1966913" y="3624263"/>
            <a:ext cx="128587" cy="119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3" name="Oval 12"/>
          <p:cNvSpPr>
            <a:spLocks noChangeArrowheads="1"/>
          </p:cNvSpPr>
          <p:nvPr/>
        </p:nvSpPr>
        <p:spPr bwMode="auto">
          <a:xfrm>
            <a:off x="1281113" y="3957638"/>
            <a:ext cx="128587" cy="119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4" name="Oval 13"/>
          <p:cNvSpPr>
            <a:spLocks noChangeArrowheads="1"/>
          </p:cNvSpPr>
          <p:nvPr/>
        </p:nvSpPr>
        <p:spPr bwMode="auto">
          <a:xfrm>
            <a:off x="1728788" y="4176713"/>
            <a:ext cx="128587" cy="119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5" name="Oval 14"/>
          <p:cNvSpPr>
            <a:spLocks noChangeArrowheads="1"/>
          </p:cNvSpPr>
          <p:nvPr/>
        </p:nvSpPr>
        <p:spPr bwMode="auto">
          <a:xfrm>
            <a:off x="828675" y="3771900"/>
            <a:ext cx="128588" cy="1190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6" name="Oval 15"/>
          <p:cNvSpPr>
            <a:spLocks noChangeArrowheads="1"/>
          </p:cNvSpPr>
          <p:nvPr/>
        </p:nvSpPr>
        <p:spPr bwMode="auto">
          <a:xfrm>
            <a:off x="871538" y="4210050"/>
            <a:ext cx="128587" cy="1190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7" name="Line 16"/>
          <p:cNvSpPr>
            <a:spLocks noChangeShapeType="1"/>
          </p:cNvSpPr>
          <p:nvPr/>
        </p:nvSpPr>
        <p:spPr bwMode="auto">
          <a:xfrm>
            <a:off x="1485900" y="3257550"/>
            <a:ext cx="42863" cy="2952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8" name="Line 17"/>
          <p:cNvSpPr>
            <a:spLocks noChangeShapeType="1"/>
          </p:cNvSpPr>
          <p:nvPr/>
        </p:nvSpPr>
        <p:spPr bwMode="auto">
          <a:xfrm flipH="1" flipV="1">
            <a:off x="1533525" y="3586163"/>
            <a:ext cx="485775" cy="1047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9" name="Line 18"/>
          <p:cNvSpPr>
            <a:spLocks noChangeShapeType="1"/>
          </p:cNvSpPr>
          <p:nvPr/>
        </p:nvSpPr>
        <p:spPr bwMode="auto">
          <a:xfrm flipH="1">
            <a:off x="1347788" y="3614738"/>
            <a:ext cx="157162" cy="3952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0" name="Line 19"/>
          <p:cNvSpPr>
            <a:spLocks noChangeShapeType="1"/>
          </p:cNvSpPr>
          <p:nvPr/>
        </p:nvSpPr>
        <p:spPr bwMode="auto">
          <a:xfrm flipH="1" flipV="1">
            <a:off x="914400" y="3838575"/>
            <a:ext cx="404813" cy="180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1" name="Line 20"/>
          <p:cNvSpPr>
            <a:spLocks noChangeShapeType="1"/>
          </p:cNvSpPr>
          <p:nvPr/>
        </p:nvSpPr>
        <p:spPr bwMode="auto">
          <a:xfrm flipV="1">
            <a:off x="952500" y="4033838"/>
            <a:ext cx="376238" cy="233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2" name="Line 21"/>
          <p:cNvSpPr>
            <a:spLocks noChangeShapeType="1"/>
          </p:cNvSpPr>
          <p:nvPr/>
        </p:nvSpPr>
        <p:spPr bwMode="auto">
          <a:xfrm>
            <a:off x="1366838" y="4038600"/>
            <a:ext cx="414337" cy="2000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3" name="Line 22"/>
          <p:cNvSpPr>
            <a:spLocks noChangeShapeType="1"/>
          </p:cNvSpPr>
          <p:nvPr/>
        </p:nvSpPr>
        <p:spPr bwMode="auto">
          <a:xfrm flipH="1">
            <a:off x="5867400" y="3781425"/>
            <a:ext cx="881063" cy="442913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4" name="Line 23"/>
          <p:cNvSpPr>
            <a:spLocks noChangeShapeType="1"/>
          </p:cNvSpPr>
          <p:nvPr/>
        </p:nvSpPr>
        <p:spPr bwMode="auto">
          <a:xfrm flipH="1">
            <a:off x="6219825" y="3790950"/>
            <a:ext cx="538163" cy="1047750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5" name="Line 24"/>
          <p:cNvSpPr>
            <a:spLocks noChangeShapeType="1"/>
          </p:cNvSpPr>
          <p:nvPr/>
        </p:nvSpPr>
        <p:spPr bwMode="auto">
          <a:xfrm flipV="1">
            <a:off x="6738938" y="3133725"/>
            <a:ext cx="466725" cy="657225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6" name="Line 25"/>
          <p:cNvSpPr>
            <a:spLocks noChangeShapeType="1"/>
          </p:cNvSpPr>
          <p:nvPr/>
        </p:nvSpPr>
        <p:spPr bwMode="auto">
          <a:xfrm flipH="1" flipV="1">
            <a:off x="6877050" y="2462213"/>
            <a:ext cx="323850" cy="681037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7" name="Line 26"/>
          <p:cNvSpPr>
            <a:spLocks noChangeShapeType="1"/>
          </p:cNvSpPr>
          <p:nvPr/>
        </p:nvSpPr>
        <p:spPr bwMode="auto">
          <a:xfrm flipV="1">
            <a:off x="7202488" y="2900363"/>
            <a:ext cx="606425" cy="250825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8" name="Line 27"/>
          <p:cNvSpPr>
            <a:spLocks noChangeShapeType="1"/>
          </p:cNvSpPr>
          <p:nvPr/>
        </p:nvSpPr>
        <p:spPr bwMode="auto">
          <a:xfrm>
            <a:off x="6757988" y="3800475"/>
            <a:ext cx="762000" cy="71438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9" name="Rectangle 31"/>
          <p:cNvSpPr>
            <a:spLocks noGrp="1" noChangeArrowheads="1"/>
          </p:cNvSpPr>
          <p:nvPr>
            <p:ph type="title"/>
          </p:nvPr>
        </p:nvSpPr>
        <p:spPr>
          <a:xfrm>
            <a:off x="685800" y="419100"/>
            <a:ext cx="7772400" cy="1143000"/>
          </a:xfrm>
          <a:noFill/>
        </p:spPr>
        <p:txBody>
          <a:bodyPr/>
          <a:lstStyle/>
          <a:p>
            <a:r>
              <a:rPr lang="de-DE" smtClean="0">
                <a:solidFill>
                  <a:schemeClr val="accent2"/>
                </a:solidFill>
              </a:rPr>
              <a:t>Sweep</a:t>
            </a:r>
            <a:endParaRPr lang="en-US" smtClean="0">
              <a:solidFill>
                <a:schemeClr val="accent2"/>
              </a:solidFill>
            </a:endParaRPr>
          </a:p>
        </p:txBody>
      </p:sp>
      <p:sp>
        <p:nvSpPr>
          <p:cNvPr id="47130" name="Text Box 8"/>
          <p:cNvSpPr txBox="1">
            <a:spLocks noChangeArrowheads="1"/>
          </p:cNvSpPr>
          <p:nvPr/>
        </p:nvSpPr>
        <p:spPr bwMode="auto">
          <a:xfrm>
            <a:off x="525463" y="6218238"/>
            <a:ext cx="78708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1200"/>
              <a:t>[AER</a:t>
            </a:r>
            <a:r>
              <a:rPr lang="en-US" sz="1200" b="1">
                <a:solidFill>
                  <a:schemeClr val="accent2"/>
                </a:solidFill>
              </a:rPr>
              <a:t>W</a:t>
            </a:r>
            <a:r>
              <a:rPr lang="en-US" sz="1200"/>
              <a:t>03] H. Alt, A. Efrat, G. Rote, </a:t>
            </a:r>
            <a:r>
              <a:rPr lang="en-US" sz="1200" b="1">
                <a:solidFill>
                  <a:schemeClr val="accent2"/>
                </a:solidFill>
              </a:rPr>
              <a:t>C. Wenk</a:t>
            </a:r>
            <a:r>
              <a:rPr lang="en-US" sz="1200"/>
              <a:t>, Matching Planar Maps, </a:t>
            </a:r>
            <a:r>
              <a:rPr lang="en-US" sz="1200" i="1"/>
              <a:t>J. of Algorithms</a:t>
            </a:r>
            <a:r>
              <a:rPr lang="en-US" sz="1200"/>
              <a:t> 49: 262-283, 2003.</a:t>
            </a:r>
          </a:p>
          <a:p>
            <a:pPr algn="l"/>
            <a:r>
              <a:rPr lang="en-US" sz="1200"/>
              <a:t>[BPS</a:t>
            </a:r>
            <a:r>
              <a:rPr lang="en-US" sz="1200" b="1">
                <a:solidFill>
                  <a:schemeClr val="accent2"/>
                </a:solidFill>
              </a:rPr>
              <a:t>W</a:t>
            </a:r>
            <a:r>
              <a:rPr lang="en-US" sz="1200"/>
              <a:t>05] S. Brakatsoulas, D. Pfoser, R. Salas, </a:t>
            </a:r>
            <a:r>
              <a:rPr lang="en-US" sz="1200" b="1">
                <a:solidFill>
                  <a:schemeClr val="accent2"/>
                </a:solidFill>
              </a:rPr>
              <a:t>C. Wenk</a:t>
            </a:r>
            <a:r>
              <a:rPr lang="en-US" sz="1200"/>
              <a:t>, On Map-Matching Vehicle Tracking Data , VLDB 853-864 , 2005.</a:t>
            </a:r>
          </a:p>
          <a:p>
            <a:pPr algn="l"/>
            <a:r>
              <a:rPr lang="en-US" sz="1200"/>
              <a:t>[</a:t>
            </a:r>
            <a:r>
              <a:rPr lang="en-US" sz="1200" b="1">
                <a:solidFill>
                  <a:schemeClr val="accent2"/>
                </a:solidFill>
              </a:rPr>
              <a:t>W</a:t>
            </a:r>
            <a:r>
              <a:rPr lang="en-US" sz="1200"/>
              <a:t>SP06] </a:t>
            </a:r>
            <a:r>
              <a:rPr lang="en-US" sz="1200" b="1">
                <a:solidFill>
                  <a:schemeClr val="accent2"/>
                </a:solidFill>
              </a:rPr>
              <a:t>C. Wenk</a:t>
            </a:r>
            <a:r>
              <a:rPr lang="en-US" sz="1200"/>
              <a:t>, R. Salas, D. Pfoser, Adressing the Need for Map-Matching Speed…, SSDBM: 379-388, 2006. </a:t>
            </a:r>
          </a:p>
        </p:txBody>
      </p:sp>
      <p:sp>
        <p:nvSpPr>
          <p:cNvPr id="47131" name="Rectangle 23"/>
          <p:cNvSpPr>
            <a:spLocks noChangeArrowheads="1"/>
          </p:cNvSpPr>
          <p:nvPr/>
        </p:nvSpPr>
        <p:spPr bwMode="auto">
          <a:xfrm>
            <a:off x="4149725" y="5337175"/>
            <a:ext cx="1528763" cy="392113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32" name="Rectangle 24"/>
          <p:cNvSpPr>
            <a:spLocks noChangeArrowheads="1"/>
          </p:cNvSpPr>
          <p:nvPr/>
        </p:nvSpPr>
        <p:spPr bwMode="auto">
          <a:xfrm>
            <a:off x="555625" y="5241925"/>
            <a:ext cx="8253413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</a:pPr>
            <a:r>
              <a:rPr lang="de-DE" sz="2800"/>
              <a:t>Sweep all </a:t>
            </a:r>
            <a:r>
              <a:rPr lang="de-DE" sz="2800" i="1"/>
              <a:t>FD</a:t>
            </a:r>
            <a:r>
              <a:rPr lang="de-DE" sz="2800" i="1" baseline="-25000"/>
              <a:t>i,j</a:t>
            </a:r>
            <a:r>
              <a:rPr lang="de-DE" sz="2800"/>
              <a:t> with a sweep line from left to right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4/28/15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CMPS 3130/6130 Computational Geometry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33FC1D-97FC-4DC1-9218-06C30686FCA4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00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08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/>
          <p:cNvSpPr>
            <a:spLocks noChangeArrowheads="1"/>
          </p:cNvSpPr>
          <p:nvPr/>
        </p:nvSpPr>
        <p:spPr bwMode="auto">
          <a:xfrm>
            <a:off x="838200" y="1790700"/>
            <a:ext cx="73914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1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419100"/>
            <a:ext cx="7772400" cy="1143000"/>
          </a:xfrm>
        </p:spPr>
        <p:txBody>
          <a:bodyPr/>
          <a:lstStyle/>
          <a:p>
            <a:r>
              <a:rPr lang="de-DE" smtClean="0">
                <a:solidFill>
                  <a:schemeClr val="accent2"/>
                </a:solidFill>
              </a:rPr>
              <a:t>Compute Reachable Points</a:t>
            </a:r>
            <a:endParaRPr lang="en-US" smtClean="0">
              <a:solidFill>
                <a:schemeClr val="accent2"/>
              </a:solidFill>
            </a:endParaRPr>
          </a:p>
        </p:txBody>
      </p:sp>
      <p:pic>
        <p:nvPicPr>
          <p:cNvPr id="48132" name="Picture 6" descr="gluedF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73250"/>
            <a:ext cx="7391400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Text Box 7"/>
          <p:cNvSpPr txBox="1">
            <a:spLocks noChangeArrowheads="1"/>
          </p:cNvSpPr>
          <p:nvPr/>
        </p:nvSpPr>
        <p:spPr bwMode="auto">
          <a:xfrm>
            <a:off x="1019175" y="2409825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de-DE" i="1"/>
              <a:t>G</a:t>
            </a:r>
            <a:endParaRPr lang="de-DE"/>
          </a:p>
        </p:txBody>
      </p:sp>
      <p:sp>
        <p:nvSpPr>
          <p:cNvPr id="48134" name="Oval 9"/>
          <p:cNvSpPr>
            <a:spLocks noChangeArrowheads="1"/>
          </p:cNvSpPr>
          <p:nvPr/>
        </p:nvSpPr>
        <p:spPr bwMode="auto">
          <a:xfrm>
            <a:off x="1414463" y="3148013"/>
            <a:ext cx="128587" cy="119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5" name="Oval 10"/>
          <p:cNvSpPr>
            <a:spLocks noChangeArrowheads="1"/>
          </p:cNvSpPr>
          <p:nvPr/>
        </p:nvSpPr>
        <p:spPr bwMode="auto">
          <a:xfrm>
            <a:off x="1457325" y="3524250"/>
            <a:ext cx="128588" cy="1190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6" name="Oval 11"/>
          <p:cNvSpPr>
            <a:spLocks noChangeArrowheads="1"/>
          </p:cNvSpPr>
          <p:nvPr/>
        </p:nvSpPr>
        <p:spPr bwMode="auto">
          <a:xfrm>
            <a:off x="1966913" y="3624263"/>
            <a:ext cx="128587" cy="119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7" name="Oval 12"/>
          <p:cNvSpPr>
            <a:spLocks noChangeArrowheads="1"/>
          </p:cNvSpPr>
          <p:nvPr/>
        </p:nvSpPr>
        <p:spPr bwMode="auto">
          <a:xfrm>
            <a:off x="1281113" y="3957638"/>
            <a:ext cx="128587" cy="119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8" name="Oval 13"/>
          <p:cNvSpPr>
            <a:spLocks noChangeArrowheads="1"/>
          </p:cNvSpPr>
          <p:nvPr/>
        </p:nvSpPr>
        <p:spPr bwMode="auto">
          <a:xfrm>
            <a:off x="1728788" y="4176713"/>
            <a:ext cx="128587" cy="119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9" name="Oval 14"/>
          <p:cNvSpPr>
            <a:spLocks noChangeArrowheads="1"/>
          </p:cNvSpPr>
          <p:nvPr/>
        </p:nvSpPr>
        <p:spPr bwMode="auto">
          <a:xfrm>
            <a:off x="828675" y="3771900"/>
            <a:ext cx="128588" cy="1190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0" name="Oval 15"/>
          <p:cNvSpPr>
            <a:spLocks noChangeArrowheads="1"/>
          </p:cNvSpPr>
          <p:nvPr/>
        </p:nvSpPr>
        <p:spPr bwMode="auto">
          <a:xfrm>
            <a:off x="871538" y="4210050"/>
            <a:ext cx="128587" cy="1190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1" name="Line 16"/>
          <p:cNvSpPr>
            <a:spLocks noChangeShapeType="1"/>
          </p:cNvSpPr>
          <p:nvPr/>
        </p:nvSpPr>
        <p:spPr bwMode="auto">
          <a:xfrm>
            <a:off x="1485900" y="3257550"/>
            <a:ext cx="42863" cy="2952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2" name="Line 17"/>
          <p:cNvSpPr>
            <a:spLocks noChangeShapeType="1"/>
          </p:cNvSpPr>
          <p:nvPr/>
        </p:nvSpPr>
        <p:spPr bwMode="auto">
          <a:xfrm flipH="1" flipV="1">
            <a:off x="1533525" y="3586163"/>
            <a:ext cx="485775" cy="1047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3" name="Line 18"/>
          <p:cNvSpPr>
            <a:spLocks noChangeShapeType="1"/>
          </p:cNvSpPr>
          <p:nvPr/>
        </p:nvSpPr>
        <p:spPr bwMode="auto">
          <a:xfrm flipH="1">
            <a:off x="1347788" y="3614738"/>
            <a:ext cx="157162" cy="3952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4" name="Line 19"/>
          <p:cNvSpPr>
            <a:spLocks noChangeShapeType="1"/>
          </p:cNvSpPr>
          <p:nvPr/>
        </p:nvSpPr>
        <p:spPr bwMode="auto">
          <a:xfrm flipH="1" flipV="1">
            <a:off x="914400" y="3838575"/>
            <a:ext cx="404813" cy="180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5" name="Line 20"/>
          <p:cNvSpPr>
            <a:spLocks noChangeShapeType="1"/>
          </p:cNvSpPr>
          <p:nvPr/>
        </p:nvSpPr>
        <p:spPr bwMode="auto">
          <a:xfrm flipV="1">
            <a:off x="952500" y="4033838"/>
            <a:ext cx="376238" cy="233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6" name="Line 21"/>
          <p:cNvSpPr>
            <a:spLocks noChangeShapeType="1"/>
          </p:cNvSpPr>
          <p:nvPr/>
        </p:nvSpPr>
        <p:spPr bwMode="auto">
          <a:xfrm>
            <a:off x="1366838" y="4038600"/>
            <a:ext cx="414337" cy="2000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8147" name="Group 22"/>
          <p:cNvGrpSpPr>
            <a:grpSpLocks/>
          </p:cNvGrpSpPr>
          <p:nvPr/>
        </p:nvGrpSpPr>
        <p:grpSpPr bwMode="auto">
          <a:xfrm>
            <a:off x="3833813" y="1985963"/>
            <a:ext cx="1338262" cy="2319337"/>
            <a:chOff x="2415" y="1371"/>
            <a:chExt cx="843" cy="1461"/>
          </a:xfrm>
        </p:grpSpPr>
        <p:sp>
          <p:nvSpPr>
            <p:cNvPr id="48152" name="Line 23"/>
            <p:cNvSpPr>
              <a:spLocks noChangeShapeType="1"/>
            </p:cNvSpPr>
            <p:nvPr/>
          </p:nvSpPr>
          <p:spPr bwMode="auto">
            <a:xfrm flipH="1">
              <a:off x="2415" y="2166"/>
              <a:ext cx="555" cy="279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53" name="Line 24"/>
            <p:cNvSpPr>
              <a:spLocks noChangeShapeType="1"/>
            </p:cNvSpPr>
            <p:nvPr/>
          </p:nvSpPr>
          <p:spPr bwMode="auto">
            <a:xfrm flipH="1">
              <a:off x="2637" y="2562"/>
              <a:ext cx="141" cy="270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54" name="Line 25"/>
            <p:cNvSpPr>
              <a:spLocks noChangeShapeType="1"/>
            </p:cNvSpPr>
            <p:nvPr/>
          </p:nvSpPr>
          <p:spPr bwMode="auto">
            <a:xfrm flipV="1">
              <a:off x="2964" y="1758"/>
              <a:ext cx="294" cy="414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55" name="Line 26"/>
            <p:cNvSpPr>
              <a:spLocks noChangeShapeType="1"/>
            </p:cNvSpPr>
            <p:nvPr/>
          </p:nvSpPr>
          <p:spPr bwMode="auto">
            <a:xfrm flipH="1" flipV="1">
              <a:off x="3066" y="1371"/>
              <a:ext cx="189" cy="393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148" name="Rectangle 29"/>
          <p:cNvSpPr>
            <a:spLocks noChangeArrowheads="1"/>
          </p:cNvSpPr>
          <p:nvPr/>
        </p:nvSpPr>
        <p:spPr bwMode="auto">
          <a:xfrm>
            <a:off x="752475" y="4724400"/>
            <a:ext cx="8382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Char char="•"/>
              <a:tabLst>
                <a:tab pos="3898900" algn="l"/>
              </a:tabLst>
            </a:pPr>
            <a:endParaRPr lang="en-US" sz="2800">
              <a:solidFill>
                <a:srgbClr val="FF6600"/>
              </a:solidFill>
              <a:latin typeface="Symbol" pitchFamily="18" charset="2"/>
            </a:endParaRPr>
          </a:p>
        </p:txBody>
      </p:sp>
      <p:sp>
        <p:nvSpPr>
          <p:cNvPr id="48149" name="Rectangle 30"/>
          <p:cNvSpPr>
            <a:spLocks noChangeArrowheads="1"/>
          </p:cNvSpPr>
          <p:nvPr/>
        </p:nvSpPr>
        <p:spPr bwMode="auto">
          <a:xfrm>
            <a:off x="1978025" y="5195888"/>
            <a:ext cx="755650" cy="392112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50" name="Rectangle 31"/>
          <p:cNvSpPr>
            <a:spLocks noChangeArrowheads="1"/>
          </p:cNvSpPr>
          <p:nvPr/>
        </p:nvSpPr>
        <p:spPr bwMode="auto">
          <a:xfrm>
            <a:off x="363538" y="4629150"/>
            <a:ext cx="8980487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</a:pPr>
            <a:r>
              <a:rPr lang="de-DE" sz="2800"/>
              <a:t>During the sweep: </a:t>
            </a:r>
          </a:p>
          <a:p>
            <a:pPr lvl="1" algn="l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de-DE" sz="2200"/>
              <a:t>Compute points on the free space surface, to the left of the sweep line, which are reachable by a monotone path from a lower left corner.</a:t>
            </a:r>
          </a:p>
        </p:txBody>
      </p:sp>
      <p:sp>
        <p:nvSpPr>
          <p:cNvPr id="48151" name="Text Box 8"/>
          <p:cNvSpPr txBox="1">
            <a:spLocks noChangeArrowheads="1"/>
          </p:cNvSpPr>
          <p:nvPr/>
        </p:nvSpPr>
        <p:spPr bwMode="auto">
          <a:xfrm>
            <a:off x="525463" y="6218238"/>
            <a:ext cx="78708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1200"/>
              <a:t>[AER</a:t>
            </a:r>
            <a:r>
              <a:rPr lang="en-US" sz="1200" b="1">
                <a:solidFill>
                  <a:schemeClr val="accent2"/>
                </a:solidFill>
              </a:rPr>
              <a:t>W</a:t>
            </a:r>
            <a:r>
              <a:rPr lang="en-US" sz="1200"/>
              <a:t>03] H. Alt, A. Efrat, G. Rote, </a:t>
            </a:r>
            <a:r>
              <a:rPr lang="en-US" sz="1200" b="1">
                <a:solidFill>
                  <a:schemeClr val="accent2"/>
                </a:solidFill>
              </a:rPr>
              <a:t>C. Wenk</a:t>
            </a:r>
            <a:r>
              <a:rPr lang="en-US" sz="1200"/>
              <a:t>, Matching Planar Maps, </a:t>
            </a:r>
            <a:r>
              <a:rPr lang="en-US" sz="1200" i="1"/>
              <a:t>J. of Algorithms</a:t>
            </a:r>
            <a:r>
              <a:rPr lang="en-US" sz="1200"/>
              <a:t> 49: 262-283, 2003.</a:t>
            </a:r>
          </a:p>
          <a:p>
            <a:pPr algn="l"/>
            <a:r>
              <a:rPr lang="en-US" sz="1200"/>
              <a:t>[BPS</a:t>
            </a:r>
            <a:r>
              <a:rPr lang="en-US" sz="1200" b="1">
                <a:solidFill>
                  <a:schemeClr val="accent2"/>
                </a:solidFill>
              </a:rPr>
              <a:t>W</a:t>
            </a:r>
            <a:r>
              <a:rPr lang="en-US" sz="1200"/>
              <a:t>05] S. Brakatsoulas, D. Pfoser, R. Salas, </a:t>
            </a:r>
            <a:r>
              <a:rPr lang="en-US" sz="1200" b="1">
                <a:solidFill>
                  <a:schemeClr val="accent2"/>
                </a:solidFill>
              </a:rPr>
              <a:t>C. Wenk</a:t>
            </a:r>
            <a:r>
              <a:rPr lang="en-US" sz="1200"/>
              <a:t>, On Map-Matching Vehicle Tracking Data , VLDB 853-864 , 2005.</a:t>
            </a:r>
          </a:p>
          <a:p>
            <a:pPr algn="l"/>
            <a:r>
              <a:rPr lang="en-US" sz="1200"/>
              <a:t>[</a:t>
            </a:r>
            <a:r>
              <a:rPr lang="en-US" sz="1200" b="1">
                <a:solidFill>
                  <a:schemeClr val="accent2"/>
                </a:solidFill>
              </a:rPr>
              <a:t>W</a:t>
            </a:r>
            <a:r>
              <a:rPr lang="en-US" sz="1200"/>
              <a:t>SP06] </a:t>
            </a:r>
            <a:r>
              <a:rPr lang="en-US" sz="1200" b="1">
                <a:solidFill>
                  <a:schemeClr val="accent2"/>
                </a:solidFill>
              </a:rPr>
              <a:t>C. Wenk</a:t>
            </a:r>
            <a:r>
              <a:rPr lang="en-US" sz="1200"/>
              <a:t>, R. Salas, D. Pfoser, Adressing the Need for Map-Matching Speed…, SSDBM: 379-388, 2006.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4/28/15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CMPS 3130/6130 Computational Geometry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33FC1D-97FC-4DC1-9218-06C30686FCA4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18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5"/>
          <p:cNvSpPr>
            <a:spLocks noChangeArrowheads="1"/>
          </p:cNvSpPr>
          <p:nvPr/>
        </p:nvSpPr>
        <p:spPr bwMode="auto">
          <a:xfrm>
            <a:off x="838200" y="1790700"/>
            <a:ext cx="73914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9155" name="Picture 7" descr="gluedF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73250"/>
            <a:ext cx="7391400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Text Box 8"/>
          <p:cNvSpPr txBox="1">
            <a:spLocks noChangeArrowheads="1"/>
          </p:cNvSpPr>
          <p:nvPr/>
        </p:nvSpPr>
        <p:spPr bwMode="auto">
          <a:xfrm>
            <a:off x="1019175" y="2409825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de-DE" i="1"/>
              <a:t>G</a:t>
            </a:r>
            <a:endParaRPr lang="de-DE"/>
          </a:p>
        </p:txBody>
      </p:sp>
      <p:sp>
        <p:nvSpPr>
          <p:cNvPr id="49157" name="Oval 10"/>
          <p:cNvSpPr>
            <a:spLocks noChangeArrowheads="1"/>
          </p:cNvSpPr>
          <p:nvPr/>
        </p:nvSpPr>
        <p:spPr bwMode="auto">
          <a:xfrm>
            <a:off x="1414463" y="3148013"/>
            <a:ext cx="128587" cy="119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8" name="Oval 11"/>
          <p:cNvSpPr>
            <a:spLocks noChangeArrowheads="1"/>
          </p:cNvSpPr>
          <p:nvPr/>
        </p:nvSpPr>
        <p:spPr bwMode="auto">
          <a:xfrm>
            <a:off x="1457325" y="3524250"/>
            <a:ext cx="128588" cy="1190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9" name="Oval 12"/>
          <p:cNvSpPr>
            <a:spLocks noChangeArrowheads="1"/>
          </p:cNvSpPr>
          <p:nvPr/>
        </p:nvSpPr>
        <p:spPr bwMode="auto">
          <a:xfrm>
            <a:off x="1966913" y="3624263"/>
            <a:ext cx="128587" cy="119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0" name="Oval 13"/>
          <p:cNvSpPr>
            <a:spLocks noChangeArrowheads="1"/>
          </p:cNvSpPr>
          <p:nvPr/>
        </p:nvSpPr>
        <p:spPr bwMode="auto">
          <a:xfrm>
            <a:off x="1281113" y="3957638"/>
            <a:ext cx="128587" cy="119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1" name="Oval 14"/>
          <p:cNvSpPr>
            <a:spLocks noChangeArrowheads="1"/>
          </p:cNvSpPr>
          <p:nvPr/>
        </p:nvSpPr>
        <p:spPr bwMode="auto">
          <a:xfrm>
            <a:off x="1728788" y="4176713"/>
            <a:ext cx="128587" cy="119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2" name="Oval 15"/>
          <p:cNvSpPr>
            <a:spLocks noChangeArrowheads="1"/>
          </p:cNvSpPr>
          <p:nvPr/>
        </p:nvSpPr>
        <p:spPr bwMode="auto">
          <a:xfrm>
            <a:off x="828675" y="3771900"/>
            <a:ext cx="128588" cy="1190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3" name="Oval 16"/>
          <p:cNvSpPr>
            <a:spLocks noChangeArrowheads="1"/>
          </p:cNvSpPr>
          <p:nvPr/>
        </p:nvSpPr>
        <p:spPr bwMode="auto">
          <a:xfrm>
            <a:off x="871538" y="4210050"/>
            <a:ext cx="128587" cy="1190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4" name="Line 17"/>
          <p:cNvSpPr>
            <a:spLocks noChangeShapeType="1"/>
          </p:cNvSpPr>
          <p:nvPr/>
        </p:nvSpPr>
        <p:spPr bwMode="auto">
          <a:xfrm>
            <a:off x="1485900" y="3257550"/>
            <a:ext cx="42863" cy="2952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5" name="Line 18"/>
          <p:cNvSpPr>
            <a:spLocks noChangeShapeType="1"/>
          </p:cNvSpPr>
          <p:nvPr/>
        </p:nvSpPr>
        <p:spPr bwMode="auto">
          <a:xfrm flipH="1" flipV="1">
            <a:off x="1533525" y="3586163"/>
            <a:ext cx="485775" cy="1047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6" name="Line 19"/>
          <p:cNvSpPr>
            <a:spLocks noChangeShapeType="1"/>
          </p:cNvSpPr>
          <p:nvPr/>
        </p:nvSpPr>
        <p:spPr bwMode="auto">
          <a:xfrm flipH="1">
            <a:off x="1347788" y="3614738"/>
            <a:ext cx="157162" cy="3952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7" name="Line 20"/>
          <p:cNvSpPr>
            <a:spLocks noChangeShapeType="1"/>
          </p:cNvSpPr>
          <p:nvPr/>
        </p:nvSpPr>
        <p:spPr bwMode="auto">
          <a:xfrm flipH="1" flipV="1">
            <a:off x="914400" y="3838575"/>
            <a:ext cx="404813" cy="180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8" name="Line 21"/>
          <p:cNvSpPr>
            <a:spLocks noChangeShapeType="1"/>
          </p:cNvSpPr>
          <p:nvPr/>
        </p:nvSpPr>
        <p:spPr bwMode="auto">
          <a:xfrm flipV="1">
            <a:off x="952500" y="4033838"/>
            <a:ext cx="376238" cy="233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9" name="Line 22"/>
          <p:cNvSpPr>
            <a:spLocks noChangeShapeType="1"/>
          </p:cNvSpPr>
          <p:nvPr/>
        </p:nvSpPr>
        <p:spPr bwMode="auto">
          <a:xfrm>
            <a:off x="1366838" y="4038600"/>
            <a:ext cx="414337" cy="2000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9170" name="Group 23"/>
          <p:cNvGrpSpPr>
            <a:grpSpLocks/>
          </p:cNvGrpSpPr>
          <p:nvPr/>
        </p:nvGrpSpPr>
        <p:grpSpPr bwMode="auto">
          <a:xfrm>
            <a:off x="4111625" y="2052638"/>
            <a:ext cx="1338263" cy="2319337"/>
            <a:chOff x="2415" y="1371"/>
            <a:chExt cx="843" cy="1461"/>
          </a:xfrm>
        </p:grpSpPr>
        <p:sp>
          <p:nvSpPr>
            <p:cNvPr id="49178" name="Line 24"/>
            <p:cNvSpPr>
              <a:spLocks noChangeShapeType="1"/>
            </p:cNvSpPr>
            <p:nvPr/>
          </p:nvSpPr>
          <p:spPr bwMode="auto">
            <a:xfrm flipH="1">
              <a:off x="2415" y="2166"/>
              <a:ext cx="555" cy="279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79" name="Line 25"/>
            <p:cNvSpPr>
              <a:spLocks noChangeShapeType="1"/>
            </p:cNvSpPr>
            <p:nvPr/>
          </p:nvSpPr>
          <p:spPr bwMode="auto">
            <a:xfrm flipH="1">
              <a:off x="2637" y="2562"/>
              <a:ext cx="141" cy="270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80" name="Line 26"/>
            <p:cNvSpPr>
              <a:spLocks noChangeShapeType="1"/>
            </p:cNvSpPr>
            <p:nvPr/>
          </p:nvSpPr>
          <p:spPr bwMode="auto">
            <a:xfrm flipV="1">
              <a:off x="2964" y="1758"/>
              <a:ext cx="294" cy="414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81" name="Line 27"/>
            <p:cNvSpPr>
              <a:spLocks noChangeShapeType="1"/>
            </p:cNvSpPr>
            <p:nvPr/>
          </p:nvSpPr>
          <p:spPr bwMode="auto">
            <a:xfrm flipH="1" flipV="1">
              <a:off x="3066" y="1371"/>
              <a:ext cx="189" cy="393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9171" name="Line 29"/>
          <p:cNvSpPr>
            <a:spLocks noChangeShapeType="1"/>
          </p:cNvSpPr>
          <p:nvPr/>
        </p:nvSpPr>
        <p:spPr bwMode="auto">
          <a:xfrm>
            <a:off x="4687888" y="3259138"/>
            <a:ext cx="254000" cy="57150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2" name="Rectangle 39"/>
          <p:cNvSpPr>
            <a:spLocks noChangeArrowheads="1"/>
          </p:cNvSpPr>
          <p:nvPr/>
        </p:nvSpPr>
        <p:spPr bwMode="auto">
          <a:xfrm>
            <a:off x="752475" y="4724400"/>
            <a:ext cx="8382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Char char="•"/>
              <a:tabLst>
                <a:tab pos="3898900" algn="l"/>
              </a:tabLst>
            </a:pPr>
            <a:endParaRPr lang="en-US" sz="2800">
              <a:solidFill>
                <a:srgbClr val="FF6600"/>
              </a:solidFill>
              <a:latin typeface="Symbol" pitchFamily="18" charset="2"/>
            </a:endParaRPr>
          </a:p>
        </p:txBody>
      </p:sp>
      <p:sp>
        <p:nvSpPr>
          <p:cNvPr id="49173" name="Rectangle 29"/>
          <p:cNvSpPr>
            <a:spLocks noChangeArrowheads="1"/>
          </p:cNvSpPr>
          <p:nvPr/>
        </p:nvSpPr>
        <p:spPr bwMode="auto">
          <a:xfrm>
            <a:off x="752475" y="4724400"/>
            <a:ext cx="8382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Char char="•"/>
              <a:tabLst>
                <a:tab pos="3898900" algn="l"/>
              </a:tabLst>
            </a:pPr>
            <a:endParaRPr lang="en-US" sz="2800">
              <a:solidFill>
                <a:srgbClr val="FF6600"/>
              </a:solidFill>
              <a:latin typeface="Symbol" pitchFamily="18" charset="2"/>
            </a:endParaRPr>
          </a:p>
        </p:txBody>
      </p:sp>
      <p:sp>
        <p:nvSpPr>
          <p:cNvPr id="49174" name="Text Box 8"/>
          <p:cNvSpPr txBox="1">
            <a:spLocks noChangeArrowheads="1"/>
          </p:cNvSpPr>
          <p:nvPr/>
        </p:nvSpPr>
        <p:spPr bwMode="auto">
          <a:xfrm>
            <a:off x="525463" y="6218238"/>
            <a:ext cx="78708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1200"/>
              <a:t>[AER</a:t>
            </a:r>
            <a:r>
              <a:rPr lang="en-US" sz="1200" b="1">
                <a:solidFill>
                  <a:schemeClr val="accent2"/>
                </a:solidFill>
              </a:rPr>
              <a:t>W</a:t>
            </a:r>
            <a:r>
              <a:rPr lang="en-US" sz="1200"/>
              <a:t>03] H. Alt, A. Efrat, G. Rote, </a:t>
            </a:r>
            <a:r>
              <a:rPr lang="en-US" sz="1200" b="1">
                <a:solidFill>
                  <a:schemeClr val="accent2"/>
                </a:solidFill>
              </a:rPr>
              <a:t>C. Wenk</a:t>
            </a:r>
            <a:r>
              <a:rPr lang="en-US" sz="1200"/>
              <a:t>, Matching Planar Maps, </a:t>
            </a:r>
            <a:r>
              <a:rPr lang="en-US" sz="1200" i="1"/>
              <a:t>J. of Algorithms</a:t>
            </a:r>
            <a:r>
              <a:rPr lang="en-US" sz="1200"/>
              <a:t> 49: 262-283, 2003.</a:t>
            </a:r>
          </a:p>
          <a:p>
            <a:pPr algn="l"/>
            <a:r>
              <a:rPr lang="en-US" sz="1200"/>
              <a:t>[BPS</a:t>
            </a:r>
            <a:r>
              <a:rPr lang="en-US" sz="1200" b="1">
                <a:solidFill>
                  <a:schemeClr val="accent2"/>
                </a:solidFill>
              </a:rPr>
              <a:t>W</a:t>
            </a:r>
            <a:r>
              <a:rPr lang="en-US" sz="1200"/>
              <a:t>05] S. Brakatsoulas, D. Pfoser, R. Salas, </a:t>
            </a:r>
            <a:r>
              <a:rPr lang="en-US" sz="1200" b="1">
                <a:solidFill>
                  <a:schemeClr val="accent2"/>
                </a:solidFill>
              </a:rPr>
              <a:t>C. Wenk</a:t>
            </a:r>
            <a:r>
              <a:rPr lang="en-US" sz="1200"/>
              <a:t>, On Map-Matching Vehicle Tracking Data , VLDB 853-864 , 2005.</a:t>
            </a:r>
          </a:p>
          <a:p>
            <a:pPr algn="l"/>
            <a:r>
              <a:rPr lang="en-US" sz="1200"/>
              <a:t>[</a:t>
            </a:r>
            <a:r>
              <a:rPr lang="en-US" sz="1200" b="1">
                <a:solidFill>
                  <a:schemeClr val="accent2"/>
                </a:solidFill>
              </a:rPr>
              <a:t>W</a:t>
            </a:r>
            <a:r>
              <a:rPr lang="en-US" sz="1200"/>
              <a:t>SP06] </a:t>
            </a:r>
            <a:r>
              <a:rPr lang="en-US" sz="1200" b="1">
                <a:solidFill>
                  <a:schemeClr val="accent2"/>
                </a:solidFill>
              </a:rPr>
              <a:t>C. Wenk</a:t>
            </a:r>
            <a:r>
              <a:rPr lang="en-US" sz="1200"/>
              <a:t>, R. Salas, D. Pfoser, Adressing the Need for Map-Matching Speed…, SSDBM: 379-388, 2006. </a:t>
            </a:r>
          </a:p>
        </p:txBody>
      </p:sp>
      <p:sp>
        <p:nvSpPr>
          <p:cNvPr id="49175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419100"/>
            <a:ext cx="7772400" cy="1143000"/>
          </a:xfrm>
        </p:spPr>
        <p:txBody>
          <a:bodyPr/>
          <a:lstStyle/>
          <a:p>
            <a:r>
              <a:rPr lang="de-DE" smtClean="0">
                <a:solidFill>
                  <a:schemeClr val="accent2"/>
                </a:solidFill>
              </a:rPr>
              <a:t>Compute Reachable Points</a:t>
            </a:r>
            <a:endParaRPr lang="en-US" smtClean="0">
              <a:solidFill>
                <a:schemeClr val="accent2"/>
              </a:solidFill>
            </a:endParaRPr>
          </a:p>
        </p:txBody>
      </p:sp>
      <p:sp>
        <p:nvSpPr>
          <p:cNvPr id="49176" name="Rectangle 30"/>
          <p:cNvSpPr>
            <a:spLocks noChangeArrowheads="1"/>
          </p:cNvSpPr>
          <p:nvPr/>
        </p:nvSpPr>
        <p:spPr bwMode="auto">
          <a:xfrm>
            <a:off x="1978025" y="5195888"/>
            <a:ext cx="755650" cy="392112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77" name="Rectangle 31"/>
          <p:cNvSpPr>
            <a:spLocks noChangeArrowheads="1"/>
          </p:cNvSpPr>
          <p:nvPr/>
        </p:nvSpPr>
        <p:spPr bwMode="auto">
          <a:xfrm>
            <a:off x="363538" y="4629150"/>
            <a:ext cx="8980487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</a:pPr>
            <a:r>
              <a:rPr lang="de-DE" sz="2800"/>
              <a:t>During the sweep: </a:t>
            </a:r>
          </a:p>
          <a:p>
            <a:pPr lvl="1" algn="l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de-DE" sz="2200"/>
              <a:t>Compute points on the free space surface, to the left of the sweep line, which are reachable by a monotone path from a lower left corner.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4/28/15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CMPS 3130/6130 Computational Geometry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33FC1D-97FC-4DC1-9218-06C30686FCA4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14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5"/>
          <p:cNvSpPr>
            <a:spLocks noChangeArrowheads="1"/>
          </p:cNvSpPr>
          <p:nvPr/>
        </p:nvSpPr>
        <p:spPr bwMode="auto">
          <a:xfrm>
            <a:off x="838200" y="1790700"/>
            <a:ext cx="73914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0179" name="Picture 7" descr="gluedF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73250"/>
            <a:ext cx="7391400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Text Box 8"/>
          <p:cNvSpPr txBox="1">
            <a:spLocks noChangeArrowheads="1"/>
          </p:cNvSpPr>
          <p:nvPr/>
        </p:nvSpPr>
        <p:spPr bwMode="auto">
          <a:xfrm>
            <a:off x="1019175" y="2409825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de-DE" i="1"/>
              <a:t>G</a:t>
            </a:r>
            <a:endParaRPr lang="de-DE"/>
          </a:p>
        </p:txBody>
      </p:sp>
      <p:sp>
        <p:nvSpPr>
          <p:cNvPr id="50181" name="Oval 10"/>
          <p:cNvSpPr>
            <a:spLocks noChangeArrowheads="1"/>
          </p:cNvSpPr>
          <p:nvPr/>
        </p:nvSpPr>
        <p:spPr bwMode="auto">
          <a:xfrm>
            <a:off x="1414463" y="3148013"/>
            <a:ext cx="128587" cy="119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2" name="Oval 11"/>
          <p:cNvSpPr>
            <a:spLocks noChangeArrowheads="1"/>
          </p:cNvSpPr>
          <p:nvPr/>
        </p:nvSpPr>
        <p:spPr bwMode="auto">
          <a:xfrm>
            <a:off x="1457325" y="3524250"/>
            <a:ext cx="128588" cy="1190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3" name="Oval 12"/>
          <p:cNvSpPr>
            <a:spLocks noChangeArrowheads="1"/>
          </p:cNvSpPr>
          <p:nvPr/>
        </p:nvSpPr>
        <p:spPr bwMode="auto">
          <a:xfrm>
            <a:off x="1966913" y="3624263"/>
            <a:ext cx="128587" cy="119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4" name="Oval 13"/>
          <p:cNvSpPr>
            <a:spLocks noChangeArrowheads="1"/>
          </p:cNvSpPr>
          <p:nvPr/>
        </p:nvSpPr>
        <p:spPr bwMode="auto">
          <a:xfrm>
            <a:off x="1281113" y="3957638"/>
            <a:ext cx="128587" cy="119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5" name="Oval 14"/>
          <p:cNvSpPr>
            <a:spLocks noChangeArrowheads="1"/>
          </p:cNvSpPr>
          <p:nvPr/>
        </p:nvSpPr>
        <p:spPr bwMode="auto">
          <a:xfrm>
            <a:off x="1728788" y="4176713"/>
            <a:ext cx="128587" cy="119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6" name="Oval 15"/>
          <p:cNvSpPr>
            <a:spLocks noChangeArrowheads="1"/>
          </p:cNvSpPr>
          <p:nvPr/>
        </p:nvSpPr>
        <p:spPr bwMode="auto">
          <a:xfrm>
            <a:off x="828675" y="3771900"/>
            <a:ext cx="128588" cy="1190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7" name="Oval 16"/>
          <p:cNvSpPr>
            <a:spLocks noChangeArrowheads="1"/>
          </p:cNvSpPr>
          <p:nvPr/>
        </p:nvSpPr>
        <p:spPr bwMode="auto">
          <a:xfrm>
            <a:off x="871538" y="4210050"/>
            <a:ext cx="128587" cy="1190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8" name="Line 17"/>
          <p:cNvSpPr>
            <a:spLocks noChangeShapeType="1"/>
          </p:cNvSpPr>
          <p:nvPr/>
        </p:nvSpPr>
        <p:spPr bwMode="auto">
          <a:xfrm>
            <a:off x="1485900" y="3257550"/>
            <a:ext cx="42863" cy="2952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9" name="Line 18"/>
          <p:cNvSpPr>
            <a:spLocks noChangeShapeType="1"/>
          </p:cNvSpPr>
          <p:nvPr/>
        </p:nvSpPr>
        <p:spPr bwMode="auto">
          <a:xfrm flipH="1" flipV="1">
            <a:off x="1533525" y="3586163"/>
            <a:ext cx="485775" cy="1047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0" name="Line 19"/>
          <p:cNvSpPr>
            <a:spLocks noChangeShapeType="1"/>
          </p:cNvSpPr>
          <p:nvPr/>
        </p:nvSpPr>
        <p:spPr bwMode="auto">
          <a:xfrm flipH="1">
            <a:off x="1347788" y="3614738"/>
            <a:ext cx="157162" cy="3952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1" name="Line 20"/>
          <p:cNvSpPr>
            <a:spLocks noChangeShapeType="1"/>
          </p:cNvSpPr>
          <p:nvPr/>
        </p:nvSpPr>
        <p:spPr bwMode="auto">
          <a:xfrm flipH="1" flipV="1">
            <a:off x="914400" y="3838575"/>
            <a:ext cx="404813" cy="180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2" name="Line 21"/>
          <p:cNvSpPr>
            <a:spLocks noChangeShapeType="1"/>
          </p:cNvSpPr>
          <p:nvPr/>
        </p:nvSpPr>
        <p:spPr bwMode="auto">
          <a:xfrm flipV="1">
            <a:off x="952500" y="4033838"/>
            <a:ext cx="376238" cy="233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3" name="Line 22"/>
          <p:cNvSpPr>
            <a:spLocks noChangeShapeType="1"/>
          </p:cNvSpPr>
          <p:nvPr/>
        </p:nvSpPr>
        <p:spPr bwMode="auto">
          <a:xfrm>
            <a:off x="1366838" y="4038600"/>
            <a:ext cx="414337" cy="2000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0194" name="Group 23"/>
          <p:cNvGrpSpPr>
            <a:grpSpLocks/>
          </p:cNvGrpSpPr>
          <p:nvPr/>
        </p:nvGrpSpPr>
        <p:grpSpPr bwMode="auto">
          <a:xfrm>
            <a:off x="4433888" y="2119313"/>
            <a:ext cx="1338262" cy="2319337"/>
            <a:chOff x="2415" y="1371"/>
            <a:chExt cx="843" cy="1461"/>
          </a:xfrm>
        </p:grpSpPr>
        <p:sp>
          <p:nvSpPr>
            <p:cNvPr id="50205" name="Line 24"/>
            <p:cNvSpPr>
              <a:spLocks noChangeShapeType="1"/>
            </p:cNvSpPr>
            <p:nvPr/>
          </p:nvSpPr>
          <p:spPr bwMode="auto">
            <a:xfrm flipH="1">
              <a:off x="2415" y="2166"/>
              <a:ext cx="555" cy="279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06" name="Line 25"/>
            <p:cNvSpPr>
              <a:spLocks noChangeShapeType="1"/>
            </p:cNvSpPr>
            <p:nvPr/>
          </p:nvSpPr>
          <p:spPr bwMode="auto">
            <a:xfrm flipH="1">
              <a:off x="2637" y="2562"/>
              <a:ext cx="141" cy="270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07" name="Line 26"/>
            <p:cNvSpPr>
              <a:spLocks noChangeShapeType="1"/>
            </p:cNvSpPr>
            <p:nvPr/>
          </p:nvSpPr>
          <p:spPr bwMode="auto">
            <a:xfrm flipV="1">
              <a:off x="2964" y="1758"/>
              <a:ext cx="294" cy="414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08" name="Line 27"/>
            <p:cNvSpPr>
              <a:spLocks noChangeShapeType="1"/>
            </p:cNvSpPr>
            <p:nvPr/>
          </p:nvSpPr>
          <p:spPr bwMode="auto">
            <a:xfrm flipH="1" flipV="1">
              <a:off x="3066" y="1371"/>
              <a:ext cx="189" cy="393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0195" name="Line 29"/>
          <p:cNvSpPr>
            <a:spLocks noChangeShapeType="1"/>
          </p:cNvSpPr>
          <p:nvPr/>
        </p:nvSpPr>
        <p:spPr bwMode="auto">
          <a:xfrm>
            <a:off x="4687888" y="3259138"/>
            <a:ext cx="254000" cy="57150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6" name="Line 30"/>
          <p:cNvSpPr>
            <a:spLocks noChangeShapeType="1"/>
          </p:cNvSpPr>
          <p:nvPr/>
        </p:nvSpPr>
        <p:spPr bwMode="auto">
          <a:xfrm>
            <a:off x="5043488" y="3346450"/>
            <a:ext cx="234950" cy="52388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7" name="Line 31"/>
          <p:cNvSpPr>
            <a:spLocks noChangeShapeType="1"/>
          </p:cNvSpPr>
          <p:nvPr/>
        </p:nvSpPr>
        <p:spPr bwMode="auto">
          <a:xfrm>
            <a:off x="5505450" y="2693988"/>
            <a:ext cx="234950" cy="52387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8" name="Line 32"/>
          <p:cNvSpPr>
            <a:spLocks noChangeShapeType="1"/>
          </p:cNvSpPr>
          <p:nvPr/>
        </p:nvSpPr>
        <p:spPr bwMode="auto">
          <a:xfrm>
            <a:off x="5043488" y="2022475"/>
            <a:ext cx="234950" cy="52388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9" name="Rectangle 42"/>
          <p:cNvSpPr>
            <a:spLocks noChangeArrowheads="1"/>
          </p:cNvSpPr>
          <p:nvPr/>
        </p:nvSpPr>
        <p:spPr bwMode="auto">
          <a:xfrm>
            <a:off x="752475" y="4724400"/>
            <a:ext cx="8382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Char char="•"/>
              <a:tabLst>
                <a:tab pos="3898900" algn="l"/>
              </a:tabLst>
            </a:pPr>
            <a:endParaRPr lang="en-US" sz="2800">
              <a:solidFill>
                <a:srgbClr val="FF6600"/>
              </a:solidFill>
              <a:latin typeface="Symbol" pitchFamily="18" charset="2"/>
            </a:endParaRPr>
          </a:p>
        </p:txBody>
      </p:sp>
      <p:sp>
        <p:nvSpPr>
          <p:cNvPr id="50200" name="Rectangle 29"/>
          <p:cNvSpPr>
            <a:spLocks noChangeArrowheads="1"/>
          </p:cNvSpPr>
          <p:nvPr/>
        </p:nvSpPr>
        <p:spPr bwMode="auto">
          <a:xfrm>
            <a:off x="752475" y="4724400"/>
            <a:ext cx="8382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Char char="•"/>
              <a:tabLst>
                <a:tab pos="3898900" algn="l"/>
              </a:tabLst>
            </a:pPr>
            <a:endParaRPr lang="en-US" sz="2800">
              <a:solidFill>
                <a:srgbClr val="FF6600"/>
              </a:solidFill>
              <a:latin typeface="Symbol" pitchFamily="18" charset="2"/>
            </a:endParaRPr>
          </a:p>
        </p:txBody>
      </p:sp>
      <p:sp>
        <p:nvSpPr>
          <p:cNvPr id="50201" name="Text Box 8"/>
          <p:cNvSpPr txBox="1">
            <a:spLocks noChangeArrowheads="1"/>
          </p:cNvSpPr>
          <p:nvPr/>
        </p:nvSpPr>
        <p:spPr bwMode="auto">
          <a:xfrm>
            <a:off x="525463" y="6218238"/>
            <a:ext cx="78708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1200"/>
              <a:t>[AER</a:t>
            </a:r>
            <a:r>
              <a:rPr lang="en-US" sz="1200" b="1">
                <a:solidFill>
                  <a:schemeClr val="accent2"/>
                </a:solidFill>
              </a:rPr>
              <a:t>W</a:t>
            </a:r>
            <a:r>
              <a:rPr lang="en-US" sz="1200"/>
              <a:t>03] H. Alt, A. Efrat, G. Rote, </a:t>
            </a:r>
            <a:r>
              <a:rPr lang="en-US" sz="1200" b="1">
                <a:solidFill>
                  <a:schemeClr val="accent2"/>
                </a:solidFill>
              </a:rPr>
              <a:t>C. Wenk</a:t>
            </a:r>
            <a:r>
              <a:rPr lang="en-US" sz="1200"/>
              <a:t>, Matching Planar Maps, </a:t>
            </a:r>
            <a:r>
              <a:rPr lang="en-US" sz="1200" i="1"/>
              <a:t>J. of Algorithms</a:t>
            </a:r>
            <a:r>
              <a:rPr lang="en-US" sz="1200"/>
              <a:t> 49: 262-283, 2003.</a:t>
            </a:r>
          </a:p>
          <a:p>
            <a:pPr algn="l"/>
            <a:r>
              <a:rPr lang="en-US" sz="1200"/>
              <a:t>[BPS</a:t>
            </a:r>
            <a:r>
              <a:rPr lang="en-US" sz="1200" b="1">
                <a:solidFill>
                  <a:schemeClr val="accent2"/>
                </a:solidFill>
              </a:rPr>
              <a:t>W</a:t>
            </a:r>
            <a:r>
              <a:rPr lang="en-US" sz="1200"/>
              <a:t>05] S. Brakatsoulas, D. Pfoser, R. Salas, </a:t>
            </a:r>
            <a:r>
              <a:rPr lang="en-US" sz="1200" b="1">
                <a:solidFill>
                  <a:schemeClr val="accent2"/>
                </a:solidFill>
              </a:rPr>
              <a:t>C. Wenk</a:t>
            </a:r>
            <a:r>
              <a:rPr lang="en-US" sz="1200"/>
              <a:t>, On Map-Matching Vehicle Tracking Data , VLDB 853-864 , 2005.</a:t>
            </a:r>
          </a:p>
          <a:p>
            <a:pPr algn="l"/>
            <a:r>
              <a:rPr lang="en-US" sz="1200"/>
              <a:t>[</a:t>
            </a:r>
            <a:r>
              <a:rPr lang="en-US" sz="1200" b="1">
                <a:solidFill>
                  <a:schemeClr val="accent2"/>
                </a:solidFill>
              </a:rPr>
              <a:t>W</a:t>
            </a:r>
            <a:r>
              <a:rPr lang="en-US" sz="1200"/>
              <a:t>SP06] </a:t>
            </a:r>
            <a:r>
              <a:rPr lang="en-US" sz="1200" b="1">
                <a:solidFill>
                  <a:schemeClr val="accent2"/>
                </a:solidFill>
              </a:rPr>
              <a:t>C. Wenk</a:t>
            </a:r>
            <a:r>
              <a:rPr lang="en-US" sz="1200"/>
              <a:t>, R. Salas, D. Pfoser, Adressing the Need for Map-Matching Speed…, SSDBM: 379-388, 2006. </a:t>
            </a:r>
          </a:p>
        </p:txBody>
      </p:sp>
      <p:sp>
        <p:nvSpPr>
          <p:cNvPr id="50202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419100"/>
            <a:ext cx="7772400" cy="1143000"/>
          </a:xfrm>
        </p:spPr>
        <p:txBody>
          <a:bodyPr/>
          <a:lstStyle/>
          <a:p>
            <a:r>
              <a:rPr lang="de-DE" smtClean="0">
                <a:solidFill>
                  <a:schemeClr val="accent2"/>
                </a:solidFill>
              </a:rPr>
              <a:t>Compute Reachable Points</a:t>
            </a:r>
            <a:endParaRPr lang="en-US" smtClean="0">
              <a:solidFill>
                <a:schemeClr val="accent2"/>
              </a:solidFill>
            </a:endParaRPr>
          </a:p>
        </p:txBody>
      </p:sp>
      <p:sp>
        <p:nvSpPr>
          <p:cNvPr id="50203" name="Rectangle 30"/>
          <p:cNvSpPr>
            <a:spLocks noChangeArrowheads="1"/>
          </p:cNvSpPr>
          <p:nvPr/>
        </p:nvSpPr>
        <p:spPr bwMode="auto">
          <a:xfrm>
            <a:off x="1978025" y="5195888"/>
            <a:ext cx="755650" cy="392112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04" name="Rectangle 31"/>
          <p:cNvSpPr>
            <a:spLocks noChangeArrowheads="1"/>
          </p:cNvSpPr>
          <p:nvPr/>
        </p:nvSpPr>
        <p:spPr bwMode="auto">
          <a:xfrm>
            <a:off x="363538" y="4629150"/>
            <a:ext cx="8980487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</a:pPr>
            <a:r>
              <a:rPr lang="de-DE" sz="2800"/>
              <a:t>During the sweep: </a:t>
            </a:r>
          </a:p>
          <a:p>
            <a:pPr lvl="1" algn="l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de-DE" sz="2200"/>
              <a:t>Compute points on the free space surface, to the left of the sweep line, which are reachable by a monotone path from a lower left corner.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4/28/15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CMPS 3130/6130 Computational Geometry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33FC1D-97FC-4DC1-9218-06C30686FCA4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67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8"/>
          <p:cNvSpPr>
            <a:spLocks noChangeArrowheads="1"/>
          </p:cNvSpPr>
          <p:nvPr/>
        </p:nvSpPr>
        <p:spPr bwMode="auto">
          <a:xfrm>
            <a:off x="838200" y="1790700"/>
            <a:ext cx="73914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1203" name="Picture 9" descr="gluedF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73250"/>
            <a:ext cx="7391400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Text Box 10"/>
          <p:cNvSpPr txBox="1">
            <a:spLocks noChangeArrowheads="1"/>
          </p:cNvSpPr>
          <p:nvPr/>
        </p:nvSpPr>
        <p:spPr bwMode="auto">
          <a:xfrm>
            <a:off x="1019175" y="2409825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de-DE" i="1"/>
              <a:t>G</a:t>
            </a:r>
            <a:endParaRPr lang="de-DE"/>
          </a:p>
        </p:txBody>
      </p:sp>
      <p:sp>
        <p:nvSpPr>
          <p:cNvPr id="51205" name="Oval 11"/>
          <p:cNvSpPr>
            <a:spLocks noChangeArrowheads="1"/>
          </p:cNvSpPr>
          <p:nvPr/>
        </p:nvSpPr>
        <p:spPr bwMode="auto">
          <a:xfrm>
            <a:off x="1414463" y="3148013"/>
            <a:ext cx="128587" cy="119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6" name="Oval 12"/>
          <p:cNvSpPr>
            <a:spLocks noChangeArrowheads="1"/>
          </p:cNvSpPr>
          <p:nvPr/>
        </p:nvSpPr>
        <p:spPr bwMode="auto">
          <a:xfrm>
            <a:off x="1457325" y="3524250"/>
            <a:ext cx="128588" cy="1190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7" name="Oval 13"/>
          <p:cNvSpPr>
            <a:spLocks noChangeArrowheads="1"/>
          </p:cNvSpPr>
          <p:nvPr/>
        </p:nvSpPr>
        <p:spPr bwMode="auto">
          <a:xfrm>
            <a:off x="1966913" y="3624263"/>
            <a:ext cx="128587" cy="119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8" name="Oval 14"/>
          <p:cNvSpPr>
            <a:spLocks noChangeArrowheads="1"/>
          </p:cNvSpPr>
          <p:nvPr/>
        </p:nvSpPr>
        <p:spPr bwMode="auto">
          <a:xfrm>
            <a:off x="1281113" y="3957638"/>
            <a:ext cx="128587" cy="119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9" name="Oval 15"/>
          <p:cNvSpPr>
            <a:spLocks noChangeArrowheads="1"/>
          </p:cNvSpPr>
          <p:nvPr/>
        </p:nvSpPr>
        <p:spPr bwMode="auto">
          <a:xfrm>
            <a:off x="1728788" y="4176713"/>
            <a:ext cx="128587" cy="119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0" name="Oval 16"/>
          <p:cNvSpPr>
            <a:spLocks noChangeArrowheads="1"/>
          </p:cNvSpPr>
          <p:nvPr/>
        </p:nvSpPr>
        <p:spPr bwMode="auto">
          <a:xfrm>
            <a:off x="828675" y="3771900"/>
            <a:ext cx="128588" cy="1190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1" name="Oval 17"/>
          <p:cNvSpPr>
            <a:spLocks noChangeArrowheads="1"/>
          </p:cNvSpPr>
          <p:nvPr/>
        </p:nvSpPr>
        <p:spPr bwMode="auto">
          <a:xfrm>
            <a:off x="871538" y="4210050"/>
            <a:ext cx="128587" cy="1190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2" name="Line 18"/>
          <p:cNvSpPr>
            <a:spLocks noChangeShapeType="1"/>
          </p:cNvSpPr>
          <p:nvPr/>
        </p:nvSpPr>
        <p:spPr bwMode="auto">
          <a:xfrm>
            <a:off x="1485900" y="3257550"/>
            <a:ext cx="42863" cy="2952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3" name="Line 19"/>
          <p:cNvSpPr>
            <a:spLocks noChangeShapeType="1"/>
          </p:cNvSpPr>
          <p:nvPr/>
        </p:nvSpPr>
        <p:spPr bwMode="auto">
          <a:xfrm flipH="1" flipV="1">
            <a:off x="1533525" y="3586163"/>
            <a:ext cx="485775" cy="1047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4" name="Line 20"/>
          <p:cNvSpPr>
            <a:spLocks noChangeShapeType="1"/>
          </p:cNvSpPr>
          <p:nvPr/>
        </p:nvSpPr>
        <p:spPr bwMode="auto">
          <a:xfrm flipH="1">
            <a:off x="1347788" y="3614738"/>
            <a:ext cx="157162" cy="3952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5" name="Line 21"/>
          <p:cNvSpPr>
            <a:spLocks noChangeShapeType="1"/>
          </p:cNvSpPr>
          <p:nvPr/>
        </p:nvSpPr>
        <p:spPr bwMode="auto">
          <a:xfrm flipH="1" flipV="1">
            <a:off x="914400" y="3838575"/>
            <a:ext cx="404813" cy="180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6" name="Line 22"/>
          <p:cNvSpPr>
            <a:spLocks noChangeShapeType="1"/>
          </p:cNvSpPr>
          <p:nvPr/>
        </p:nvSpPr>
        <p:spPr bwMode="auto">
          <a:xfrm flipV="1">
            <a:off x="952500" y="4033838"/>
            <a:ext cx="376238" cy="233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7" name="Line 23"/>
          <p:cNvSpPr>
            <a:spLocks noChangeShapeType="1"/>
          </p:cNvSpPr>
          <p:nvPr/>
        </p:nvSpPr>
        <p:spPr bwMode="auto">
          <a:xfrm>
            <a:off x="1366838" y="4038600"/>
            <a:ext cx="414337" cy="2000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1218" name="Group 24"/>
          <p:cNvGrpSpPr>
            <a:grpSpLocks/>
          </p:cNvGrpSpPr>
          <p:nvPr/>
        </p:nvGrpSpPr>
        <p:grpSpPr bwMode="auto">
          <a:xfrm>
            <a:off x="4767263" y="2219325"/>
            <a:ext cx="1338262" cy="2319338"/>
            <a:chOff x="2415" y="1371"/>
            <a:chExt cx="843" cy="1461"/>
          </a:xfrm>
        </p:grpSpPr>
        <p:sp>
          <p:nvSpPr>
            <p:cNvPr id="51230" name="Line 25"/>
            <p:cNvSpPr>
              <a:spLocks noChangeShapeType="1"/>
            </p:cNvSpPr>
            <p:nvPr/>
          </p:nvSpPr>
          <p:spPr bwMode="auto">
            <a:xfrm flipH="1">
              <a:off x="2415" y="2166"/>
              <a:ext cx="555" cy="279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31" name="Line 26"/>
            <p:cNvSpPr>
              <a:spLocks noChangeShapeType="1"/>
            </p:cNvSpPr>
            <p:nvPr/>
          </p:nvSpPr>
          <p:spPr bwMode="auto">
            <a:xfrm flipH="1">
              <a:off x="2637" y="2562"/>
              <a:ext cx="141" cy="270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32" name="Line 27"/>
            <p:cNvSpPr>
              <a:spLocks noChangeShapeType="1"/>
            </p:cNvSpPr>
            <p:nvPr/>
          </p:nvSpPr>
          <p:spPr bwMode="auto">
            <a:xfrm flipV="1">
              <a:off x="2964" y="1758"/>
              <a:ext cx="294" cy="414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33" name="Line 28"/>
            <p:cNvSpPr>
              <a:spLocks noChangeShapeType="1"/>
            </p:cNvSpPr>
            <p:nvPr/>
          </p:nvSpPr>
          <p:spPr bwMode="auto">
            <a:xfrm flipH="1" flipV="1">
              <a:off x="3066" y="1371"/>
              <a:ext cx="189" cy="393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19" name="Line 29"/>
          <p:cNvSpPr>
            <a:spLocks noChangeShapeType="1"/>
          </p:cNvSpPr>
          <p:nvPr/>
        </p:nvSpPr>
        <p:spPr bwMode="auto">
          <a:xfrm>
            <a:off x="4687888" y="3259138"/>
            <a:ext cx="254000" cy="57150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0" name="Line 30"/>
          <p:cNvSpPr>
            <a:spLocks noChangeShapeType="1"/>
          </p:cNvSpPr>
          <p:nvPr/>
        </p:nvSpPr>
        <p:spPr bwMode="auto">
          <a:xfrm>
            <a:off x="5043488" y="3346450"/>
            <a:ext cx="573087" cy="147638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1" name="Line 31"/>
          <p:cNvSpPr>
            <a:spLocks noChangeShapeType="1"/>
          </p:cNvSpPr>
          <p:nvPr/>
        </p:nvSpPr>
        <p:spPr bwMode="auto">
          <a:xfrm>
            <a:off x="5505450" y="2693988"/>
            <a:ext cx="234950" cy="52387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2" name="Line 32"/>
          <p:cNvSpPr>
            <a:spLocks noChangeShapeType="1"/>
          </p:cNvSpPr>
          <p:nvPr/>
        </p:nvSpPr>
        <p:spPr bwMode="auto">
          <a:xfrm>
            <a:off x="5834063" y="2779713"/>
            <a:ext cx="134937" cy="28575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3" name="Line 33"/>
          <p:cNvSpPr>
            <a:spLocks noChangeShapeType="1"/>
          </p:cNvSpPr>
          <p:nvPr/>
        </p:nvSpPr>
        <p:spPr bwMode="auto">
          <a:xfrm>
            <a:off x="5043488" y="2022475"/>
            <a:ext cx="511175" cy="114300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4" name="Rectangle 39"/>
          <p:cNvSpPr>
            <a:spLocks noChangeArrowheads="1"/>
          </p:cNvSpPr>
          <p:nvPr/>
        </p:nvSpPr>
        <p:spPr bwMode="auto">
          <a:xfrm>
            <a:off x="752475" y="4724400"/>
            <a:ext cx="8382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Char char="•"/>
              <a:tabLst>
                <a:tab pos="3898900" algn="l"/>
              </a:tabLst>
            </a:pPr>
            <a:endParaRPr lang="en-US" sz="2800">
              <a:solidFill>
                <a:srgbClr val="FF6600"/>
              </a:solidFill>
              <a:latin typeface="Symbol" pitchFamily="18" charset="2"/>
            </a:endParaRPr>
          </a:p>
        </p:txBody>
      </p:sp>
      <p:sp>
        <p:nvSpPr>
          <p:cNvPr id="51225" name="Rectangle 29"/>
          <p:cNvSpPr>
            <a:spLocks noChangeArrowheads="1"/>
          </p:cNvSpPr>
          <p:nvPr/>
        </p:nvSpPr>
        <p:spPr bwMode="auto">
          <a:xfrm>
            <a:off x="752475" y="4724400"/>
            <a:ext cx="8382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Char char="•"/>
              <a:tabLst>
                <a:tab pos="3898900" algn="l"/>
              </a:tabLst>
            </a:pPr>
            <a:endParaRPr lang="en-US" sz="2800">
              <a:solidFill>
                <a:srgbClr val="FF6600"/>
              </a:solidFill>
              <a:latin typeface="Symbol" pitchFamily="18" charset="2"/>
            </a:endParaRPr>
          </a:p>
        </p:txBody>
      </p:sp>
      <p:sp>
        <p:nvSpPr>
          <p:cNvPr id="51226" name="Text Box 8"/>
          <p:cNvSpPr txBox="1">
            <a:spLocks noChangeArrowheads="1"/>
          </p:cNvSpPr>
          <p:nvPr/>
        </p:nvSpPr>
        <p:spPr bwMode="auto">
          <a:xfrm>
            <a:off x="525463" y="6218238"/>
            <a:ext cx="78708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1200"/>
              <a:t>[AER</a:t>
            </a:r>
            <a:r>
              <a:rPr lang="en-US" sz="1200" b="1">
                <a:solidFill>
                  <a:schemeClr val="accent2"/>
                </a:solidFill>
              </a:rPr>
              <a:t>W</a:t>
            </a:r>
            <a:r>
              <a:rPr lang="en-US" sz="1200"/>
              <a:t>03] H. Alt, A. Efrat, G. Rote, </a:t>
            </a:r>
            <a:r>
              <a:rPr lang="en-US" sz="1200" b="1">
                <a:solidFill>
                  <a:schemeClr val="accent2"/>
                </a:solidFill>
              </a:rPr>
              <a:t>C. Wenk</a:t>
            </a:r>
            <a:r>
              <a:rPr lang="en-US" sz="1200"/>
              <a:t>, Matching Planar Maps, </a:t>
            </a:r>
            <a:r>
              <a:rPr lang="en-US" sz="1200" i="1"/>
              <a:t>J. of Algorithms</a:t>
            </a:r>
            <a:r>
              <a:rPr lang="en-US" sz="1200"/>
              <a:t> 49: 262-283, 2003.</a:t>
            </a:r>
          </a:p>
          <a:p>
            <a:pPr algn="l"/>
            <a:r>
              <a:rPr lang="en-US" sz="1200"/>
              <a:t>[BPS</a:t>
            </a:r>
            <a:r>
              <a:rPr lang="en-US" sz="1200" b="1">
                <a:solidFill>
                  <a:schemeClr val="accent2"/>
                </a:solidFill>
              </a:rPr>
              <a:t>W</a:t>
            </a:r>
            <a:r>
              <a:rPr lang="en-US" sz="1200"/>
              <a:t>05] S. Brakatsoulas, D. Pfoser, R. Salas, </a:t>
            </a:r>
            <a:r>
              <a:rPr lang="en-US" sz="1200" b="1">
                <a:solidFill>
                  <a:schemeClr val="accent2"/>
                </a:solidFill>
              </a:rPr>
              <a:t>C. Wenk</a:t>
            </a:r>
            <a:r>
              <a:rPr lang="en-US" sz="1200"/>
              <a:t>, On Map-Matching Vehicle Tracking Data , VLDB 853-864 , 2005.</a:t>
            </a:r>
          </a:p>
          <a:p>
            <a:pPr algn="l"/>
            <a:r>
              <a:rPr lang="en-US" sz="1200"/>
              <a:t>[</a:t>
            </a:r>
            <a:r>
              <a:rPr lang="en-US" sz="1200" b="1">
                <a:solidFill>
                  <a:schemeClr val="accent2"/>
                </a:solidFill>
              </a:rPr>
              <a:t>W</a:t>
            </a:r>
            <a:r>
              <a:rPr lang="en-US" sz="1200"/>
              <a:t>SP06] </a:t>
            </a:r>
            <a:r>
              <a:rPr lang="en-US" sz="1200" b="1">
                <a:solidFill>
                  <a:schemeClr val="accent2"/>
                </a:solidFill>
              </a:rPr>
              <a:t>C. Wenk</a:t>
            </a:r>
            <a:r>
              <a:rPr lang="en-US" sz="1200"/>
              <a:t>, R. Salas, D. Pfoser, Adressing the Need for Map-Matching Speed…, SSDBM: 379-388, 2006. </a:t>
            </a:r>
          </a:p>
        </p:txBody>
      </p:sp>
      <p:sp>
        <p:nvSpPr>
          <p:cNvPr id="51227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419100"/>
            <a:ext cx="7772400" cy="1143000"/>
          </a:xfrm>
        </p:spPr>
        <p:txBody>
          <a:bodyPr/>
          <a:lstStyle/>
          <a:p>
            <a:r>
              <a:rPr lang="de-DE" smtClean="0">
                <a:solidFill>
                  <a:schemeClr val="accent2"/>
                </a:solidFill>
              </a:rPr>
              <a:t>Compute Reachable Points</a:t>
            </a:r>
            <a:endParaRPr lang="en-US" smtClean="0">
              <a:solidFill>
                <a:schemeClr val="accent2"/>
              </a:solidFill>
            </a:endParaRPr>
          </a:p>
        </p:txBody>
      </p:sp>
      <p:sp>
        <p:nvSpPr>
          <p:cNvPr id="51228" name="Rectangle 30"/>
          <p:cNvSpPr>
            <a:spLocks noChangeArrowheads="1"/>
          </p:cNvSpPr>
          <p:nvPr/>
        </p:nvSpPr>
        <p:spPr bwMode="auto">
          <a:xfrm>
            <a:off x="1978025" y="5195888"/>
            <a:ext cx="755650" cy="392112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29" name="Rectangle 31"/>
          <p:cNvSpPr>
            <a:spLocks noChangeArrowheads="1"/>
          </p:cNvSpPr>
          <p:nvPr/>
        </p:nvSpPr>
        <p:spPr bwMode="auto">
          <a:xfrm>
            <a:off x="363538" y="4629150"/>
            <a:ext cx="8980487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</a:pPr>
            <a:r>
              <a:rPr lang="de-DE" sz="2800"/>
              <a:t>During the sweep: </a:t>
            </a:r>
          </a:p>
          <a:p>
            <a:pPr lvl="1" algn="l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de-DE" sz="2200"/>
              <a:t>Compute points on the free space surface, to the left of the sweep line, which are reachable by a monotone path from a lower left corner.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4/28/15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CMPS 3130/6130 Computational Geometry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33FC1D-97FC-4DC1-9218-06C30686FCA4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60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ChangeArrowheads="1"/>
          </p:cNvSpPr>
          <p:nvPr/>
        </p:nvSpPr>
        <p:spPr bwMode="auto">
          <a:xfrm>
            <a:off x="5224463" y="5408613"/>
            <a:ext cx="2330450" cy="469900"/>
          </a:xfrm>
          <a:prstGeom prst="rect">
            <a:avLst/>
          </a:prstGeom>
          <a:solidFill>
            <a:srgbClr val="33CC33"/>
          </a:solidFill>
          <a:ln w="9525">
            <a:solidFill>
              <a:srgbClr val="33CC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27" name="Rectangle 4"/>
          <p:cNvSpPr>
            <a:spLocks noChangeArrowheads="1"/>
          </p:cNvSpPr>
          <p:nvPr/>
        </p:nvSpPr>
        <p:spPr bwMode="auto">
          <a:xfrm>
            <a:off x="1136650" y="5072063"/>
            <a:ext cx="2819400" cy="358775"/>
          </a:xfrm>
          <a:prstGeom prst="rect">
            <a:avLst/>
          </a:prstGeom>
          <a:solidFill>
            <a:srgbClr val="33CC33"/>
          </a:solidFill>
          <a:ln w="9525">
            <a:solidFill>
              <a:srgbClr val="33CC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28" name="Rectangle 6"/>
          <p:cNvSpPr>
            <a:spLocks noChangeArrowheads="1"/>
          </p:cNvSpPr>
          <p:nvPr/>
        </p:nvSpPr>
        <p:spPr bwMode="auto">
          <a:xfrm>
            <a:off x="838200" y="1790700"/>
            <a:ext cx="73914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29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419100"/>
            <a:ext cx="7772400" cy="1143000"/>
          </a:xfrm>
        </p:spPr>
        <p:txBody>
          <a:bodyPr/>
          <a:lstStyle/>
          <a:p>
            <a:r>
              <a:rPr lang="de-DE" smtClean="0">
                <a:solidFill>
                  <a:schemeClr val="accent2"/>
                </a:solidFill>
              </a:rPr>
              <a:t>Update Reachable Points</a:t>
            </a:r>
            <a:endParaRPr lang="en-US" smtClean="0">
              <a:solidFill>
                <a:schemeClr val="accent2"/>
              </a:solidFill>
            </a:endParaRPr>
          </a:p>
        </p:txBody>
      </p:sp>
      <p:pic>
        <p:nvPicPr>
          <p:cNvPr id="52230" name="Picture 8" descr="gluedF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73250"/>
            <a:ext cx="7391400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1" name="Rectangle 10"/>
          <p:cNvSpPr>
            <a:spLocks noChangeArrowheads="1"/>
          </p:cNvSpPr>
          <p:nvPr/>
        </p:nvSpPr>
        <p:spPr bwMode="auto">
          <a:xfrm>
            <a:off x="762000" y="4533900"/>
            <a:ext cx="8382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Char char="•"/>
              <a:tabLst>
                <a:tab pos="3898900" algn="l"/>
              </a:tabLst>
            </a:pPr>
            <a:endParaRPr lang="en-US" sz="2800">
              <a:solidFill>
                <a:srgbClr val="FF6600"/>
              </a:solidFill>
              <a:latin typeface="Symbol" pitchFamily="18" charset="2"/>
            </a:endParaRPr>
          </a:p>
        </p:txBody>
      </p:sp>
      <p:grpSp>
        <p:nvGrpSpPr>
          <p:cNvPr id="52232" name="Group 24"/>
          <p:cNvGrpSpPr>
            <a:grpSpLocks/>
          </p:cNvGrpSpPr>
          <p:nvPr/>
        </p:nvGrpSpPr>
        <p:grpSpPr bwMode="auto">
          <a:xfrm>
            <a:off x="4767263" y="2219325"/>
            <a:ext cx="1338262" cy="2319338"/>
            <a:chOff x="2415" y="1371"/>
            <a:chExt cx="843" cy="1461"/>
          </a:xfrm>
        </p:grpSpPr>
        <p:sp>
          <p:nvSpPr>
            <p:cNvPr id="52257" name="Line 25"/>
            <p:cNvSpPr>
              <a:spLocks noChangeShapeType="1"/>
            </p:cNvSpPr>
            <p:nvPr/>
          </p:nvSpPr>
          <p:spPr bwMode="auto">
            <a:xfrm flipH="1">
              <a:off x="2415" y="2166"/>
              <a:ext cx="555" cy="279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58" name="Line 26"/>
            <p:cNvSpPr>
              <a:spLocks noChangeShapeType="1"/>
            </p:cNvSpPr>
            <p:nvPr/>
          </p:nvSpPr>
          <p:spPr bwMode="auto">
            <a:xfrm flipH="1">
              <a:off x="2637" y="2562"/>
              <a:ext cx="141" cy="270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59" name="Line 27"/>
            <p:cNvSpPr>
              <a:spLocks noChangeShapeType="1"/>
            </p:cNvSpPr>
            <p:nvPr/>
          </p:nvSpPr>
          <p:spPr bwMode="auto">
            <a:xfrm flipV="1">
              <a:off x="2964" y="1758"/>
              <a:ext cx="294" cy="414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60" name="Line 28"/>
            <p:cNvSpPr>
              <a:spLocks noChangeShapeType="1"/>
            </p:cNvSpPr>
            <p:nvPr/>
          </p:nvSpPr>
          <p:spPr bwMode="auto">
            <a:xfrm flipH="1" flipV="1">
              <a:off x="3066" y="1371"/>
              <a:ext cx="189" cy="393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233" name="Rectangle 29"/>
          <p:cNvSpPr>
            <a:spLocks noChangeArrowheads="1"/>
          </p:cNvSpPr>
          <p:nvPr/>
        </p:nvSpPr>
        <p:spPr bwMode="auto">
          <a:xfrm>
            <a:off x="360363" y="4629150"/>
            <a:ext cx="8783637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</a:pPr>
            <a:r>
              <a:rPr lang="de-DE" sz="2800"/>
              <a:t>During the sweep:</a:t>
            </a:r>
          </a:p>
          <a:p>
            <a:pPr marL="742950" lvl="1" indent="-285750" algn="l">
              <a:lnSpc>
                <a:spcPct val="70000"/>
              </a:lnSpc>
              <a:spcBef>
                <a:spcPct val="20000"/>
              </a:spcBef>
              <a:buClrTx/>
              <a:buSzTx/>
              <a:buFontTx/>
              <a:buChar char="–"/>
            </a:pPr>
            <a:r>
              <a:rPr lang="de-DE" sz="2200"/>
              <a:t>Update reachable points Dijkstra-style 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Char char="–"/>
            </a:pPr>
            <a:r>
              <a:rPr lang="de-DE" sz="2200"/>
              <a:t>Use a data structure which supports reachability queries in the free space surface</a:t>
            </a:r>
          </a:p>
        </p:txBody>
      </p:sp>
      <p:sp>
        <p:nvSpPr>
          <p:cNvPr id="52234" name="Line 30"/>
          <p:cNvSpPr>
            <a:spLocks noChangeShapeType="1"/>
          </p:cNvSpPr>
          <p:nvPr/>
        </p:nvSpPr>
        <p:spPr bwMode="auto">
          <a:xfrm>
            <a:off x="4687888" y="3259138"/>
            <a:ext cx="254000" cy="57150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5" name="Line 31"/>
          <p:cNvSpPr>
            <a:spLocks noChangeShapeType="1"/>
          </p:cNvSpPr>
          <p:nvPr/>
        </p:nvSpPr>
        <p:spPr bwMode="auto">
          <a:xfrm>
            <a:off x="5043488" y="3346450"/>
            <a:ext cx="573087" cy="147638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6" name="Line 32"/>
          <p:cNvSpPr>
            <a:spLocks noChangeShapeType="1"/>
          </p:cNvSpPr>
          <p:nvPr/>
        </p:nvSpPr>
        <p:spPr bwMode="auto">
          <a:xfrm>
            <a:off x="5505450" y="2693988"/>
            <a:ext cx="234950" cy="52387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7" name="Line 33"/>
          <p:cNvSpPr>
            <a:spLocks noChangeShapeType="1"/>
          </p:cNvSpPr>
          <p:nvPr/>
        </p:nvSpPr>
        <p:spPr bwMode="auto">
          <a:xfrm>
            <a:off x="5834063" y="2779713"/>
            <a:ext cx="134937" cy="28575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8" name="Line 34"/>
          <p:cNvSpPr>
            <a:spLocks noChangeShapeType="1"/>
          </p:cNvSpPr>
          <p:nvPr/>
        </p:nvSpPr>
        <p:spPr bwMode="auto">
          <a:xfrm flipV="1">
            <a:off x="5353050" y="2852738"/>
            <a:ext cx="538163" cy="547687"/>
          </a:xfrm>
          <a:prstGeom prst="line">
            <a:avLst/>
          </a:prstGeom>
          <a:noFill/>
          <a:ln w="63500">
            <a:solidFill>
              <a:srgbClr val="33CC33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9" name="Line 35"/>
          <p:cNvSpPr>
            <a:spLocks noChangeShapeType="1"/>
          </p:cNvSpPr>
          <p:nvPr/>
        </p:nvSpPr>
        <p:spPr bwMode="auto">
          <a:xfrm flipV="1">
            <a:off x="5348288" y="2976563"/>
            <a:ext cx="1038225" cy="447675"/>
          </a:xfrm>
          <a:prstGeom prst="line">
            <a:avLst/>
          </a:prstGeom>
          <a:noFill/>
          <a:ln w="63500">
            <a:solidFill>
              <a:srgbClr val="33CC33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0" name="Line 36"/>
          <p:cNvSpPr>
            <a:spLocks noChangeShapeType="1"/>
          </p:cNvSpPr>
          <p:nvPr/>
        </p:nvSpPr>
        <p:spPr bwMode="auto">
          <a:xfrm>
            <a:off x="5900738" y="2795588"/>
            <a:ext cx="514350" cy="133350"/>
          </a:xfrm>
          <a:prstGeom prst="line">
            <a:avLst/>
          </a:prstGeom>
          <a:noFill/>
          <a:ln w="88900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1" name="Line 37"/>
          <p:cNvSpPr>
            <a:spLocks noChangeShapeType="1"/>
          </p:cNvSpPr>
          <p:nvPr/>
        </p:nvSpPr>
        <p:spPr bwMode="auto">
          <a:xfrm>
            <a:off x="5043488" y="2022475"/>
            <a:ext cx="511175" cy="114300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2" name="Text Box 8"/>
          <p:cNvSpPr txBox="1">
            <a:spLocks noChangeArrowheads="1"/>
          </p:cNvSpPr>
          <p:nvPr/>
        </p:nvSpPr>
        <p:spPr bwMode="auto">
          <a:xfrm>
            <a:off x="525463" y="6218238"/>
            <a:ext cx="78708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1200"/>
              <a:t>[AER</a:t>
            </a:r>
            <a:r>
              <a:rPr lang="en-US" sz="1200" b="1">
                <a:solidFill>
                  <a:schemeClr val="accent2"/>
                </a:solidFill>
              </a:rPr>
              <a:t>W</a:t>
            </a:r>
            <a:r>
              <a:rPr lang="en-US" sz="1200"/>
              <a:t>03] H. Alt, A. Efrat, G. Rote, </a:t>
            </a:r>
            <a:r>
              <a:rPr lang="en-US" sz="1200" b="1">
                <a:solidFill>
                  <a:schemeClr val="accent2"/>
                </a:solidFill>
              </a:rPr>
              <a:t>C. Wenk</a:t>
            </a:r>
            <a:r>
              <a:rPr lang="en-US" sz="1200"/>
              <a:t>, Matching Planar Maps, </a:t>
            </a:r>
            <a:r>
              <a:rPr lang="en-US" sz="1200" i="1"/>
              <a:t>J. of Algorithms</a:t>
            </a:r>
            <a:r>
              <a:rPr lang="en-US" sz="1200"/>
              <a:t> 49: 262-283, 2003.</a:t>
            </a:r>
          </a:p>
          <a:p>
            <a:pPr algn="l"/>
            <a:r>
              <a:rPr lang="en-US" sz="1200"/>
              <a:t>[BPS</a:t>
            </a:r>
            <a:r>
              <a:rPr lang="en-US" sz="1200" b="1">
                <a:solidFill>
                  <a:schemeClr val="accent2"/>
                </a:solidFill>
              </a:rPr>
              <a:t>W</a:t>
            </a:r>
            <a:r>
              <a:rPr lang="en-US" sz="1200"/>
              <a:t>05] S. Brakatsoulas, D. Pfoser, R. Salas, </a:t>
            </a:r>
            <a:r>
              <a:rPr lang="en-US" sz="1200" b="1">
                <a:solidFill>
                  <a:schemeClr val="accent2"/>
                </a:solidFill>
              </a:rPr>
              <a:t>C. Wenk</a:t>
            </a:r>
            <a:r>
              <a:rPr lang="en-US" sz="1200"/>
              <a:t>, On Map-Matching Vehicle Tracking Data , VLDB 853-864 , 2005.</a:t>
            </a:r>
          </a:p>
          <a:p>
            <a:pPr algn="l"/>
            <a:r>
              <a:rPr lang="en-US" sz="1200"/>
              <a:t>[</a:t>
            </a:r>
            <a:r>
              <a:rPr lang="en-US" sz="1200" b="1">
                <a:solidFill>
                  <a:schemeClr val="accent2"/>
                </a:solidFill>
              </a:rPr>
              <a:t>W</a:t>
            </a:r>
            <a:r>
              <a:rPr lang="en-US" sz="1200"/>
              <a:t>SP06] </a:t>
            </a:r>
            <a:r>
              <a:rPr lang="en-US" sz="1200" b="1">
                <a:solidFill>
                  <a:schemeClr val="accent2"/>
                </a:solidFill>
              </a:rPr>
              <a:t>C. Wenk</a:t>
            </a:r>
            <a:r>
              <a:rPr lang="en-US" sz="1200"/>
              <a:t>, R. Salas, D. Pfoser, Adressing the Need for Map-Matching Speed…, SSDBM: 379-388, 2006. </a:t>
            </a:r>
          </a:p>
        </p:txBody>
      </p:sp>
      <p:sp>
        <p:nvSpPr>
          <p:cNvPr id="52243" name="Text Box 9"/>
          <p:cNvSpPr txBox="1">
            <a:spLocks noChangeArrowheads="1"/>
          </p:cNvSpPr>
          <p:nvPr/>
        </p:nvSpPr>
        <p:spPr bwMode="auto">
          <a:xfrm>
            <a:off x="1019175" y="2409825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de-DE" i="1"/>
              <a:t>G</a:t>
            </a:r>
            <a:endParaRPr lang="de-DE"/>
          </a:p>
        </p:txBody>
      </p:sp>
      <p:sp>
        <p:nvSpPr>
          <p:cNvPr id="52244" name="Oval 11"/>
          <p:cNvSpPr>
            <a:spLocks noChangeArrowheads="1"/>
          </p:cNvSpPr>
          <p:nvPr/>
        </p:nvSpPr>
        <p:spPr bwMode="auto">
          <a:xfrm>
            <a:off x="1414463" y="3148013"/>
            <a:ext cx="128587" cy="119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45" name="Oval 12"/>
          <p:cNvSpPr>
            <a:spLocks noChangeArrowheads="1"/>
          </p:cNvSpPr>
          <p:nvPr/>
        </p:nvSpPr>
        <p:spPr bwMode="auto">
          <a:xfrm>
            <a:off x="1457325" y="3524250"/>
            <a:ext cx="128588" cy="1190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46" name="Oval 13"/>
          <p:cNvSpPr>
            <a:spLocks noChangeArrowheads="1"/>
          </p:cNvSpPr>
          <p:nvPr/>
        </p:nvSpPr>
        <p:spPr bwMode="auto">
          <a:xfrm>
            <a:off x="1966913" y="3624263"/>
            <a:ext cx="128587" cy="119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47" name="Oval 14"/>
          <p:cNvSpPr>
            <a:spLocks noChangeArrowheads="1"/>
          </p:cNvSpPr>
          <p:nvPr/>
        </p:nvSpPr>
        <p:spPr bwMode="auto">
          <a:xfrm>
            <a:off x="1281113" y="3957638"/>
            <a:ext cx="128587" cy="119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48" name="Oval 15"/>
          <p:cNvSpPr>
            <a:spLocks noChangeArrowheads="1"/>
          </p:cNvSpPr>
          <p:nvPr/>
        </p:nvSpPr>
        <p:spPr bwMode="auto">
          <a:xfrm>
            <a:off x="1728788" y="4176713"/>
            <a:ext cx="128587" cy="119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49" name="Oval 16"/>
          <p:cNvSpPr>
            <a:spLocks noChangeArrowheads="1"/>
          </p:cNvSpPr>
          <p:nvPr/>
        </p:nvSpPr>
        <p:spPr bwMode="auto">
          <a:xfrm>
            <a:off x="828675" y="3771900"/>
            <a:ext cx="128588" cy="1190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50" name="Oval 17"/>
          <p:cNvSpPr>
            <a:spLocks noChangeArrowheads="1"/>
          </p:cNvSpPr>
          <p:nvPr/>
        </p:nvSpPr>
        <p:spPr bwMode="auto">
          <a:xfrm>
            <a:off x="871538" y="4210050"/>
            <a:ext cx="128587" cy="1190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51" name="Line 18"/>
          <p:cNvSpPr>
            <a:spLocks noChangeShapeType="1"/>
          </p:cNvSpPr>
          <p:nvPr/>
        </p:nvSpPr>
        <p:spPr bwMode="auto">
          <a:xfrm>
            <a:off x="1485900" y="3257550"/>
            <a:ext cx="42863" cy="2952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52" name="Line 19"/>
          <p:cNvSpPr>
            <a:spLocks noChangeShapeType="1"/>
          </p:cNvSpPr>
          <p:nvPr/>
        </p:nvSpPr>
        <p:spPr bwMode="auto">
          <a:xfrm flipH="1" flipV="1">
            <a:off x="1533525" y="3586163"/>
            <a:ext cx="485775" cy="1047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53" name="Line 20"/>
          <p:cNvSpPr>
            <a:spLocks noChangeShapeType="1"/>
          </p:cNvSpPr>
          <p:nvPr/>
        </p:nvSpPr>
        <p:spPr bwMode="auto">
          <a:xfrm flipH="1">
            <a:off x="1347788" y="3614738"/>
            <a:ext cx="157162" cy="3952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54" name="Line 21"/>
          <p:cNvSpPr>
            <a:spLocks noChangeShapeType="1"/>
          </p:cNvSpPr>
          <p:nvPr/>
        </p:nvSpPr>
        <p:spPr bwMode="auto">
          <a:xfrm flipH="1" flipV="1">
            <a:off x="914400" y="3838575"/>
            <a:ext cx="404813" cy="180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55" name="Line 22"/>
          <p:cNvSpPr>
            <a:spLocks noChangeShapeType="1"/>
          </p:cNvSpPr>
          <p:nvPr/>
        </p:nvSpPr>
        <p:spPr bwMode="auto">
          <a:xfrm flipV="1">
            <a:off x="952500" y="4033838"/>
            <a:ext cx="376238" cy="233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56" name="Line 23"/>
          <p:cNvSpPr>
            <a:spLocks noChangeShapeType="1"/>
          </p:cNvSpPr>
          <p:nvPr/>
        </p:nvSpPr>
        <p:spPr bwMode="auto">
          <a:xfrm>
            <a:off x="1366838" y="4038600"/>
            <a:ext cx="414337" cy="2000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4/28/15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CMPS 3130/6130 Computational Geometry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33FC1D-97FC-4DC1-9218-06C30686FCA4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13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6"/>
          <p:cNvSpPr>
            <a:spLocks noChangeArrowheads="1"/>
          </p:cNvSpPr>
          <p:nvPr/>
        </p:nvSpPr>
        <p:spPr bwMode="auto">
          <a:xfrm>
            <a:off x="838200" y="1790700"/>
            <a:ext cx="73914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251" name="Picture 8" descr="gluedF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73250"/>
            <a:ext cx="7391400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3252" name="Group 24"/>
          <p:cNvGrpSpPr>
            <a:grpSpLocks/>
          </p:cNvGrpSpPr>
          <p:nvPr/>
        </p:nvGrpSpPr>
        <p:grpSpPr bwMode="auto">
          <a:xfrm>
            <a:off x="4767263" y="2219325"/>
            <a:ext cx="1338262" cy="2319338"/>
            <a:chOff x="2415" y="1371"/>
            <a:chExt cx="843" cy="1461"/>
          </a:xfrm>
        </p:grpSpPr>
        <p:sp>
          <p:nvSpPr>
            <p:cNvPr id="53281" name="Line 25"/>
            <p:cNvSpPr>
              <a:spLocks noChangeShapeType="1"/>
            </p:cNvSpPr>
            <p:nvPr/>
          </p:nvSpPr>
          <p:spPr bwMode="auto">
            <a:xfrm flipH="1">
              <a:off x="2415" y="2166"/>
              <a:ext cx="555" cy="279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82" name="Line 26"/>
            <p:cNvSpPr>
              <a:spLocks noChangeShapeType="1"/>
            </p:cNvSpPr>
            <p:nvPr/>
          </p:nvSpPr>
          <p:spPr bwMode="auto">
            <a:xfrm flipH="1">
              <a:off x="2637" y="2562"/>
              <a:ext cx="141" cy="270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83" name="Line 27"/>
            <p:cNvSpPr>
              <a:spLocks noChangeShapeType="1"/>
            </p:cNvSpPr>
            <p:nvPr/>
          </p:nvSpPr>
          <p:spPr bwMode="auto">
            <a:xfrm flipV="1">
              <a:off x="2964" y="1758"/>
              <a:ext cx="294" cy="414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84" name="Line 28"/>
            <p:cNvSpPr>
              <a:spLocks noChangeShapeType="1"/>
            </p:cNvSpPr>
            <p:nvPr/>
          </p:nvSpPr>
          <p:spPr bwMode="auto">
            <a:xfrm flipH="1" flipV="1">
              <a:off x="3066" y="1371"/>
              <a:ext cx="189" cy="393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253" name="Line 30"/>
          <p:cNvSpPr>
            <a:spLocks noChangeShapeType="1"/>
          </p:cNvSpPr>
          <p:nvPr/>
        </p:nvSpPr>
        <p:spPr bwMode="auto">
          <a:xfrm>
            <a:off x="4687888" y="3259138"/>
            <a:ext cx="254000" cy="57150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4" name="Line 31"/>
          <p:cNvSpPr>
            <a:spLocks noChangeShapeType="1"/>
          </p:cNvSpPr>
          <p:nvPr/>
        </p:nvSpPr>
        <p:spPr bwMode="auto">
          <a:xfrm>
            <a:off x="5043488" y="3346450"/>
            <a:ext cx="573087" cy="147638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5" name="Line 32"/>
          <p:cNvSpPr>
            <a:spLocks noChangeShapeType="1"/>
          </p:cNvSpPr>
          <p:nvPr/>
        </p:nvSpPr>
        <p:spPr bwMode="auto">
          <a:xfrm>
            <a:off x="5505450" y="2693988"/>
            <a:ext cx="234950" cy="52387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6" name="Line 33"/>
          <p:cNvSpPr>
            <a:spLocks noChangeShapeType="1"/>
          </p:cNvSpPr>
          <p:nvPr/>
        </p:nvSpPr>
        <p:spPr bwMode="auto">
          <a:xfrm>
            <a:off x="5834063" y="2779713"/>
            <a:ext cx="134937" cy="28575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7" name="Line 34"/>
          <p:cNvSpPr>
            <a:spLocks noChangeShapeType="1"/>
          </p:cNvSpPr>
          <p:nvPr/>
        </p:nvSpPr>
        <p:spPr bwMode="auto">
          <a:xfrm flipV="1">
            <a:off x="5353050" y="2852738"/>
            <a:ext cx="538163" cy="547687"/>
          </a:xfrm>
          <a:prstGeom prst="line">
            <a:avLst/>
          </a:prstGeom>
          <a:noFill/>
          <a:ln w="63500">
            <a:solidFill>
              <a:srgbClr val="33CC33"/>
            </a:solidFill>
            <a:prstDash val="sysDot"/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8" name="Line 35"/>
          <p:cNvSpPr>
            <a:spLocks noChangeShapeType="1"/>
          </p:cNvSpPr>
          <p:nvPr/>
        </p:nvSpPr>
        <p:spPr bwMode="auto">
          <a:xfrm flipV="1">
            <a:off x="5348288" y="2976563"/>
            <a:ext cx="1038225" cy="447675"/>
          </a:xfrm>
          <a:prstGeom prst="line">
            <a:avLst/>
          </a:prstGeom>
          <a:noFill/>
          <a:ln w="63500">
            <a:solidFill>
              <a:srgbClr val="33CC33"/>
            </a:solidFill>
            <a:prstDash val="sysDot"/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9" name="Line 36"/>
          <p:cNvSpPr>
            <a:spLocks noChangeShapeType="1"/>
          </p:cNvSpPr>
          <p:nvPr/>
        </p:nvSpPr>
        <p:spPr bwMode="auto">
          <a:xfrm>
            <a:off x="5900738" y="2795588"/>
            <a:ext cx="514350" cy="133350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0" name="Line 37"/>
          <p:cNvSpPr>
            <a:spLocks noChangeShapeType="1"/>
          </p:cNvSpPr>
          <p:nvPr/>
        </p:nvSpPr>
        <p:spPr bwMode="auto">
          <a:xfrm>
            <a:off x="5043488" y="2022475"/>
            <a:ext cx="511175" cy="114300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1" name="Text Box 8"/>
          <p:cNvSpPr txBox="1">
            <a:spLocks noChangeArrowheads="1"/>
          </p:cNvSpPr>
          <p:nvPr/>
        </p:nvSpPr>
        <p:spPr bwMode="auto">
          <a:xfrm>
            <a:off x="525463" y="6218238"/>
            <a:ext cx="78708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1200"/>
              <a:t>[AER</a:t>
            </a:r>
            <a:r>
              <a:rPr lang="en-US" sz="1200" b="1">
                <a:solidFill>
                  <a:schemeClr val="accent2"/>
                </a:solidFill>
              </a:rPr>
              <a:t>W</a:t>
            </a:r>
            <a:r>
              <a:rPr lang="en-US" sz="1200"/>
              <a:t>03] H. Alt, A. Efrat, G. Rote, </a:t>
            </a:r>
            <a:r>
              <a:rPr lang="en-US" sz="1200" b="1">
                <a:solidFill>
                  <a:schemeClr val="accent2"/>
                </a:solidFill>
              </a:rPr>
              <a:t>C. Wenk</a:t>
            </a:r>
            <a:r>
              <a:rPr lang="en-US" sz="1200"/>
              <a:t>, Matching Planar Maps, </a:t>
            </a:r>
            <a:r>
              <a:rPr lang="en-US" sz="1200" i="1"/>
              <a:t>J. of Algorithms</a:t>
            </a:r>
            <a:r>
              <a:rPr lang="en-US" sz="1200"/>
              <a:t> 49: 262-283, 2003.</a:t>
            </a:r>
          </a:p>
          <a:p>
            <a:pPr algn="l"/>
            <a:r>
              <a:rPr lang="en-US" sz="1200"/>
              <a:t>[BPS</a:t>
            </a:r>
            <a:r>
              <a:rPr lang="en-US" sz="1200" b="1">
                <a:solidFill>
                  <a:schemeClr val="accent2"/>
                </a:solidFill>
              </a:rPr>
              <a:t>W</a:t>
            </a:r>
            <a:r>
              <a:rPr lang="en-US" sz="1200"/>
              <a:t>05] S. Brakatsoulas, D. Pfoser, R. Salas, </a:t>
            </a:r>
            <a:r>
              <a:rPr lang="en-US" sz="1200" b="1">
                <a:solidFill>
                  <a:schemeClr val="accent2"/>
                </a:solidFill>
              </a:rPr>
              <a:t>C. Wenk</a:t>
            </a:r>
            <a:r>
              <a:rPr lang="en-US" sz="1200"/>
              <a:t>, On Map-Matching Vehicle Tracking Data , VLDB 853-864 , 2005.</a:t>
            </a:r>
          </a:p>
          <a:p>
            <a:pPr algn="l"/>
            <a:r>
              <a:rPr lang="en-US" sz="1200"/>
              <a:t>[</a:t>
            </a:r>
            <a:r>
              <a:rPr lang="en-US" sz="1200" b="1">
                <a:solidFill>
                  <a:schemeClr val="accent2"/>
                </a:solidFill>
              </a:rPr>
              <a:t>W</a:t>
            </a:r>
            <a:r>
              <a:rPr lang="en-US" sz="1200"/>
              <a:t>SP06] </a:t>
            </a:r>
            <a:r>
              <a:rPr lang="en-US" sz="1200" b="1">
                <a:solidFill>
                  <a:schemeClr val="accent2"/>
                </a:solidFill>
              </a:rPr>
              <a:t>C. Wenk</a:t>
            </a:r>
            <a:r>
              <a:rPr lang="en-US" sz="1200"/>
              <a:t>, R. Salas, D. Pfoser, Adressing the Need for Map-Matching Speed…, SSDBM: 379-388, 2006. </a:t>
            </a:r>
          </a:p>
        </p:txBody>
      </p:sp>
      <p:sp>
        <p:nvSpPr>
          <p:cNvPr id="53262" name="Rectangle 10"/>
          <p:cNvSpPr>
            <a:spLocks noChangeArrowheads="1"/>
          </p:cNvSpPr>
          <p:nvPr/>
        </p:nvSpPr>
        <p:spPr bwMode="auto">
          <a:xfrm>
            <a:off x="762000" y="4533900"/>
            <a:ext cx="8382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Char char="•"/>
              <a:tabLst>
                <a:tab pos="3898900" algn="l"/>
              </a:tabLst>
            </a:pPr>
            <a:endParaRPr lang="en-US" sz="2800">
              <a:solidFill>
                <a:srgbClr val="FF6600"/>
              </a:solidFill>
              <a:latin typeface="Symbol" pitchFamily="18" charset="2"/>
            </a:endParaRPr>
          </a:p>
        </p:txBody>
      </p:sp>
      <p:sp>
        <p:nvSpPr>
          <p:cNvPr id="53263" name="Text Box 9"/>
          <p:cNvSpPr txBox="1">
            <a:spLocks noChangeArrowheads="1"/>
          </p:cNvSpPr>
          <p:nvPr/>
        </p:nvSpPr>
        <p:spPr bwMode="auto">
          <a:xfrm>
            <a:off x="1019175" y="2409825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de-DE" i="1"/>
              <a:t>G</a:t>
            </a:r>
            <a:endParaRPr lang="de-DE"/>
          </a:p>
        </p:txBody>
      </p:sp>
      <p:sp>
        <p:nvSpPr>
          <p:cNvPr id="53264" name="Oval 11"/>
          <p:cNvSpPr>
            <a:spLocks noChangeArrowheads="1"/>
          </p:cNvSpPr>
          <p:nvPr/>
        </p:nvSpPr>
        <p:spPr bwMode="auto">
          <a:xfrm>
            <a:off x="1414463" y="3148013"/>
            <a:ext cx="128587" cy="119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5" name="Oval 12"/>
          <p:cNvSpPr>
            <a:spLocks noChangeArrowheads="1"/>
          </p:cNvSpPr>
          <p:nvPr/>
        </p:nvSpPr>
        <p:spPr bwMode="auto">
          <a:xfrm>
            <a:off x="1457325" y="3524250"/>
            <a:ext cx="128588" cy="1190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6" name="Oval 13"/>
          <p:cNvSpPr>
            <a:spLocks noChangeArrowheads="1"/>
          </p:cNvSpPr>
          <p:nvPr/>
        </p:nvSpPr>
        <p:spPr bwMode="auto">
          <a:xfrm>
            <a:off x="1966913" y="3624263"/>
            <a:ext cx="128587" cy="119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7" name="Oval 14"/>
          <p:cNvSpPr>
            <a:spLocks noChangeArrowheads="1"/>
          </p:cNvSpPr>
          <p:nvPr/>
        </p:nvSpPr>
        <p:spPr bwMode="auto">
          <a:xfrm>
            <a:off x="1281113" y="3957638"/>
            <a:ext cx="128587" cy="119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8" name="Oval 15"/>
          <p:cNvSpPr>
            <a:spLocks noChangeArrowheads="1"/>
          </p:cNvSpPr>
          <p:nvPr/>
        </p:nvSpPr>
        <p:spPr bwMode="auto">
          <a:xfrm>
            <a:off x="1728788" y="4176713"/>
            <a:ext cx="128587" cy="119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9" name="Oval 16"/>
          <p:cNvSpPr>
            <a:spLocks noChangeArrowheads="1"/>
          </p:cNvSpPr>
          <p:nvPr/>
        </p:nvSpPr>
        <p:spPr bwMode="auto">
          <a:xfrm>
            <a:off x="828675" y="3771900"/>
            <a:ext cx="128588" cy="1190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70" name="Oval 17"/>
          <p:cNvSpPr>
            <a:spLocks noChangeArrowheads="1"/>
          </p:cNvSpPr>
          <p:nvPr/>
        </p:nvSpPr>
        <p:spPr bwMode="auto">
          <a:xfrm>
            <a:off x="871538" y="4210050"/>
            <a:ext cx="128587" cy="1190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71" name="Line 18"/>
          <p:cNvSpPr>
            <a:spLocks noChangeShapeType="1"/>
          </p:cNvSpPr>
          <p:nvPr/>
        </p:nvSpPr>
        <p:spPr bwMode="auto">
          <a:xfrm>
            <a:off x="1485900" y="3257550"/>
            <a:ext cx="42863" cy="2952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72" name="Line 19"/>
          <p:cNvSpPr>
            <a:spLocks noChangeShapeType="1"/>
          </p:cNvSpPr>
          <p:nvPr/>
        </p:nvSpPr>
        <p:spPr bwMode="auto">
          <a:xfrm flipH="1" flipV="1">
            <a:off x="1533525" y="3586163"/>
            <a:ext cx="485775" cy="1047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73" name="Line 20"/>
          <p:cNvSpPr>
            <a:spLocks noChangeShapeType="1"/>
          </p:cNvSpPr>
          <p:nvPr/>
        </p:nvSpPr>
        <p:spPr bwMode="auto">
          <a:xfrm flipH="1">
            <a:off x="1347788" y="3614738"/>
            <a:ext cx="157162" cy="3952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74" name="Line 21"/>
          <p:cNvSpPr>
            <a:spLocks noChangeShapeType="1"/>
          </p:cNvSpPr>
          <p:nvPr/>
        </p:nvSpPr>
        <p:spPr bwMode="auto">
          <a:xfrm flipH="1" flipV="1">
            <a:off x="914400" y="3838575"/>
            <a:ext cx="404813" cy="180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75" name="Line 22"/>
          <p:cNvSpPr>
            <a:spLocks noChangeShapeType="1"/>
          </p:cNvSpPr>
          <p:nvPr/>
        </p:nvSpPr>
        <p:spPr bwMode="auto">
          <a:xfrm flipV="1">
            <a:off x="952500" y="4033838"/>
            <a:ext cx="376238" cy="233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76" name="Line 23"/>
          <p:cNvSpPr>
            <a:spLocks noChangeShapeType="1"/>
          </p:cNvSpPr>
          <p:nvPr/>
        </p:nvSpPr>
        <p:spPr bwMode="auto">
          <a:xfrm>
            <a:off x="1366838" y="4038600"/>
            <a:ext cx="414337" cy="2000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77" name="Rectangle 3"/>
          <p:cNvSpPr>
            <a:spLocks noChangeArrowheads="1"/>
          </p:cNvSpPr>
          <p:nvPr/>
        </p:nvSpPr>
        <p:spPr bwMode="auto">
          <a:xfrm>
            <a:off x="5224463" y="5408613"/>
            <a:ext cx="2330450" cy="469900"/>
          </a:xfrm>
          <a:prstGeom prst="rect">
            <a:avLst/>
          </a:prstGeom>
          <a:solidFill>
            <a:srgbClr val="33CC33"/>
          </a:solidFill>
          <a:ln w="9525">
            <a:solidFill>
              <a:srgbClr val="33CC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78" name="Rectangle 4"/>
          <p:cNvSpPr>
            <a:spLocks noChangeArrowheads="1"/>
          </p:cNvSpPr>
          <p:nvPr/>
        </p:nvSpPr>
        <p:spPr bwMode="auto">
          <a:xfrm>
            <a:off x="1136650" y="5072063"/>
            <a:ext cx="2819400" cy="358775"/>
          </a:xfrm>
          <a:prstGeom prst="rect">
            <a:avLst/>
          </a:prstGeom>
          <a:solidFill>
            <a:srgbClr val="33CC33"/>
          </a:solidFill>
          <a:ln w="9525">
            <a:solidFill>
              <a:srgbClr val="33CC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79" name="Rectangle 29"/>
          <p:cNvSpPr>
            <a:spLocks noChangeArrowheads="1"/>
          </p:cNvSpPr>
          <p:nvPr/>
        </p:nvSpPr>
        <p:spPr bwMode="auto">
          <a:xfrm>
            <a:off x="360363" y="4629150"/>
            <a:ext cx="8783637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</a:pPr>
            <a:r>
              <a:rPr lang="de-DE" sz="2800"/>
              <a:t>During the sweep:</a:t>
            </a:r>
          </a:p>
          <a:p>
            <a:pPr marL="742950" lvl="1" indent="-285750" algn="l">
              <a:lnSpc>
                <a:spcPct val="70000"/>
              </a:lnSpc>
              <a:spcBef>
                <a:spcPct val="20000"/>
              </a:spcBef>
              <a:buClrTx/>
              <a:buSzTx/>
              <a:buFontTx/>
              <a:buChar char="–"/>
            </a:pPr>
            <a:r>
              <a:rPr lang="de-DE" sz="2200"/>
              <a:t>Update reachable points Dijkstra-style 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Char char="–"/>
            </a:pPr>
            <a:r>
              <a:rPr lang="de-DE" sz="2200"/>
              <a:t>Use a data structure which supports reachability queries in the free space surface</a:t>
            </a:r>
          </a:p>
        </p:txBody>
      </p:sp>
      <p:sp>
        <p:nvSpPr>
          <p:cNvPr id="53280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419100"/>
            <a:ext cx="7772400" cy="1143000"/>
          </a:xfrm>
        </p:spPr>
        <p:txBody>
          <a:bodyPr/>
          <a:lstStyle/>
          <a:p>
            <a:r>
              <a:rPr lang="de-DE" smtClean="0">
                <a:solidFill>
                  <a:schemeClr val="accent2"/>
                </a:solidFill>
              </a:rPr>
              <a:t>Update Reachable Points</a:t>
            </a:r>
            <a:endParaRPr lang="en-US" smtClean="0">
              <a:solidFill>
                <a:schemeClr val="accent2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4/28/15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CMPS 3130/6130 Computational Geometry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33FC1D-97FC-4DC1-9218-06C30686FCA4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09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6"/>
          <p:cNvSpPr>
            <a:spLocks noChangeArrowheads="1"/>
          </p:cNvSpPr>
          <p:nvPr/>
        </p:nvSpPr>
        <p:spPr bwMode="auto">
          <a:xfrm>
            <a:off x="838200" y="1790700"/>
            <a:ext cx="73914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275" name="Picture 8" descr="gluedF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73250"/>
            <a:ext cx="7391400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4276" name="Group 24"/>
          <p:cNvGrpSpPr>
            <a:grpSpLocks/>
          </p:cNvGrpSpPr>
          <p:nvPr/>
        </p:nvGrpSpPr>
        <p:grpSpPr bwMode="auto">
          <a:xfrm>
            <a:off x="5245100" y="2352675"/>
            <a:ext cx="1338263" cy="2319338"/>
            <a:chOff x="2415" y="1371"/>
            <a:chExt cx="843" cy="1461"/>
          </a:xfrm>
        </p:grpSpPr>
        <p:sp>
          <p:nvSpPr>
            <p:cNvPr id="54304" name="Line 25"/>
            <p:cNvSpPr>
              <a:spLocks noChangeShapeType="1"/>
            </p:cNvSpPr>
            <p:nvPr/>
          </p:nvSpPr>
          <p:spPr bwMode="auto">
            <a:xfrm flipH="1">
              <a:off x="2415" y="2166"/>
              <a:ext cx="555" cy="279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05" name="Line 26"/>
            <p:cNvSpPr>
              <a:spLocks noChangeShapeType="1"/>
            </p:cNvSpPr>
            <p:nvPr/>
          </p:nvSpPr>
          <p:spPr bwMode="auto">
            <a:xfrm flipH="1">
              <a:off x="2637" y="2562"/>
              <a:ext cx="141" cy="270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06" name="Line 27"/>
            <p:cNvSpPr>
              <a:spLocks noChangeShapeType="1"/>
            </p:cNvSpPr>
            <p:nvPr/>
          </p:nvSpPr>
          <p:spPr bwMode="auto">
            <a:xfrm flipV="1">
              <a:off x="2964" y="1758"/>
              <a:ext cx="294" cy="414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07" name="Line 28"/>
            <p:cNvSpPr>
              <a:spLocks noChangeShapeType="1"/>
            </p:cNvSpPr>
            <p:nvPr/>
          </p:nvSpPr>
          <p:spPr bwMode="auto">
            <a:xfrm flipH="1" flipV="1">
              <a:off x="3066" y="1371"/>
              <a:ext cx="189" cy="393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4277" name="Line 29"/>
          <p:cNvSpPr>
            <a:spLocks noChangeShapeType="1"/>
          </p:cNvSpPr>
          <p:nvPr/>
        </p:nvSpPr>
        <p:spPr bwMode="auto">
          <a:xfrm flipV="1">
            <a:off x="7056438" y="2738438"/>
            <a:ext cx="119062" cy="65087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78" name="Line 31"/>
          <p:cNvSpPr>
            <a:spLocks noChangeShapeType="1"/>
          </p:cNvSpPr>
          <p:nvPr/>
        </p:nvSpPr>
        <p:spPr bwMode="auto">
          <a:xfrm>
            <a:off x="4687888" y="3259138"/>
            <a:ext cx="254000" cy="57150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79" name="Line 32"/>
          <p:cNvSpPr>
            <a:spLocks noChangeShapeType="1"/>
          </p:cNvSpPr>
          <p:nvPr/>
        </p:nvSpPr>
        <p:spPr bwMode="auto">
          <a:xfrm>
            <a:off x="5043488" y="3346450"/>
            <a:ext cx="573087" cy="147638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0" name="Line 33"/>
          <p:cNvSpPr>
            <a:spLocks noChangeShapeType="1"/>
          </p:cNvSpPr>
          <p:nvPr/>
        </p:nvSpPr>
        <p:spPr bwMode="auto">
          <a:xfrm>
            <a:off x="5505450" y="2693988"/>
            <a:ext cx="234950" cy="52387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1" name="Line 34"/>
          <p:cNvSpPr>
            <a:spLocks noChangeShapeType="1"/>
          </p:cNvSpPr>
          <p:nvPr/>
        </p:nvSpPr>
        <p:spPr bwMode="auto">
          <a:xfrm>
            <a:off x="5834063" y="2779713"/>
            <a:ext cx="134937" cy="28575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2" name="Line 35"/>
          <p:cNvSpPr>
            <a:spLocks noChangeShapeType="1"/>
          </p:cNvSpPr>
          <p:nvPr/>
        </p:nvSpPr>
        <p:spPr bwMode="auto">
          <a:xfrm>
            <a:off x="5900738" y="2795588"/>
            <a:ext cx="514350" cy="133350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3" name="Line 36"/>
          <p:cNvSpPr>
            <a:spLocks noChangeShapeType="1"/>
          </p:cNvSpPr>
          <p:nvPr/>
        </p:nvSpPr>
        <p:spPr bwMode="auto">
          <a:xfrm>
            <a:off x="5043488" y="2022475"/>
            <a:ext cx="511175" cy="114300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4" name="Text Box 8"/>
          <p:cNvSpPr txBox="1">
            <a:spLocks noChangeArrowheads="1"/>
          </p:cNvSpPr>
          <p:nvPr/>
        </p:nvSpPr>
        <p:spPr bwMode="auto">
          <a:xfrm>
            <a:off x="525463" y="6218238"/>
            <a:ext cx="78708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1200"/>
              <a:t>[AER</a:t>
            </a:r>
            <a:r>
              <a:rPr lang="en-US" sz="1200" b="1">
                <a:solidFill>
                  <a:schemeClr val="accent2"/>
                </a:solidFill>
              </a:rPr>
              <a:t>W</a:t>
            </a:r>
            <a:r>
              <a:rPr lang="en-US" sz="1200"/>
              <a:t>03] H. Alt, A. Efrat, G. Rote, </a:t>
            </a:r>
            <a:r>
              <a:rPr lang="en-US" sz="1200" b="1">
                <a:solidFill>
                  <a:schemeClr val="accent2"/>
                </a:solidFill>
              </a:rPr>
              <a:t>C. Wenk</a:t>
            </a:r>
            <a:r>
              <a:rPr lang="en-US" sz="1200"/>
              <a:t>, Matching Planar Maps, </a:t>
            </a:r>
            <a:r>
              <a:rPr lang="en-US" sz="1200" i="1"/>
              <a:t>J. of Algorithms</a:t>
            </a:r>
            <a:r>
              <a:rPr lang="en-US" sz="1200"/>
              <a:t> 49: 262-283, 2003.</a:t>
            </a:r>
          </a:p>
          <a:p>
            <a:pPr algn="l"/>
            <a:r>
              <a:rPr lang="en-US" sz="1200"/>
              <a:t>[BPS</a:t>
            </a:r>
            <a:r>
              <a:rPr lang="en-US" sz="1200" b="1">
                <a:solidFill>
                  <a:schemeClr val="accent2"/>
                </a:solidFill>
              </a:rPr>
              <a:t>W</a:t>
            </a:r>
            <a:r>
              <a:rPr lang="en-US" sz="1200"/>
              <a:t>05] S. Brakatsoulas, D. Pfoser, R. Salas, </a:t>
            </a:r>
            <a:r>
              <a:rPr lang="en-US" sz="1200" b="1">
                <a:solidFill>
                  <a:schemeClr val="accent2"/>
                </a:solidFill>
              </a:rPr>
              <a:t>C. Wenk</a:t>
            </a:r>
            <a:r>
              <a:rPr lang="en-US" sz="1200"/>
              <a:t>, On Map-Matching Vehicle Tracking Data , VLDB 853-864 , 2005.</a:t>
            </a:r>
          </a:p>
          <a:p>
            <a:pPr algn="l"/>
            <a:r>
              <a:rPr lang="en-US" sz="1200"/>
              <a:t>[</a:t>
            </a:r>
            <a:r>
              <a:rPr lang="en-US" sz="1200" b="1">
                <a:solidFill>
                  <a:schemeClr val="accent2"/>
                </a:solidFill>
              </a:rPr>
              <a:t>W</a:t>
            </a:r>
            <a:r>
              <a:rPr lang="en-US" sz="1200"/>
              <a:t>SP06] </a:t>
            </a:r>
            <a:r>
              <a:rPr lang="en-US" sz="1200" b="1">
                <a:solidFill>
                  <a:schemeClr val="accent2"/>
                </a:solidFill>
              </a:rPr>
              <a:t>C. Wenk</a:t>
            </a:r>
            <a:r>
              <a:rPr lang="en-US" sz="1200"/>
              <a:t>, R. Salas, D. Pfoser, Adressing the Need for Map-Matching Speed…, SSDBM: 379-388, 2006. </a:t>
            </a:r>
          </a:p>
        </p:txBody>
      </p:sp>
      <p:sp>
        <p:nvSpPr>
          <p:cNvPr id="54285" name="Rectangle 10"/>
          <p:cNvSpPr>
            <a:spLocks noChangeArrowheads="1"/>
          </p:cNvSpPr>
          <p:nvPr/>
        </p:nvSpPr>
        <p:spPr bwMode="auto">
          <a:xfrm>
            <a:off x="762000" y="4533900"/>
            <a:ext cx="8382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Char char="•"/>
              <a:tabLst>
                <a:tab pos="3898900" algn="l"/>
              </a:tabLst>
            </a:pPr>
            <a:endParaRPr lang="en-US" sz="2800">
              <a:solidFill>
                <a:srgbClr val="FF6600"/>
              </a:solidFill>
              <a:latin typeface="Symbol" pitchFamily="18" charset="2"/>
            </a:endParaRPr>
          </a:p>
        </p:txBody>
      </p:sp>
      <p:sp>
        <p:nvSpPr>
          <p:cNvPr id="54286" name="Text Box 9"/>
          <p:cNvSpPr txBox="1">
            <a:spLocks noChangeArrowheads="1"/>
          </p:cNvSpPr>
          <p:nvPr/>
        </p:nvSpPr>
        <p:spPr bwMode="auto">
          <a:xfrm>
            <a:off x="1019175" y="2409825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de-DE" i="1"/>
              <a:t>G</a:t>
            </a:r>
            <a:endParaRPr lang="de-DE"/>
          </a:p>
        </p:txBody>
      </p:sp>
      <p:sp>
        <p:nvSpPr>
          <p:cNvPr id="54287" name="Oval 11"/>
          <p:cNvSpPr>
            <a:spLocks noChangeArrowheads="1"/>
          </p:cNvSpPr>
          <p:nvPr/>
        </p:nvSpPr>
        <p:spPr bwMode="auto">
          <a:xfrm>
            <a:off x="1414463" y="3148013"/>
            <a:ext cx="128587" cy="119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8" name="Oval 12"/>
          <p:cNvSpPr>
            <a:spLocks noChangeArrowheads="1"/>
          </p:cNvSpPr>
          <p:nvPr/>
        </p:nvSpPr>
        <p:spPr bwMode="auto">
          <a:xfrm>
            <a:off x="1457325" y="3524250"/>
            <a:ext cx="128588" cy="1190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9" name="Oval 13"/>
          <p:cNvSpPr>
            <a:spLocks noChangeArrowheads="1"/>
          </p:cNvSpPr>
          <p:nvPr/>
        </p:nvSpPr>
        <p:spPr bwMode="auto">
          <a:xfrm>
            <a:off x="1966913" y="3624263"/>
            <a:ext cx="128587" cy="119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90" name="Oval 14"/>
          <p:cNvSpPr>
            <a:spLocks noChangeArrowheads="1"/>
          </p:cNvSpPr>
          <p:nvPr/>
        </p:nvSpPr>
        <p:spPr bwMode="auto">
          <a:xfrm>
            <a:off x="1281113" y="3957638"/>
            <a:ext cx="128587" cy="119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91" name="Oval 15"/>
          <p:cNvSpPr>
            <a:spLocks noChangeArrowheads="1"/>
          </p:cNvSpPr>
          <p:nvPr/>
        </p:nvSpPr>
        <p:spPr bwMode="auto">
          <a:xfrm>
            <a:off x="1728788" y="4176713"/>
            <a:ext cx="128587" cy="119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92" name="Oval 16"/>
          <p:cNvSpPr>
            <a:spLocks noChangeArrowheads="1"/>
          </p:cNvSpPr>
          <p:nvPr/>
        </p:nvSpPr>
        <p:spPr bwMode="auto">
          <a:xfrm>
            <a:off x="828675" y="3771900"/>
            <a:ext cx="128588" cy="1190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93" name="Oval 17"/>
          <p:cNvSpPr>
            <a:spLocks noChangeArrowheads="1"/>
          </p:cNvSpPr>
          <p:nvPr/>
        </p:nvSpPr>
        <p:spPr bwMode="auto">
          <a:xfrm>
            <a:off x="871538" y="4210050"/>
            <a:ext cx="128587" cy="1190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94" name="Line 18"/>
          <p:cNvSpPr>
            <a:spLocks noChangeShapeType="1"/>
          </p:cNvSpPr>
          <p:nvPr/>
        </p:nvSpPr>
        <p:spPr bwMode="auto">
          <a:xfrm>
            <a:off x="1485900" y="3257550"/>
            <a:ext cx="42863" cy="2952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95" name="Line 19"/>
          <p:cNvSpPr>
            <a:spLocks noChangeShapeType="1"/>
          </p:cNvSpPr>
          <p:nvPr/>
        </p:nvSpPr>
        <p:spPr bwMode="auto">
          <a:xfrm flipH="1" flipV="1">
            <a:off x="1533525" y="3586163"/>
            <a:ext cx="485775" cy="1047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96" name="Line 20"/>
          <p:cNvSpPr>
            <a:spLocks noChangeShapeType="1"/>
          </p:cNvSpPr>
          <p:nvPr/>
        </p:nvSpPr>
        <p:spPr bwMode="auto">
          <a:xfrm flipH="1">
            <a:off x="1347788" y="3614738"/>
            <a:ext cx="157162" cy="3952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97" name="Line 21"/>
          <p:cNvSpPr>
            <a:spLocks noChangeShapeType="1"/>
          </p:cNvSpPr>
          <p:nvPr/>
        </p:nvSpPr>
        <p:spPr bwMode="auto">
          <a:xfrm flipH="1" flipV="1">
            <a:off x="914400" y="3838575"/>
            <a:ext cx="404813" cy="180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98" name="Line 22"/>
          <p:cNvSpPr>
            <a:spLocks noChangeShapeType="1"/>
          </p:cNvSpPr>
          <p:nvPr/>
        </p:nvSpPr>
        <p:spPr bwMode="auto">
          <a:xfrm flipV="1">
            <a:off x="952500" y="4033838"/>
            <a:ext cx="376238" cy="233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99" name="Line 23"/>
          <p:cNvSpPr>
            <a:spLocks noChangeShapeType="1"/>
          </p:cNvSpPr>
          <p:nvPr/>
        </p:nvSpPr>
        <p:spPr bwMode="auto">
          <a:xfrm>
            <a:off x="1366838" y="4038600"/>
            <a:ext cx="414337" cy="2000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00" name="Rectangle 3"/>
          <p:cNvSpPr>
            <a:spLocks noChangeArrowheads="1"/>
          </p:cNvSpPr>
          <p:nvPr/>
        </p:nvSpPr>
        <p:spPr bwMode="auto">
          <a:xfrm>
            <a:off x="5224463" y="5408613"/>
            <a:ext cx="2330450" cy="469900"/>
          </a:xfrm>
          <a:prstGeom prst="rect">
            <a:avLst/>
          </a:prstGeom>
          <a:solidFill>
            <a:srgbClr val="33CC33"/>
          </a:solidFill>
          <a:ln w="9525">
            <a:solidFill>
              <a:srgbClr val="33CC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01" name="Rectangle 4"/>
          <p:cNvSpPr>
            <a:spLocks noChangeArrowheads="1"/>
          </p:cNvSpPr>
          <p:nvPr/>
        </p:nvSpPr>
        <p:spPr bwMode="auto">
          <a:xfrm>
            <a:off x="1136650" y="5072063"/>
            <a:ext cx="2819400" cy="358775"/>
          </a:xfrm>
          <a:prstGeom prst="rect">
            <a:avLst/>
          </a:prstGeom>
          <a:solidFill>
            <a:srgbClr val="33CC33"/>
          </a:solidFill>
          <a:ln w="9525">
            <a:solidFill>
              <a:srgbClr val="33CC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02" name="Rectangle 29"/>
          <p:cNvSpPr>
            <a:spLocks noChangeArrowheads="1"/>
          </p:cNvSpPr>
          <p:nvPr/>
        </p:nvSpPr>
        <p:spPr bwMode="auto">
          <a:xfrm>
            <a:off x="360363" y="4629150"/>
            <a:ext cx="8783637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</a:pPr>
            <a:r>
              <a:rPr lang="de-DE" sz="2800"/>
              <a:t>During the sweep:</a:t>
            </a:r>
          </a:p>
          <a:p>
            <a:pPr marL="742950" lvl="1" indent="-285750" algn="l">
              <a:lnSpc>
                <a:spcPct val="70000"/>
              </a:lnSpc>
              <a:spcBef>
                <a:spcPct val="20000"/>
              </a:spcBef>
              <a:buClrTx/>
              <a:buSzTx/>
              <a:buFontTx/>
              <a:buChar char="–"/>
            </a:pPr>
            <a:r>
              <a:rPr lang="de-DE" sz="2200"/>
              <a:t>Update reachable points Dijkstra-style 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Char char="–"/>
            </a:pPr>
            <a:r>
              <a:rPr lang="de-DE" sz="2200"/>
              <a:t>Use a data structure which supports reachability queries in the free space surface</a:t>
            </a:r>
          </a:p>
        </p:txBody>
      </p:sp>
      <p:sp>
        <p:nvSpPr>
          <p:cNvPr id="54303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419100"/>
            <a:ext cx="7772400" cy="1143000"/>
          </a:xfrm>
        </p:spPr>
        <p:txBody>
          <a:bodyPr/>
          <a:lstStyle/>
          <a:p>
            <a:r>
              <a:rPr lang="de-DE" smtClean="0">
                <a:solidFill>
                  <a:schemeClr val="accent2"/>
                </a:solidFill>
              </a:rPr>
              <a:t>Update Reachable Points</a:t>
            </a:r>
            <a:endParaRPr lang="en-US" smtClean="0">
              <a:solidFill>
                <a:schemeClr val="accent2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4/28/15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CMPS 3130/6130 Computational Geometry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33FC1D-97FC-4DC1-9218-06C30686FCA4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29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6"/>
          <p:cNvSpPr>
            <a:spLocks noChangeArrowheads="1"/>
          </p:cNvSpPr>
          <p:nvPr/>
        </p:nvSpPr>
        <p:spPr bwMode="auto">
          <a:xfrm>
            <a:off x="838200" y="1790700"/>
            <a:ext cx="73914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9" name="Picture 9" descr="gluedF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73250"/>
            <a:ext cx="7391400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5300" name="Group 24"/>
          <p:cNvGrpSpPr>
            <a:grpSpLocks/>
          </p:cNvGrpSpPr>
          <p:nvPr/>
        </p:nvGrpSpPr>
        <p:grpSpPr bwMode="auto">
          <a:xfrm>
            <a:off x="5245100" y="2352675"/>
            <a:ext cx="1338263" cy="2319338"/>
            <a:chOff x="2415" y="1371"/>
            <a:chExt cx="843" cy="1461"/>
          </a:xfrm>
        </p:grpSpPr>
        <p:sp>
          <p:nvSpPr>
            <p:cNvPr id="55335" name="Line 25"/>
            <p:cNvSpPr>
              <a:spLocks noChangeShapeType="1"/>
            </p:cNvSpPr>
            <p:nvPr/>
          </p:nvSpPr>
          <p:spPr bwMode="auto">
            <a:xfrm flipH="1">
              <a:off x="2415" y="2166"/>
              <a:ext cx="555" cy="279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36" name="Line 26"/>
            <p:cNvSpPr>
              <a:spLocks noChangeShapeType="1"/>
            </p:cNvSpPr>
            <p:nvPr/>
          </p:nvSpPr>
          <p:spPr bwMode="auto">
            <a:xfrm flipH="1">
              <a:off x="2637" y="2562"/>
              <a:ext cx="141" cy="270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37" name="Line 27"/>
            <p:cNvSpPr>
              <a:spLocks noChangeShapeType="1"/>
            </p:cNvSpPr>
            <p:nvPr/>
          </p:nvSpPr>
          <p:spPr bwMode="auto">
            <a:xfrm flipV="1">
              <a:off x="2964" y="1758"/>
              <a:ext cx="294" cy="414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38" name="Line 28"/>
            <p:cNvSpPr>
              <a:spLocks noChangeShapeType="1"/>
            </p:cNvSpPr>
            <p:nvPr/>
          </p:nvSpPr>
          <p:spPr bwMode="auto">
            <a:xfrm flipH="1" flipV="1">
              <a:off x="3066" y="1371"/>
              <a:ext cx="189" cy="393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5301" name="Line 29"/>
          <p:cNvSpPr>
            <a:spLocks noChangeShapeType="1"/>
          </p:cNvSpPr>
          <p:nvPr/>
        </p:nvSpPr>
        <p:spPr bwMode="auto">
          <a:xfrm flipV="1">
            <a:off x="7056438" y="2738438"/>
            <a:ext cx="119062" cy="65087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2" name="Line 31"/>
          <p:cNvSpPr>
            <a:spLocks noChangeShapeType="1"/>
          </p:cNvSpPr>
          <p:nvPr/>
        </p:nvSpPr>
        <p:spPr bwMode="auto">
          <a:xfrm>
            <a:off x="4687888" y="3259138"/>
            <a:ext cx="254000" cy="57150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3" name="Line 32"/>
          <p:cNvSpPr>
            <a:spLocks noChangeShapeType="1"/>
          </p:cNvSpPr>
          <p:nvPr/>
        </p:nvSpPr>
        <p:spPr bwMode="auto">
          <a:xfrm>
            <a:off x="5043488" y="3346450"/>
            <a:ext cx="573087" cy="147638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4" name="Line 33"/>
          <p:cNvSpPr>
            <a:spLocks noChangeShapeType="1"/>
          </p:cNvSpPr>
          <p:nvPr/>
        </p:nvSpPr>
        <p:spPr bwMode="auto">
          <a:xfrm>
            <a:off x="5505450" y="2693988"/>
            <a:ext cx="234950" cy="52387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5" name="Line 34"/>
          <p:cNvSpPr>
            <a:spLocks noChangeShapeType="1"/>
          </p:cNvSpPr>
          <p:nvPr/>
        </p:nvSpPr>
        <p:spPr bwMode="auto">
          <a:xfrm>
            <a:off x="5834063" y="2779713"/>
            <a:ext cx="134937" cy="28575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6" name="Line 35"/>
          <p:cNvSpPr>
            <a:spLocks noChangeShapeType="1"/>
          </p:cNvSpPr>
          <p:nvPr/>
        </p:nvSpPr>
        <p:spPr bwMode="auto">
          <a:xfrm>
            <a:off x="5900738" y="2795588"/>
            <a:ext cx="514350" cy="133350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7" name="Line 36"/>
          <p:cNvSpPr>
            <a:spLocks noChangeShapeType="1"/>
          </p:cNvSpPr>
          <p:nvPr/>
        </p:nvSpPr>
        <p:spPr bwMode="auto">
          <a:xfrm flipV="1">
            <a:off x="5346700" y="3017838"/>
            <a:ext cx="1190625" cy="420687"/>
          </a:xfrm>
          <a:prstGeom prst="line">
            <a:avLst/>
          </a:prstGeom>
          <a:noFill/>
          <a:ln w="63500">
            <a:solidFill>
              <a:srgbClr val="33CC33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8" name="Line 37"/>
          <p:cNvSpPr>
            <a:spLocks noChangeShapeType="1"/>
          </p:cNvSpPr>
          <p:nvPr/>
        </p:nvSpPr>
        <p:spPr bwMode="auto">
          <a:xfrm flipV="1">
            <a:off x="5365750" y="3078163"/>
            <a:ext cx="1381125" cy="361950"/>
          </a:xfrm>
          <a:prstGeom prst="line">
            <a:avLst/>
          </a:prstGeom>
          <a:noFill/>
          <a:ln w="63500">
            <a:solidFill>
              <a:srgbClr val="33CC33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9" name="Line 38"/>
          <p:cNvSpPr>
            <a:spLocks noChangeShapeType="1"/>
          </p:cNvSpPr>
          <p:nvPr/>
        </p:nvSpPr>
        <p:spPr bwMode="auto">
          <a:xfrm>
            <a:off x="5043488" y="2022475"/>
            <a:ext cx="511175" cy="114300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0" name="Line 39"/>
          <p:cNvSpPr>
            <a:spLocks noChangeShapeType="1"/>
          </p:cNvSpPr>
          <p:nvPr/>
        </p:nvSpPr>
        <p:spPr bwMode="auto">
          <a:xfrm>
            <a:off x="6548438" y="2970213"/>
            <a:ext cx="234950" cy="52387"/>
          </a:xfrm>
          <a:prstGeom prst="line">
            <a:avLst/>
          </a:prstGeom>
          <a:noFill/>
          <a:ln w="88900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1" name="Line 40"/>
          <p:cNvSpPr>
            <a:spLocks noChangeShapeType="1"/>
          </p:cNvSpPr>
          <p:nvPr/>
        </p:nvSpPr>
        <p:spPr bwMode="auto">
          <a:xfrm flipV="1">
            <a:off x="6099175" y="2370138"/>
            <a:ext cx="190500" cy="506412"/>
          </a:xfrm>
          <a:prstGeom prst="line">
            <a:avLst/>
          </a:prstGeom>
          <a:noFill/>
          <a:ln w="63500">
            <a:solidFill>
              <a:srgbClr val="33CC33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2" name="Line 41"/>
          <p:cNvSpPr>
            <a:spLocks noChangeShapeType="1"/>
          </p:cNvSpPr>
          <p:nvPr/>
        </p:nvSpPr>
        <p:spPr bwMode="auto">
          <a:xfrm>
            <a:off x="6300788" y="2332038"/>
            <a:ext cx="363537" cy="76200"/>
          </a:xfrm>
          <a:prstGeom prst="line">
            <a:avLst/>
          </a:prstGeom>
          <a:noFill/>
          <a:ln w="88900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3" name="Line 42"/>
          <p:cNvSpPr>
            <a:spLocks noChangeShapeType="1"/>
          </p:cNvSpPr>
          <p:nvPr/>
        </p:nvSpPr>
        <p:spPr bwMode="auto">
          <a:xfrm flipV="1">
            <a:off x="6118225" y="2439988"/>
            <a:ext cx="533400" cy="438150"/>
          </a:xfrm>
          <a:prstGeom prst="line">
            <a:avLst/>
          </a:prstGeom>
          <a:noFill/>
          <a:ln w="63500">
            <a:solidFill>
              <a:srgbClr val="33CC33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4" name="Rectangle 53"/>
          <p:cNvSpPr>
            <a:spLocks noChangeArrowheads="1"/>
          </p:cNvSpPr>
          <p:nvPr/>
        </p:nvSpPr>
        <p:spPr bwMode="auto">
          <a:xfrm>
            <a:off x="762000" y="4533900"/>
            <a:ext cx="8382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Char char="•"/>
              <a:tabLst>
                <a:tab pos="3898900" algn="l"/>
              </a:tabLst>
            </a:pPr>
            <a:endParaRPr lang="en-US" sz="2800">
              <a:solidFill>
                <a:srgbClr val="FF6600"/>
              </a:solidFill>
              <a:latin typeface="Symbol" pitchFamily="18" charset="2"/>
            </a:endParaRPr>
          </a:p>
        </p:txBody>
      </p:sp>
      <p:sp>
        <p:nvSpPr>
          <p:cNvPr id="55315" name="Text Box 8"/>
          <p:cNvSpPr txBox="1">
            <a:spLocks noChangeArrowheads="1"/>
          </p:cNvSpPr>
          <p:nvPr/>
        </p:nvSpPr>
        <p:spPr bwMode="auto">
          <a:xfrm>
            <a:off x="525463" y="6218238"/>
            <a:ext cx="78708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1200"/>
              <a:t>[AER</a:t>
            </a:r>
            <a:r>
              <a:rPr lang="en-US" sz="1200" b="1">
                <a:solidFill>
                  <a:schemeClr val="accent2"/>
                </a:solidFill>
              </a:rPr>
              <a:t>W</a:t>
            </a:r>
            <a:r>
              <a:rPr lang="en-US" sz="1200"/>
              <a:t>03] H. Alt, A. Efrat, G. Rote, </a:t>
            </a:r>
            <a:r>
              <a:rPr lang="en-US" sz="1200" b="1">
                <a:solidFill>
                  <a:schemeClr val="accent2"/>
                </a:solidFill>
              </a:rPr>
              <a:t>C. Wenk</a:t>
            </a:r>
            <a:r>
              <a:rPr lang="en-US" sz="1200"/>
              <a:t>, Matching Planar Maps, </a:t>
            </a:r>
            <a:r>
              <a:rPr lang="en-US" sz="1200" i="1"/>
              <a:t>J. of Algorithms</a:t>
            </a:r>
            <a:r>
              <a:rPr lang="en-US" sz="1200"/>
              <a:t> 49: 262-283, 2003.</a:t>
            </a:r>
          </a:p>
          <a:p>
            <a:pPr algn="l"/>
            <a:r>
              <a:rPr lang="en-US" sz="1200"/>
              <a:t>[BPS</a:t>
            </a:r>
            <a:r>
              <a:rPr lang="en-US" sz="1200" b="1">
                <a:solidFill>
                  <a:schemeClr val="accent2"/>
                </a:solidFill>
              </a:rPr>
              <a:t>W</a:t>
            </a:r>
            <a:r>
              <a:rPr lang="en-US" sz="1200"/>
              <a:t>05] S. Brakatsoulas, D. Pfoser, R. Salas, </a:t>
            </a:r>
            <a:r>
              <a:rPr lang="en-US" sz="1200" b="1">
                <a:solidFill>
                  <a:schemeClr val="accent2"/>
                </a:solidFill>
              </a:rPr>
              <a:t>C. Wenk</a:t>
            </a:r>
            <a:r>
              <a:rPr lang="en-US" sz="1200"/>
              <a:t>, On Map-Matching Vehicle Tracking Data , VLDB 853-864 , 2005.</a:t>
            </a:r>
          </a:p>
          <a:p>
            <a:pPr algn="l"/>
            <a:r>
              <a:rPr lang="en-US" sz="1200"/>
              <a:t>[</a:t>
            </a:r>
            <a:r>
              <a:rPr lang="en-US" sz="1200" b="1">
                <a:solidFill>
                  <a:schemeClr val="accent2"/>
                </a:solidFill>
              </a:rPr>
              <a:t>W</a:t>
            </a:r>
            <a:r>
              <a:rPr lang="en-US" sz="1200"/>
              <a:t>SP06] </a:t>
            </a:r>
            <a:r>
              <a:rPr lang="en-US" sz="1200" b="1">
                <a:solidFill>
                  <a:schemeClr val="accent2"/>
                </a:solidFill>
              </a:rPr>
              <a:t>C. Wenk</a:t>
            </a:r>
            <a:r>
              <a:rPr lang="en-US" sz="1200"/>
              <a:t>, R. Salas, D. Pfoser, Adressing the Need for Map-Matching Speed…, SSDBM: 379-388, 2006. </a:t>
            </a:r>
          </a:p>
        </p:txBody>
      </p:sp>
      <p:sp>
        <p:nvSpPr>
          <p:cNvPr id="55316" name="Rectangle 10"/>
          <p:cNvSpPr>
            <a:spLocks noChangeArrowheads="1"/>
          </p:cNvSpPr>
          <p:nvPr/>
        </p:nvSpPr>
        <p:spPr bwMode="auto">
          <a:xfrm>
            <a:off x="762000" y="4533900"/>
            <a:ext cx="8382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Char char="•"/>
              <a:tabLst>
                <a:tab pos="3898900" algn="l"/>
              </a:tabLst>
            </a:pPr>
            <a:endParaRPr lang="en-US" sz="2800">
              <a:solidFill>
                <a:srgbClr val="FF6600"/>
              </a:solidFill>
              <a:latin typeface="Symbol" pitchFamily="18" charset="2"/>
            </a:endParaRPr>
          </a:p>
        </p:txBody>
      </p:sp>
      <p:sp>
        <p:nvSpPr>
          <p:cNvPr id="55317" name="Text Box 9"/>
          <p:cNvSpPr txBox="1">
            <a:spLocks noChangeArrowheads="1"/>
          </p:cNvSpPr>
          <p:nvPr/>
        </p:nvSpPr>
        <p:spPr bwMode="auto">
          <a:xfrm>
            <a:off x="1019175" y="2409825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de-DE" i="1"/>
              <a:t>G</a:t>
            </a:r>
            <a:endParaRPr lang="de-DE"/>
          </a:p>
        </p:txBody>
      </p:sp>
      <p:sp>
        <p:nvSpPr>
          <p:cNvPr id="55318" name="Oval 11"/>
          <p:cNvSpPr>
            <a:spLocks noChangeArrowheads="1"/>
          </p:cNvSpPr>
          <p:nvPr/>
        </p:nvSpPr>
        <p:spPr bwMode="auto">
          <a:xfrm>
            <a:off x="1414463" y="3148013"/>
            <a:ext cx="128587" cy="119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9" name="Oval 12"/>
          <p:cNvSpPr>
            <a:spLocks noChangeArrowheads="1"/>
          </p:cNvSpPr>
          <p:nvPr/>
        </p:nvSpPr>
        <p:spPr bwMode="auto">
          <a:xfrm>
            <a:off x="1457325" y="3524250"/>
            <a:ext cx="128588" cy="1190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0" name="Oval 13"/>
          <p:cNvSpPr>
            <a:spLocks noChangeArrowheads="1"/>
          </p:cNvSpPr>
          <p:nvPr/>
        </p:nvSpPr>
        <p:spPr bwMode="auto">
          <a:xfrm>
            <a:off x="1966913" y="3624263"/>
            <a:ext cx="128587" cy="119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1" name="Oval 14"/>
          <p:cNvSpPr>
            <a:spLocks noChangeArrowheads="1"/>
          </p:cNvSpPr>
          <p:nvPr/>
        </p:nvSpPr>
        <p:spPr bwMode="auto">
          <a:xfrm>
            <a:off x="1281113" y="3957638"/>
            <a:ext cx="128587" cy="119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2" name="Oval 15"/>
          <p:cNvSpPr>
            <a:spLocks noChangeArrowheads="1"/>
          </p:cNvSpPr>
          <p:nvPr/>
        </p:nvSpPr>
        <p:spPr bwMode="auto">
          <a:xfrm>
            <a:off x="1728788" y="4176713"/>
            <a:ext cx="128587" cy="119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3" name="Oval 16"/>
          <p:cNvSpPr>
            <a:spLocks noChangeArrowheads="1"/>
          </p:cNvSpPr>
          <p:nvPr/>
        </p:nvSpPr>
        <p:spPr bwMode="auto">
          <a:xfrm>
            <a:off x="828675" y="3771900"/>
            <a:ext cx="128588" cy="1190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4" name="Oval 17"/>
          <p:cNvSpPr>
            <a:spLocks noChangeArrowheads="1"/>
          </p:cNvSpPr>
          <p:nvPr/>
        </p:nvSpPr>
        <p:spPr bwMode="auto">
          <a:xfrm>
            <a:off x="871538" y="4210050"/>
            <a:ext cx="128587" cy="1190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5" name="Line 18"/>
          <p:cNvSpPr>
            <a:spLocks noChangeShapeType="1"/>
          </p:cNvSpPr>
          <p:nvPr/>
        </p:nvSpPr>
        <p:spPr bwMode="auto">
          <a:xfrm>
            <a:off x="1485900" y="3257550"/>
            <a:ext cx="42863" cy="2952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26" name="Line 19"/>
          <p:cNvSpPr>
            <a:spLocks noChangeShapeType="1"/>
          </p:cNvSpPr>
          <p:nvPr/>
        </p:nvSpPr>
        <p:spPr bwMode="auto">
          <a:xfrm flipH="1" flipV="1">
            <a:off x="1533525" y="3586163"/>
            <a:ext cx="485775" cy="1047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27" name="Line 20"/>
          <p:cNvSpPr>
            <a:spLocks noChangeShapeType="1"/>
          </p:cNvSpPr>
          <p:nvPr/>
        </p:nvSpPr>
        <p:spPr bwMode="auto">
          <a:xfrm flipH="1">
            <a:off x="1347788" y="3614738"/>
            <a:ext cx="157162" cy="3952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28" name="Line 21"/>
          <p:cNvSpPr>
            <a:spLocks noChangeShapeType="1"/>
          </p:cNvSpPr>
          <p:nvPr/>
        </p:nvSpPr>
        <p:spPr bwMode="auto">
          <a:xfrm flipH="1" flipV="1">
            <a:off x="914400" y="3838575"/>
            <a:ext cx="404813" cy="180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29" name="Line 22"/>
          <p:cNvSpPr>
            <a:spLocks noChangeShapeType="1"/>
          </p:cNvSpPr>
          <p:nvPr/>
        </p:nvSpPr>
        <p:spPr bwMode="auto">
          <a:xfrm flipV="1">
            <a:off x="952500" y="4033838"/>
            <a:ext cx="376238" cy="233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30" name="Line 23"/>
          <p:cNvSpPr>
            <a:spLocks noChangeShapeType="1"/>
          </p:cNvSpPr>
          <p:nvPr/>
        </p:nvSpPr>
        <p:spPr bwMode="auto">
          <a:xfrm>
            <a:off x="1366838" y="4038600"/>
            <a:ext cx="414337" cy="2000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31" name="Rectangle 3"/>
          <p:cNvSpPr>
            <a:spLocks noChangeArrowheads="1"/>
          </p:cNvSpPr>
          <p:nvPr/>
        </p:nvSpPr>
        <p:spPr bwMode="auto">
          <a:xfrm>
            <a:off x="5224463" y="5408613"/>
            <a:ext cx="2330450" cy="469900"/>
          </a:xfrm>
          <a:prstGeom prst="rect">
            <a:avLst/>
          </a:prstGeom>
          <a:solidFill>
            <a:srgbClr val="33CC33"/>
          </a:solidFill>
          <a:ln w="9525">
            <a:solidFill>
              <a:srgbClr val="33CC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32" name="Rectangle 4"/>
          <p:cNvSpPr>
            <a:spLocks noChangeArrowheads="1"/>
          </p:cNvSpPr>
          <p:nvPr/>
        </p:nvSpPr>
        <p:spPr bwMode="auto">
          <a:xfrm>
            <a:off x="1136650" y="5072063"/>
            <a:ext cx="2819400" cy="358775"/>
          </a:xfrm>
          <a:prstGeom prst="rect">
            <a:avLst/>
          </a:prstGeom>
          <a:solidFill>
            <a:srgbClr val="33CC33"/>
          </a:solidFill>
          <a:ln w="9525">
            <a:solidFill>
              <a:srgbClr val="33CC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33" name="Rectangle 29"/>
          <p:cNvSpPr>
            <a:spLocks noChangeArrowheads="1"/>
          </p:cNvSpPr>
          <p:nvPr/>
        </p:nvSpPr>
        <p:spPr bwMode="auto">
          <a:xfrm>
            <a:off x="360363" y="4629150"/>
            <a:ext cx="8783637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</a:pPr>
            <a:r>
              <a:rPr lang="de-DE" sz="2800"/>
              <a:t>During the sweep:</a:t>
            </a:r>
          </a:p>
          <a:p>
            <a:pPr marL="742950" lvl="1" indent="-285750" algn="l">
              <a:lnSpc>
                <a:spcPct val="70000"/>
              </a:lnSpc>
              <a:spcBef>
                <a:spcPct val="20000"/>
              </a:spcBef>
              <a:buClrTx/>
              <a:buSzTx/>
              <a:buFontTx/>
              <a:buChar char="–"/>
            </a:pPr>
            <a:r>
              <a:rPr lang="de-DE" sz="2200"/>
              <a:t>Update reachable points Dijkstra-style 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Char char="–"/>
            </a:pPr>
            <a:r>
              <a:rPr lang="de-DE" sz="2200"/>
              <a:t>Use a data structure which supports reachability queries in the free space surface</a:t>
            </a:r>
          </a:p>
        </p:txBody>
      </p:sp>
      <p:sp>
        <p:nvSpPr>
          <p:cNvPr id="55334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419100"/>
            <a:ext cx="7772400" cy="1143000"/>
          </a:xfrm>
        </p:spPr>
        <p:txBody>
          <a:bodyPr/>
          <a:lstStyle/>
          <a:p>
            <a:r>
              <a:rPr lang="de-DE" smtClean="0">
                <a:solidFill>
                  <a:schemeClr val="accent2"/>
                </a:solidFill>
              </a:rPr>
              <a:t>Update Reachable Points</a:t>
            </a:r>
            <a:endParaRPr lang="en-US" smtClean="0">
              <a:solidFill>
                <a:schemeClr val="accent2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4/28/15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CMPS 3130/6130 Computational Geometry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33FC1D-97FC-4DC1-9218-06C30686FCA4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60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6"/>
          <p:cNvSpPr>
            <a:spLocks noChangeArrowheads="1"/>
          </p:cNvSpPr>
          <p:nvPr/>
        </p:nvSpPr>
        <p:spPr bwMode="auto">
          <a:xfrm>
            <a:off x="838200" y="1790700"/>
            <a:ext cx="73914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6323" name="Picture 8" descr="gluedF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73250"/>
            <a:ext cx="7391400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6324" name="Group 24"/>
          <p:cNvGrpSpPr>
            <a:grpSpLocks/>
          </p:cNvGrpSpPr>
          <p:nvPr/>
        </p:nvGrpSpPr>
        <p:grpSpPr bwMode="auto">
          <a:xfrm>
            <a:off x="5245100" y="2352675"/>
            <a:ext cx="1338263" cy="2319338"/>
            <a:chOff x="2415" y="1371"/>
            <a:chExt cx="843" cy="1461"/>
          </a:xfrm>
        </p:grpSpPr>
        <p:sp>
          <p:nvSpPr>
            <p:cNvPr id="56359" name="Line 25"/>
            <p:cNvSpPr>
              <a:spLocks noChangeShapeType="1"/>
            </p:cNvSpPr>
            <p:nvPr/>
          </p:nvSpPr>
          <p:spPr bwMode="auto">
            <a:xfrm flipH="1">
              <a:off x="2415" y="2166"/>
              <a:ext cx="555" cy="279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60" name="Line 26"/>
            <p:cNvSpPr>
              <a:spLocks noChangeShapeType="1"/>
            </p:cNvSpPr>
            <p:nvPr/>
          </p:nvSpPr>
          <p:spPr bwMode="auto">
            <a:xfrm flipH="1">
              <a:off x="2637" y="2562"/>
              <a:ext cx="141" cy="270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61" name="Line 27"/>
            <p:cNvSpPr>
              <a:spLocks noChangeShapeType="1"/>
            </p:cNvSpPr>
            <p:nvPr/>
          </p:nvSpPr>
          <p:spPr bwMode="auto">
            <a:xfrm flipV="1">
              <a:off x="2964" y="1758"/>
              <a:ext cx="294" cy="414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62" name="Line 28"/>
            <p:cNvSpPr>
              <a:spLocks noChangeShapeType="1"/>
            </p:cNvSpPr>
            <p:nvPr/>
          </p:nvSpPr>
          <p:spPr bwMode="auto">
            <a:xfrm flipH="1" flipV="1">
              <a:off x="3066" y="1371"/>
              <a:ext cx="189" cy="393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6325" name="Line 29"/>
          <p:cNvSpPr>
            <a:spLocks noChangeShapeType="1"/>
          </p:cNvSpPr>
          <p:nvPr/>
        </p:nvSpPr>
        <p:spPr bwMode="auto">
          <a:xfrm flipV="1">
            <a:off x="7056438" y="2738438"/>
            <a:ext cx="119062" cy="65087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26" name="Line 31"/>
          <p:cNvSpPr>
            <a:spLocks noChangeShapeType="1"/>
          </p:cNvSpPr>
          <p:nvPr/>
        </p:nvSpPr>
        <p:spPr bwMode="auto">
          <a:xfrm>
            <a:off x="4687888" y="3259138"/>
            <a:ext cx="254000" cy="57150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27" name="Line 32"/>
          <p:cNvSpPr>
            <a:spLocks noChangeShapeType="1"/>
          </p:cNvSpPr>
          <p:nvPr/>
        </p:nvSpPr>
        <p:spPr bwMode="auto">
          <a:xfrm>
            <a:off x="5043488" y="3346450"/>
            <a:ext cx="573087" cy="147638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28" name="Line 33"/>
          <p:cNvSpPr>
            <a:spLocks noChangeShapeType="1"/>
          </p:cNvSpPr>
          <p:nvPr/>
        </p:nvSpPr>
        <p:spPr bwMode="auto">
          <a:xfrm>
            <a:off x="5505450" y="2693988"/>
            <a:ext cx="234950" cy="52387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29" name="Line 34"/>
          <p:cNvSpPr>
            <a:spLocks noChangeShapeType="1"/>
          </p:cNvSpPr>
          <p:nvPr/>
        </p:nvSpPr>
        <p:spPr bwMode="auto">
          <a:xfrm>
            <a:off x="5834063" y="2779713"/>
            <a:ext cx="134937" cy="28575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0" name="Line 35"/>
          <p:cNvSpPr>
            <a:spLocks noChangeShapeType="1"/>
          </p:cNvSpPr>
          <p:nvPr/>
        </p:nvSpPr>
        <p:spPr bwMode="auto">
          <a:xfrm>
            <a:off x="5900738" y="2795588"/>
            <a:ext cx="514350" cy="133350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1" name="Line 36"/>
          <p:cNvSpPr>
            <a:spLocks noChangeShapeType="1"/>
          </p:cNvSpPr>
          <p:nvPr/>
        </p:nvSpPr>
        <p:spPr bwMode="auto">
          <a:xfrm>
            <a:off x="5043488" y="2022475"/>
            <a:ext cx="511175" cy="114300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2" name="Line 37"/>
          <p:cNvSpPr>
            <a:spLocks noChangeShapeType="1"/>
          </p:cNvSpPr>
          <p:nvPr/>
        </p:nvSpPr>
        <p:spPr bwMode="auto">
          <a:xfrm flipV="1">
            <a:off x="5346700" y="3017838"/>
            <a:ext cx="1190625" cy="420687"/>
          </a:xfrm>
          <a:prstGeom prst="line">
            <a:avLst/>
          </a:prstGeom>
          <a:noFill/>
          <a:ln w="63500">
            <a:solidFill>
              <a:srgbClr val="33CC33"/>
            </a:solidFill>
            <a:prstDash val="sysDot"/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3" name="Line 38"/>
          <p:cNvSpPr>
            <a:spLocks noChangeShapeType="1"/>
          </p:cNvSpPr>
          <p:nvPr/>
        </p:nvSpPr>
        <p:spPr bwMode="auto">
          <a:xfrm flipV="1">
            <a:off x="5365750" y="3078163"/>
            <a:ext cx="1381125" cy="361950"/>
          </a:xfrm>
          <a:prstGeom prst="line">
            <a:avLst/>
          </a:prstGeom>
          <a:noFill/>
          <a:ln w="63500">
            <a:solidFill>
              <a:srgbClr val="33CC33"/>
            </a:solidFill>
            <a:prstDash val="sysDot"/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4" name="Line 39"/>
          <p:cNvSpPr>
            <a:spLocks noChangeShapeType="1"/>
          </p:cNvSpPr>
          <p:nvPr/>
        </p:nvSpPr>
        <p:spPr bwMode="auto">
          <a:xfrm>
            <a:off x="6548438" y="2970213"/>
            <a:ext cx="234950" cy="52387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5" name="Line 40"/>
          <p:cNvSpPr>
            <a:spLocks noChangeShapeType="1"/>
          </p:cNvSpPr>
          <p:nvPr/>
        </p:nvSpPr>
        <p:spPr bwMode="auto">
          <a:xfrm>
            <a:off x="6300788" y="2332038"/>
            <a:ext cx="363537" cy="76200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6" name="Line 41"/>
          <p:cNvSpPr>
            <a:spLocks noChangeShapeType="1"/>
          </p:cNvSpPr>
          <p:nvPr/>
        </p:nvSpPr>
        <p:spPr bwMode="auto">
          <a:xfrm flipV="1">
            <a:off x="6099175" y="2370138"/>
            <a:ext cx="190500" cy="506412"/>
          </a:xfrm>
          <a:prstGeom prst="line">
            <a:avLst/>
          </a:prstGeom>
          <a:noFill/>
          <a:ln w="63500">
            <a:solidFill>
              <a:srgbClr val="33CC33"/>
            </a:solidFill>
            <a:prstDash val="sysDot"/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7" name="Line 42"/>
          <p:cNvSpPr>
            <a:spLocks noChangeShapeType="1"/>
          </p:cNvSpPr>
          <p:nvPr/>
        </p:nvSpPr>
        <p:spPr bwMode="auto">
          <a:xfrm flipV="1">
            <a:off x="6118225" y="2439988"/>
            <a:ext cx="533400" cy="438150"/>
          </a:xfrm>
          <a:prstGeom prst="line">
            <a:avLst/>
          </a:prstGeom>
          <a:noFill/>
          <a:ln w="63500">
            <a:solidFill>
              <a:srgbClr val="33CC33"/>
            </a:solidFill>
            <a:prstDash val="sysDot"/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8" name="Rectangle 58"/>
          <p:cNvSpPr>
            <a:spLocks noChangeArrowheads="1"/>
          </p:cNvSpPr>
          <p:nvPr/>
        </p:nvSpPr>
        <p:spPr bwMode="auto">
          <a:xfrm>
            <a:off x="762000" y="4533900"/>
            <a:ext cx="8382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Char char="•"/>
              <a:tabLst>
                <a:tab pos="3898900" algn="l"/>
              </a:tabLst>
            </a:pPr>
            <a:endParaRPr lang="en-US" sz="2800">
              <a:solidFill>
                <a:srgbClr val="FF6600"/>
              </a:solidFill>
              <a:latin typeface="Symbol" pitchFamily="18" charset="2"/>
            </a:endParaRPr>
          </a:p>
        </p:txBody>
      </p:sp>
      <p:sp>
        <p:nvSpPr>
          <p:cNvPr id="56339" name="Text Box 8"/>
          <p:cNvSpPr txBox="1">
            <a:spLocks noChangeArrowheads="1"/>
          </p:cNvSpPr>
          <p:nvPr/>
        </p:nvSpPr>
        <p:spPr bwMode="auto">
          <a:xfrm>
            <a:off x="525463" y="6218238"/>
            <a:ext cx="78708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1200"/>
              <a:t>[AER</a:t>
            </a:r>
            <a:r>
              <a:rPr lang="en-US" sz="1200" b="1">
                <a:solidFill>
                  <a:schemeClr val="accent2"/>
                </a:solidFill>
              </a:rPr>
              <a:t>W</a:t>
            </a:r>
            <a:r>
              <a:rPr lang="en-US" sz="1200"/>
              <a:t>03] H. Alt, A. Efrat, G. Rote, </a:t>
            </a:r>
            <a:r>
              <a:rPr lang="en-US" sz="1200" b="1">
                <a:solidFill>
                  <a:schemeClr val="accent2"/>
                </a:solidFill>
              </a:rPr>
              <a:t>C. Wenk</a:t>
            </a:r>
            <a:r>
              <a:rPr lang="en-US" sz="1200"/>
              <a:t>, Matching Planar Maps, </a:t>
            </a:r>
            <a:r>
              <a:rPr lang="en-US" sz="1200" i="1"/>
              <a:t>J. of Algorithms</a:t>
            </a:r>
            <a:r>
              <a:rPr lang="en-US" sz="1200"/>
              <a:t> 49: 262-283, 2003.</a:t>
            </a:r>
          </a:p>
          <a:p>
            <a:pPr algn="l"/>
            <a:r>
              <a:rPr lang="en-US" sz="1200"/>
              <a:t>[BPS</a:t>
            </a:r>
            <a:r>
              <a:rPr lang="en-US" sz="1200" b="1">
                <a:solidFill>
                  <a:schemeClr val="accent2"/>
                </a:solidFill>
              </a:rPr>
              <a:t>W</a:t>
            </a:r>
            <a:r>
              <a:rPr lang="en-US" sz="1200"/>
              <a:t>05] S. Brakatsoulas, D. Pfoser, R. Salas, </a:t>
            </a:r>
            <a:r>
              <a:rPr lang="en-US" sz="1200" b="1">
                <a:solidFill>
                  <a:schemeClr val="accent2"/>
                </a:solidFill>
              </a:rPr>
              <a:t>C. Wenk</a:t>
            </a:r>
            <a:r>
              <a:rPr lang="en-US" sz="1200"/>
              <a:t>, On Map-Matching Vehicle Tracking Data , VLDB 853-864 , 2005.</a:t>
            </a:r>
          </a:p>
          <a:p>
            <a:pPr algn="l"/>
            <a:r>
              <a:rPr lang="en-US" sz="1200"/>
              <a:t>[</a:t>
            </a:r>
            <a:r>
              <a:rPr lang="en-US" sz="1200" b="1">
                <a:solidFill>
                  <a:schemeClr val="accent2"/>
                </a:solidFill>
              </a:rPr>
              <a:t>W</a:t>
            </a:r>
            <a:r>
              <a:rPr lang="en-US" sz="1200"/>
              <a:t>SP06] </a:t>
            </a:r>
            <a:r>
              <a:rPr lang="en-US" sz="1200" b="1">
                <a:solidFill>
                  <a:schemeClr val="accent2"/>
                </a:solidFill>
              </a:rPr>
              <a:t>C. Wenk</a:t>
            </a:r>
            <a:r>
              <a:rPr lang="en-US" sz="1200"/>
              <a:t>, R. Salas, D. Pfoser, Adressing the Need for Map-Matching Speed…, SSDBM: 379-388, 2006. </a:t>
            </a:r>
          </a:p>
        </p:txBody>
      </p:sp>
      <p:sp>
        <p:nvSpPr>
          <p:cNvPr id="56340" name="Rectangle 10"/>
          <p:cNvSpPr>
            <a:spLocks noChangeArrowheads="1"/>
          </p:cNvSpPr>
          <p:nvPr/>
        </p:nvSpPr>
        <p:spPr bwMode="auto">
          <a:xfrm>
            <a:off x="762000" y="4533900"/>
            <a:ext cx="8382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Char char="•"/>
              <a:tabLst>
                <a:tab pos="3898900" algn="l"/>
              </a:tabLst>
            </a:pPr>
            <a:endParaRPr lang="en-US" sz="2800">
              <a:solidFill>
                <a:srgbClr val="FF6600"/>
              </a:solidFill>
              <a:latin typeface="Symbol" pitchFamily="18" charset="2"/>
            </a:endParaRPr>
          </a:p>
        </p:txBody>
      </p:sp>
      <p:sp>
        <p:nvSpPr>
          <p:cNvPr id="56341" name="Text Box 9"/>
          <p:cNvSpPr txBox="1">
            <a:spLocks noChangeArrowheads="1"/>
          </p:cNvSpPr>
          <p:nvPr/>
        </p:nvSpPr>
        <p:spPr bwMode="auto">
          <a:xfrm>
            <a:off x="1019175" y="2409825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de-DE" i="1"/>
              <a:t>G</a:t>
            </a:r>
            <a:endParaRPr lang="de-DE"/>
          </a:p>
        </p:txBody>
      </p:sp>
      <p:sp>
        <p:nvSpPr>
          <p:cNvPr id="56342" name="Oval 11"/>
          <p:cNvSpPr>
            <a:spLocks noChangeArrowheads="1"/>
          </p:cNvSpPr>
          <p:nvPr/>
        </p:nvSpPr>
        <p:spPr bwMode="auto">
          <a:xfrm>
            <a:off x="1414463" y="3148013"/>
            <a:ext cx="128587" cy="119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43" name="Oval 12"/>
          <p:cNvSpPr>
            <a:spLocks noChangeArrowheads="1"/>
          </p:cNvSpPr>
          <p:nvPr/>
        </p:nvSpPr>
        <p:spPr bwMode="auto">
          <a:xfrm>
            <a:off x="1457325" y="3524250"/>
            <a:ext cx="128588" cy="1190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44" name="Oval 13"/>
          <p:cNvSpPr>
            <a:spLocks noChangeArrowheads="1"/>
          </p:cNvSpPr>
          <p:nvPr/>
        </p:nvSpPr>
        <p:spPr bwMode="auto">
          <a:xfrm>
            <a:off x="1966913" y="3624263"/>
            <a:ext cx="128587" cy="119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45" name="Oval 14"/>
          <p:cNvSpPr>
            <a:spLocks noChangeArrowheads="1"/>
          </p:cNvSpPr>
          <p:nvPr/>
        </p:nvSpPr>
        <p:spPr bwMode="auto">
          <a:xfrm>
            <a:off x="1281113" y="3957638"/>
            <a:ext cx="128587" cy="119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46" name="Oval 15"/>
          <p:cNvSpPr>
            <a:spLocks noChangeArrowheads="1"/>
          </p:cNvSpPr>
          <p:nvPr/>
        </p:nvSpPr>
        <p:spPr bwMode="auto">
          <a:xfrm>
            <a:off x="1728788" y="4176713"/>
            <a:ext cx="128587" cy="119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47" name="Oval 16"/>
          <p:cNvSpPr>
            <a:spLocks noChangeArrowheads="1"/>
          </p:cNvSpPr>
          <p:nvPr/>
        </p:nvSpPr>
        <p:spPr bwMode="auto">
          <a:xfrm>
            <a:off x="828675" y="3771900"/>
            <a:ext cx="128588" cy="1190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48" name="Oval 17"/>
          <p:cNvSpPr>
            <a:spLocks noChangeArrowheads="1"/>
          </p:cNvSpPr>
          <p:nvPr/>
        </p:nvSpPr>
        <p:spPr bwMode="auto">
          <a:xfrm>
            <a:off x="871538" y="4210050"/>
            <a:ext cx="128587" cy="1190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49" name="Line 18"/>
          <p:cNvSpPr>
            <a:spLocks noChangeShapeType="1"/>
          </p:cNvSpPr>
          <p:nvPr/>
        </p:nvSpPr>
        <p:spPr bwMode="auto">
          <a:xfrm>
            <a:off x="1485900" y="3257550"/>
            <a:ext cx="42863" cy="2952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50" name="Line 19"/>
          <p:cNvSpPr>
            <a:spLocks noChangeShapeType="1"/>
          </p:cNvSpPr>
          <p:nvPr/>
        </p:nvSpPr>
        <p:spPr bwMode="auto">
          <a:xfrm flipH="1" flipV="1">
            <a:off x="1533525" y="3586163"/>
            <a:ext cx="485775" cy="1047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51" name="Line 20"/>
          <p:cNvSpPr>
            <a:spLocks noChangeShapeType="1"/>
          </p:cNvSpPr>
          <p:nvPr/>
        </p:nvSpPr>
        <p:spPr bwMode="auto">
          <a:xfrm flipH="1">
            <a:off x="1347788" y="3614738"/>
            <a:ext cx="157162" cy="3952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52" name="Line 21"/>
          <p:cNvSpPr>
            <a:spLocks noChangeShapeType="1"/>
          </p:cNvSpPr>
          <p:nvPr/>
        </p:nvSpPr>
        <p:spPr bwMode="auto">
          <a:xfrm flipH="1" flipV="1">
            <a:off x="914400" y="3838575"/>
            <a:ext cx="404813" cy="180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53" name="Line 22"/>
          <p:cNvSpPr>
            <a:spLocks noChangeShapeType="1"/>
          </p:cNvSpPr>
          <p:nvPr/>
        </p:nvSpPr>
        <p:spPr bwMode="auto">
          <a:xfrm flipV="1">
            <a:off x="952500" y="4033838"/>
            <a:ext cx="376238" cy="233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54" name="Line 23"/>
          <p:cNvSpPr>
            <a:spLocks noChangeShapeType="1"/>
          </p:cNvSpPr>
          <p:nvPr/>
        </p:nvSpPr>
        <p:spPr bwMode="auto">
          <a:xfrm>
            <a:off x="1366838" y="4038600"/>
            <a:ext cx="414337" cy="2000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55" name="Rectangle 3"/>
          <p:cNvSpPr>
            <a:spLocks noChangeArrowheads="1"/>
          </p:cNvSpPr>
          <p:nvPr/>
        </p:nvSpPr>
        <p:spPr bwMode="auto">
          <a:xfrm>
            <a:off x="5224463" y="5408613"/>
            <a:ext cx="2330450" cy="469900"/>
          </a:xfrm>
          <a:prstGeom prst="rect">
            <a:avLst/>
          </a:prstGeom>
          <a:solidFill>
            <a:srgbClr val="33CC33"/>
          </a:solidFill>
          <a:ln w="9525">
            <a:solidFill>
              <a:srgbClr val="33CC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56" name="Rectangle 4"/>
          <p:cNvSpPr>
            <a:spLocks noChangeArrowheads="1"/>
          </p:cNvSpPr>
          <p:nvPr/>
        </p:nvSpPr>
        <p:spPr bwMode="auto">
          <a:xfrm>
            <a:off x="1136650" y="5072063"/>
            <a:ext cx="2819400" cy="358775"/>
          </a:xfrm>
          <a:prstGeom prst="rect">
            <a:avLst/>
          </a:prstGeom>
          <a:solidFill>
            <a:srgbClr val="33CC33"/>
          </a:solidFill>
          <a:ln w="9525">
            <a:solidFill>
              <a:srgbClr val="33CC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57" name="Rectangle 29"/>
          <p:cNvSpPr>
            <a:spLocks noChangeArrowheads="1"/>
          </p:cNvSpPr>
          <p:nvPr/>
        </p:nvSpPr>
        <p:spPr bwMode="auto">
          <a:xfrm>
            <a:off x="360363" y="4629150"/>
            <a:ext cx="8783637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</a:pPr>
            <a:r>
              <a:rPr lang="de-DE" sz="2800"/>
              <a:t>During the sweep:</a:t>
            </a:r>
          </a:p>
          <a:p>
            <a:pPr marL="742950" lvl="1" indent="-285750" algn="l">
              <a:lnSpc>
                <a:spcPct val="70000"/>
              </a:lnSpc>
              <a:spcBef>
                <a:spcPct val="20000"/>
              </a:spcBef>
              <a:buClrTx/>
              <a:buSzTx/>
              <a:buFontTx/>
              <a:buChar char="–"/>
            </a:pPr>
            <a:r>
              <a:rPr lang="de-DE" sz="2200"/>
              <a:t>Update reachable points Dijkstra-style 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Char char="–"/>
            </a:pPr>
            <a:r>
              <a:rPr lang="de-DE" sz="2200"/>
              <a:t>Use a data structure which supports reachability queries in the free space surface</a:t>
            </a:r>
          </a:p>
        </p:txBody>
      </p:sp>
      <p:sp>
        <p:nvSpPr>
          <p:cNvPr id="56358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419100"/>
            <a:ext cx="7772400" cy="1143000"/>
          </a:xfrm>
        </p:spPr>
        <p:txBody>
          <a:bodyPr/>
          <a:lstStyle/>
          <a:p>
            <a:r>
              <a:rPr lang="de-DE" smtClean="0">
                <a:solidFill>
                  <a:schemeClr val="accent2"/>
                </a:solidFill>
              </a:rPr>
              <a:t>Update Reachable Points</a:t>
            </a:r>
            <a:endParaRPr lang="en-US" smtClean="0">
              <a:solidFill>
                <a:schemeClr val="accent2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4/28/15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CMPS 3130/6130 Computational Geometry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33FC1D-97FC-4DC1-9218-06C30686FCA4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39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solidFill>
                  <a:schemeClr val="bg1"/>
                </a:solidFill>
              </a:rPr>
              <a:t>Are these shapes similar?</a:t>
            </a:r>
            <a:endParaRPr lang="de-DE"/>
          </a:p>
        </p:txBody>
      </p:sp>
      <p:grpSp>
        <p:nvGrpSpPr>
          <p:cNvPr id="244739" name="Group 3"/>
          <p:cNvGrpSpPr>
            <a:grpSpLocks/>
          </p:cNvGrpSpPr>
          <p:nvPr/>
        </p:nvGrpSpPr>
        <p:grpSpPr bwMode="auto">
          <a:xfrm>
            <a:off x="381000" y="1981200"/>
            <a:ext cx="1447800" cy="1371600"/>
            <a:chOff x="384" y="1248"/>
            <a:chExt cx="912" cy="864"/>
          </a:xfrm>
        </p:grpSpPr>
        <p:grpSp>
          <p:nvGrpSpPr>
            <p:cNvPr id="244740" name="Group 4"/>
            <p:cNvGrpSpPr>
              <a:grpSpLocks/>
            </p:cNvGrpSpPr>
            <p:nvPr/>
          </p:nvGrpSpPr>
          <p:grpSpPr bwMode="auto">
            <a:xfrm>
              <a:off x="480" y="1248"/>
              <a:ext cx="624" cy="528"/>
              <a:chOff x="480" y="1248"/>
              <a:chExt cx="624" cy="528"/>
            </a:xfrm>
          </p:grpSpPr>
          <p:sp>
            <p:nvSpPr>
              <p:cNvPr id="244741" name="Freeform 5"/>
              <p:cNvSpPr>
                <a:spLocks/>
              </p:cNvSpPr>
              <p:nvPr/>
            </p:nvSpPr>
            <p:spPr bwMode="auto">
              <a:xfrm>
                <a:off x="480" y="1248"/>
                <a:ext cx="225" cy="528"/>
              </a:xfrm>
              <a:custGeom>
                <a:avLst/>
                <a:gdLst>
                  <a:gd name="T0" fmla="*/ 192 w 432"/>
                  <a:gd name="T1" fmla="*/ 0 h 960"/>
                  <a:gd name="T2" fmla="*/ 192 w 432"/>
                  <a:gd name="T3" fmla="*/ 720 h 960"/>
                  <a:gd name="T4" fmla="*/ 432 w 432"/>
                  <a:gd name="T5" fmla="*/ 720 h 960"/>
                  <a:gd name="T6" fmla="*/ 432 w 432"/>
                  <a:gd name="T7" fmla="*/ 960 h 960"/>
                  <a:gd name="T8" fmla="*/ 0 w 432"/>
                  <a:gd name="T9" fmla="*/ 960 h 960"/>
                  <a:gd name="T10" fmla="*/ 0 w 432"/>
                  <a:gd name="T11" fmla="*/ 0 h 960"/>
                  <a:gd name="T12" fmla="*/ 192 w 432"/>
                  <a:gd name="T13" fmla="*/ 0 h 9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2" h="960">
                    <a:moveTo>
                      <a:pt x="192" y="0"/>
                    </a:moveTo>
                    <a:lnTo>
                      <a:pt x="192" y="720"/>
                    </a:lnTo>
                    <a:lnTo>
                      <a:pt x="432" y="720"/>
                    </a:lnTo>
                    <a:lnTo>
                      <a:pt x="432" y="960"/>
                    </a:lnTo>
                    <a:lnTo>
                      <a:pt x="0" y="960"/>
                    </a:lnTo>
                    <a:lnTo>
                      <a:pt x="0" y="0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742" name="Freeform 6"/>
              <p:cNvSpPr>
                <a:spLocks/>
              </p:cNvSpPr>
              <p:nvPr/>
            </p:nvSpPr>
            <p:spPr bwMode="auto">
              <a:xfrm>
                <a:off x="879" y="1248"/>
                <a:ext cx="225" cy="528"/>
              </a:xfrm>
              <a:custGeom>
                <a:avLst/>
                <a:gdLst>
                  <a:gd name="T0" fmla="*/ 192 w 432"/>
                  <a:gd name="T1" fmla="*/ 0 h 960"/>
                  <a:gd name="T2" fmla="*/ 192 w 432"/>
                  <a:gd name="T3" fmla="*/ 720 h 960"/>
                  <a:gd name="T4" fmla="*/ 432 w 432"/>
                  <a:gd name="T5" fmla="*/ 720 h 960"/>
                  <a:gd name="T6" fmla="*/ 432 w 432"/>
                  <a:gd name="T7" fmla="*/ 960 h 960"/>
                  <a:gd name="T8" fmla="*/ 0 w 432"/>
                  <a:gd name="T9" fmla="*/ 960 h 960"/>
                  <a:gd name="T10" fmla="*/ 0 w 432"/>
                  <a:gd name="T11" fmla="*/ 0 h 960"/>
                  <a:gd name="T12" fmla="*/ 192 w 432"/>
                  <a:gd name="T13" fmla="*/ 0 h 9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2" h="960">
                    <a:moveTo>
                      <a:pt x="192" y="0"/>
                    </a:moveTo>
                    <a:lnTo>
                      <a:pt x="192" y="720"/>
                    </a:lnTo>
                    <a:lnTo>
                      <a:pt x="432" y="720"/>
                    </a:lnTo>
                    <a:lnTo>
                      <a:pt x="432" y="960"/>
                    </a:lnTo>
                    <a:lnTo>
                      <a:pt x="0" y="960"/>
                    </a:lnTo>
                    <a:lnTo>
                      <a:pt x="0" y="0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rgbClr val="990099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44743" name="Text Box 7"/>
            <p:cNvSpPr txBox="1">
              <a:spLocks noChangeArrowheads="1"/>
            </p:cNvSpPr>
            <p:nvPr/>
          </p:nvSpPr>
          <p:spPr bwMode="auto">
            <a:xfrm>
              <a:off x="384" y="1824"/>
              <a:ext cx="9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buClrTx/>
                <a:buSzTx/>
                <a:buFontTx/>
                <a:buNone/>
              </a:pPr>
              <a:r>
                <a:rPr lang="de-DE">
                  <a:solidFill>
                    <a:schemeClr val="bg1"/>
                  </a:solidFill>
                </a:rPr>
                <a:t>Translate</a:t>
              </a:r>
            </a:p>
          </p:txBody>
        </p:sp>
      </p:grpSp>
      <p:grpSp>
        <p:nvGrpSpPr>
          <p:cNvPr id="244744" name="Group 8"/>
          <p:cNvGrpSpPr>
            <a:grpSpLocks/>
          </p:cNvGrpSpPr>
          <p:nvPr/>
        </p:nvGrpSpPr>
        <p:grpSpPr bwMode="auto">
          <a:xfrm>
            <a:off x="1676400" y="1981200"/>
            <a:ext cx="2667000" cy="1371600"/>
            <a:chOff x="1344" y="1152"/>
            <a:chExt cx="1680" cy="864"/>
          </a:xfrm>
        </p:grpSpPr>
        <p:grpSp>
          <p:nvGrpSpPr>
            <p:cNvPr id="244745" name="Group 9"/>
            <p:cNvGrpSpPr>
              <a:grpSpLocks/>
            </p:cNvGrpSpPr>
            <p:nvPr/>
          </p:nvGrpSpPr>
          <p:grpSpPr bwMode="auto">
            <a:xfrm>
              <a:off x="1824" y="1152"/>
              <a:ext cx="576" cy="576"/>
              <a:chOff x="1824" y="1200"/>
              <a:chExt cx="576" cy="576"/>
            </a:xfrm>
          </p:grpSpPr>
          <p:sp>
            <p:nvSpPr>
              <p:cNvPr id="244746" name="Freeform 10"/>
              <p:cNvSpPr>
                <a:spLocks/>
              </p:cNvSpPr>
              <p:nvPr/>
            </p:nvSpPr>
            <p:spPr bwMode="auto">
              <a:xfrm>
                <a:off x="1824" y="1200"/>
                <a:ext cx="207" cy="576"/>
              </a:xfrm>
              <a:custGeom>
                <a:avLst/>
                <a:gdLst>
                  <a:gd name="T0" fmla="*/ 192 w 432"/>
                  <a:gd name="T1" fmla="*/ 0 h 960"/>
                  <a:gd name="T2" fmla="*/ 192 w 432"/>
                  <a:gd name="T3" fmla="*/ 720 h 960"/>
                  <a:gd name="T4" fmla="*/ 432 w 432"/>
                  <a:gd name="T5" fmla="*/ 720 h 960"/>
                  <a:gd name="T6" fmla="*/ 432 w 432"/>
                  <a:gd name="T7" fmla="*/ 960 h 960"/>
                  <a:gd name="T8" fmla="*/ 0 w 432"/>
                  <a:gd name="T9" fmla="*/ 960 h 960"/>
                  <a:gd name="T10" fmla="*/ 0 w 432"/>
                  <a:gd name="T11" fmla="*/ 0 h 960"/>
                  <a:gd name="T12" fmla="*/ 192 w 432"/>
                  <a:gd name="T13" fmla="*/ 0 h 9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2" h="960">
                    <a:moveTo>
                      <a:pt x="192" y="0"/>
                    </a:moveTo>
                    <a:lnTo>
                      <a:pt x="192" y="720"/>
                    </a:lnTo>
                    <a:lnTo>
                      <a:pt x="432" y="720"/>
                    </a:lnTo>
                    <a:lnTo>
                      <a:pt x="432" y="960"/>
                    </a:lnTo>
                    <a:lnTo>
                      <a:pt x="0" y="960"/>
                    </a:lnTo>
                    <a:lnTo>
                      <a:pt x="0" y="0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747" name="Freeform 11"/>
              <p:cNvSpPr>
                <a:spLocks/>
              </p:cNvSpPr>
              <p:nvPr/>
            </p:nvSpPr>
            <p:spPr bwMode="auto">
              <a:xfrm rot="-712782">
                <a:off x="2193" y="1200"/>
                <a:ext cx="207" cy="576"/>
              </a:xfrm>
              <a:custGeom>
                <a:avLst/>
                <a:gdLst>
                  <a:gd name="T0" fmla="*/ 192 w 432"/>
                  <a:gd name="T1" fmla="*/ 0 h 960"/>
                  <a:gd name="T2" fmla="*/ 192 w 432"/>
                  <a:gd name="T3" fmla="*/ 720 h 960"/>
                  <a:gd name="T4" fmla="*/ 432 w 432"/>
                  <a:gd name="T5" fmla="*/ 720 h 960"/>
                  <a:gd name="T6" fmla="*/ 432 w 432"/>
                  <a:gd name="T7" fmla="*/ 960 h 960"/>
                  <a:gd name="T8" fmla="*/ 0 w 432"/>
                  <a:gd name="T9" fmla="*/ 960 h 960"/>
                  <a:gd name="T10" fmla="*/ 0 w 432"/>
                  <a:gd name="T11" fmla="*/ 0 h 960"/>
                  <a:gd name="T12" fmla="*/ 192 w 432"/>
                  <a:gd name="T13" fmla="*/ 0 h 9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2" h="960">
                    <a:moveTo>
                      <a:pt x="192" y="0"/>
                    </a:moveTo>
                    <a:lnTo>
                      <a:pt x="192" y="720"/>
                    </a:lnTo>
                    <a:lnTo>
                      <a:pt x="432" y="720"/>
                    </a:lnTo>
                    <a:lnTo>
                      <a:pt x="432" y="960"/>
                    </a:lnTo>
                    <a:lnTo>
                      <a:pt x="0" y="960"/>
                    </a:lnTo>
                    <a:lnTo>
                      <a:pt x="0" y="0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rgbClr val="990099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44748" name="Text Box 12"/>
            <p:cNvSpPr txBox="1">
              <a:spLocks noChangeArrowheads="1"/>
            </p:cNvSpPr>
            <p:nvPr/>
          </p:nvSpPr>
          <p:spPr bwMode="auto">
            <a:xfrm>
              <a:off x="1344" y="1728"/>
              <a:ext cx="16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buClrTx/>
                <a:buSzTx/>
                <a:buFontTx/>
                <a:buNone/>
              </a:pPr>
              <a:r>
                <a:rPr lang="de-DE">
                  <a:solidFill>
                    <a:schemeClr val="bg1"/>
                  </a:solidFill>
                </a:rPr>
                <a:t>Translate &amp; Rotate</a:t>
              </a:r>
            </a:p>
          </p:txBody>
        </p:sp>
      </p:grpSp>
      <p:grpSp>
        <p:nvGrpSpPr>
          <p:cNvPr id="244753" name="Group 17"/>
          <p:cNvGrpSpPr>
            <a:grpSpLocks/>
          </p:cNvGrpSpPr>
          <p:nvPr/>
        </p:nvGrpSpPr>
        <p:grpSpPr bwMode="auto">
          <a:xfrm>
            <a:off x="3429000" y="4114800"/>
            <a:ext cx="2286000" cy="1752600"/>
            <a:chOff x="2160" y="2592"/>
            <a:chExt cx="1440" cy="1104"/>
          </a:xfrm>
        </p:grpSpPr>
        <p:sp>
          <p:nvSpPr>
            <p:cNvPr id="244754" name="Freeform 18"/>
            <p:cNvSpPr>
              <a:spLocks/>
            </p:cNvSpPr>
            <p:nvPr/>
          </p:nvSpPr>
          <p:spPr bwMode="auto">
            <a:xfrm>
              <a:off x="2160" y="2592"/>
              <a:ext cx="432" cy="960"/>
            </a:xfrm>
            <a:custGeom>
              <a:avLst/>
              <a:gdLst>
                <a:gd name="T0" fmla="*/ 192 w 432"/>
                <a:gd name="T1" fmla="*/ 0 h 960"/>
                <a:gd name="T2" fmla="*/ 192 w 432"/>
                <a:gd name="T3" fmla="*/ 720 h 960"/>
                <a:gd name="T4" fmla="*/ 432 w 432"/>
                <a:gd name="T5" fmla="*/ 720 h 960"/>
                <a:gd name="T6" fmla="*/ 432 w 432"/>
                <a:gd name="T7" fmla="*/ 960 h 960"/>
                <a:gd name="T8" fmla="*/ 0 w 432"/>
                <a:gd name="T9" fmla="*/ 960 h 960"/>
                <a:gd name="T10" fmla="*/ 0 w 432"/>
                <a:gd name="T11" fmla="*/ 0 h 960"/>
                <a:gd name="T12" fmla="*/ 192 w 432"/>
                <a:gd name="T13" fmla="*/ 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2" h="960">
                  <a:moveTo>
                    <a:pt x="192" y="0"/>
                  </a:moveTo>
                  <a:lnTo>
                    <a:pt x="192" y="720"/>
                  </a:lnTo>
                  <a:lnTo>
                    <a:pt x="432" y="720"/>
                  </a:lnTo>
                  <a:lnTo>
                    <a:pt x="432" y="960"/>
                  </a:lnTo>
                  <a:lnTo>
                    <a:pt x="0" y="960"/>
                  </a:lnTo>
                  <a:lnTo>
                    <a:pt x="0" y="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4755" name="Freeform 19"/>
            <p:cNvSpPr>
              <a:spLocks/>
            </p:cNvSpPr>
            <p:nvPr/>
          </p:nvSpPr>
          <p:spPr bwMode="auto">
            <a:xfrm>
              <a:off x="2928" y="2592"/>
              <a:ext cx="672" cy="1104"/>
            </a:xfrm>
            <a:custGeom>
              <a:avLst/>
              <a:gdLst>
                <a:gd name="T0" fmla="*/ 192 w 432"/>
                <a:gd name="T1" fmla="*/ 0 h 960"/>
                <a:gd name="T2" fmla="*/ 192 w 432"/>
                <a:gd name="T3" fmla="*/ 720 h 960"/>
                <a:gd name="T4" fmla="*/ 432 w 432"/>
                <a:gd name="T5" fmla="*/ 720 h 960"/>
                <a:gd name="T6" fmla="*/ 432 w 432"/>
                <a:gd name="T7" fmla="*/ 960 h 960"/>
                <a:gd name="T8" fmla="*/ 0 w 432"/>
                <a:gd name="T9" fmla="*/ 960 h 960"/>
                <a:gd name="T10" fmla="*/ 0 w 432"/>
                <a:gd name="T11" fmla="*/ 0 h 960"/>
                <a:gd name="T12" fmla="*/ 192 w 432"/>
                <a:gd name="T13" fmla="*/ 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2" h="960">
                  <a:moveTo>
                    <a:pt x="192" y="0"/>
                  </a:moveTo>
                  <a:lnTo>
                    <a:pt x="192" y="720"/>
                  </a:lnTo>
                  <a:lnTo>
                    <a:pt x="432" y="720"/>
                  </a:lnTo>
                  <a:lnTo>
                    <a:pt x="432" y="960"/>
                  </a:lnTo>
                  <a:lnTo>
                    <a:pt x="0" y="960"/>
                  </a:lnTo>
                  <a:lnTo>
                    <a:pt x="0" y="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990099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4756" name="Group 20"/>
          <p:cNvGrpSpPr>
            <a:grpSpLocks/>
          </p:cNvGrpSpPr>
          <p:nvPr/>
        </p:nvGrpSpPr>
        <p:grpSpPr bwMode="auto">
          <a:xfrm>
            <a:off x="4191000" y="1905000"/>
            <a:ext cx="2514600" cy="1447800"/>
            <a:chOff x="2832" y="1200"/>
            <a:chExt cx="1584" cy="912"/>
          </a:xfrm>
        </p:grpSpPr>
        <p:grpSp>
          <p:nvGrpSpPr>
            <p:cNvPr id="244757" name="Group 21"/>
            <p:cNvGrpSpPr>
              <a:grpSpLocks/>
            </p:cNvGrpSpPr>
            <p:nvPr/>
          </p:nvGrpSpPr>
          <p:grpSpPr bwMode="auto">
            <a:xfrm>
              <a:off x="3216" y="1200"/>
              <a:ext cx="720" cy="624"/>
              <a:chOff x="3168" y="1200"/>
              <a:chExt cx="720" cy="624"/>
            </a:xfrm>
          </p:grpSpPr>
          <p:sp>
            <p:nvSpPr>
              <p:cNvPr id="244758" name="Freeform 22"/>
              <p:cNvSpPr>
                <a:spLocks/>
              </p:cNvSpPr>
              <p:nvPr/>
            </p:nvSpPr>
            <p:spPr bwMode="auto">
              <a:xfrm>
                <a:off x="3168" y="1200"/>
                <a:ext cx="216" cy="543"/>
              </a:xfrm>
              <a:custGeom>
                <a:avLst/>
                <a:gdLst>
                  <a:gd name="T0" fmla="*/ 192 w 432"/>
                  <a:gd name="T1" fmla="*/ 0 h 960"/>
                  <a:gd name="T2" fmla="*/ 192 w 432"/>
                  <a:gd name="T3" fmla="*/ 720 h 960"/>
                  <a:gd name="T4" fmla="*/ 432 w 432"/>
                  <a:gd name="T5" fmla="*/ 720 h 960"/>
                  <a:gd name="T6" fmla="*/ 432 w 432"/>
                  <a:gd name="T7" fmla="*/ 960 h 960"/>
                  <a:gd name="T8" fmla="*/ 0 w 432"/>
                  <a:gd name="T9" fmla="*/ 960 h 960"/>
                  <a:gd name="T10" fmla="*/ 0 w 432"/>
                  <a:gd name="T11" fmla="*/ 0 h 960"/>
                  <a:gd name="T12" fmla="*/ 192 w 432"/>
                  <a:gd name="T13" fmla="*/ 0 h 9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2" h="960">
                    <a:moveTo>
                      <a:pt x="192" y="0"/>
                    </a:moveTo>
                    <a:lnTo>
                      <a:pt x="192" y="720"/>
                    </a:lnTo>
                    <a:lnTo>
                      <a:pt x="432" y="720"/>
                    </a:lnTo>
                    <a:lnTo>
                      <a:pt x="432" y="960"/>
                    </a:lnTo>
                    <a:lnTo>
                      <a:pt x="0" y="960"/>
                    </a:lnTo>
                    <a:lnTo>
                      <a:pt x="0" y="0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759" name="Freeform 23"/>
              <p:cNvSpPr>
                <a:spLocks/>
              </p:cNvSpPr>
              <p:nvPr/>
            </p:nvSpPr>
            <p:spPr bwMode="auto">
              <a:xfrm>
                <a:off x="3552" y="1200"/>
                <a:ext cx="336" cy="624"/>
              </a:xfrm>
              <a:custGeom>
                <a:avLst/>
                <a:gdLst>
                  <a:gd name="T0" fmla="*/ 192 w 432"/>
                  <a:gd name="T1" fmla="*/ 0 h 960"/>
                  <a:gd name="T2" fmla="*/ 192 w 432"/>
                  <a:gd name="T3" fmla="*/ 720 h 960"/>
                  <a:gd name="T4" fmla="*/ 432 w 432"/>
                  <a:gd name="T5" fmla="*/ 720 h 960"/>
                  <a:gd name="T6" fmla="*/ 432 w 432"/>
                  <a:gd name="T7" fmla="*/ 960 h 960"/>
                  <a:gd name="T8" fmla="*/ 0 w 432"/>
                  <a:gd name="T9" fmla="*/ 960 h 960"/>
                  <a:gd name="T10" fmla="*/ 0 w 432"/>
                  <a:gd name="T11" fmla="*/ 0 h 960"/>
                  <a:gd name="T12" fmla="*/ 192 w 432"/>
                  <a:gd name="T13" fmla="*/ 0 h 9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2" h="960">
                    <a:moveTo>
                      <a:pt x="192" y="0"/>
                    </a:moveTo>
                    <a:lnTo>
                      <a:pt x="192" y="720"/>
                    </a:lnTo>
                    <a:lnTo>
                      <a:pt x="432" y="720"/>
                    </a:lnTo>
                    <a:lnTo>
                      <a:pt x="432" y="960"/>
                    </a:lnTo>
                    <a:lnTo>
                      <a:pt x="0" y="960"/>
                    </a:lnTo>
                    <a:lnTo>
                      <a:pt x="0" y="0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rgbClr val="990099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44760" name="Text Box 24"/>
            <p:cNvSpPr txBox="1">
              <a:spLocks noChangeArrowheads="1"/>
            </p:cNvSpPr>
            <p:nvPr/>
          </p:nvSpPr>
          <p:spPr bwMode="auto">
            <a:xfrm>
              <a:off x="2832" y="1824"/>
              <a:ext cx="15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buClrTx/>
                <a:buSzTx/>
                <a:buFontTx/>
                <a:buNone/>
              </a:pPr>
              <a:r>
                <a:rPr lang="de-DE">
                  <a:solidFill>
                    <a:schemeClr val="bg1"/>
                  </a:solidFill>
                </a:rPr>
                <a:t>Translate &amp; Scale</a:t>
              </a:r>
            </a:p>
          </p:txBody>
        </p:sp>
      </p:grp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sz="4000" dirty="0" smtClean="0">
                <a:solidFill>
                  <a:schemeClr val="accent2"/>
                </a:solidFill>
              </a:rPr>
              <a:t>When are two shapes similar?</a:t>
            </a:r>
          </a:p>
        </p:txBody>
      </p:sp>
    </p:spTree>
    <p:extLst>
      <p:ext uri="{BB962C8B-B14F-4D97-AF65-F5344CB8AC3E}">
        <p14:creationId xmlns:p14="http://schemas.microsoft.com/office/powerpoint/2010/main" val="4109207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4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6"/>
          <p:cNvSpPr>
            <a:spLocks noChangeArrowheads="1"/>
          </p:cNvSpPr>
          <p:nvPr/>
        </p:nvSpPr>
        <p:spPr bwMode="auto">
          <a:xfrm>
            <a:off x="838200" y="1790700"/>
            <a:ext cx="73914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7347" name="Picture 8" descr="gluedF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73250"/>
            <a:ext cx="7391400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Text Box 9"/>
          <p:cNvSpPr txBox="1">
            <a:spLocks noChangeArrowheads="1"/>
          </p:cNvSpPr>
          <p:nvPr/>
        </p:nvSpPr>
        <p:spPr bwMode="auto">
          <a:xfrm>
            <a:off x="1019175" y="2409825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de-DE" i="1"/>
              <a:t>G</a:t>
            </a:r>
            <a:endParaRPr lang="de-DE"/>
          </a:p>
        </p:txBody>
      </p:sp>
      <p:sp>
        <p:nvSpPr>
          <p:cNvPr id="57349" name="Oval 11"/>
          <p:cNvSpPr>
            <a:spLocks noChangeArrowheads="1"/>
          </p:cNvSpPr>
          <p:nvPr/>
        </p:nvSpPr>
        <p:spPr bwMode="auto">
          <a:xfrm>
            <a:off x="1414463" y="3148013"/>
            <a:ext cx="128587" cy="119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0" name="Oval 12"/>
          <p:cNvSpPr>
            <a:spLocks noChangeArrowheads="1"/>
          </p:cNvSpPr>
          <p:nvPr/>
        </p:nvSpPr>
        <p:spPr bwMode="auto">
          <a:xfrm>
            <a:off x="1457325" y="3524250"/>
            <a:ext cx="128588" cy="1190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1" name="Oval 13"/>
          <p:cNvSpPr>
            <a:spLocks noChangeArrowheads="1"/>
          </p:cNvSpPr>
          <p:nvPr/>
        </p:nvSpPr>
        <p:spPr bwMode="auto">
          <a:xfrm>
            <a:off x="1966913" y="3624263"/>
            <a:ext cx="128587" cy="119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2" name="Oval 14"/>
          <p:cNvSpPr>
            <a:spLocks noChangeArrowheads="1"/>
          </p:cNvSpPr>
          <p:nvPr/>
        </p:nvSpPr>
        <p:spPr bwMode="auto">
          <a:xfrm>
            <a:off x="1281113" y="3957638"/>
            <a:ext cx="128587" cy="119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3" name="Oval 15"/>
          <p:cNvSpPr>
            <a:spLocks noChangeArrowheads="1"/>
          </p:cNvSpPr>
          <p:nvPr/>
        </p:nvSpPr>
        <p:spPr bwMode="auto">
          <a:xfrm>
            <a:off x="1728788" y="4176713"/>
            <a:ext cx="128587" cy="119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4" name="Oval 16"/>
          <p:cNvSpPr>
            <a:spLocks noChangeArrowheads="1"/>
          </p:cNvSpPr>
          <p:nvPr/>
        </p:nvSpPr>
        <p:spPr bwMode="auto">
          <a:xfrm>
            <a:off x="828675" y="3771900"/>
            <a:ext cx="128588" cy="1190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5" name="Oval 17"/>
          <p:cNvSpPr>
            <a:spLocks noChangeArrowheads="1"/>
          </p:cNvSpPr>
          <p:nvPr/>
        </p:nvSpPr>
        <p:spPr bwMode="auto">
          <a:xfrm>
            <a:off x="871538" y="4210050"/>
            <a:ext cx="128587" cy="1190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6" name="Line 18"/>
          <p:cNvSpPr>
            <a:spLocks noChangeShapeType="1"/>
          </p:cNvSpPr>
          <p:nvPr/>
        </p:nvSpPr>
        <p:spPr bwMode="auto">
          <a:xfrm>
            <a:off x="1485900" y="3257550"/>
            <a:ext cx="42863" cy="2952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7" name="Line 19"/>
          <p:cNvSpPr>
            <a:spLocks noChangeShapeType="1"/>
          </p:cNvSpPr>
          <p:nvPr/>
        </p:nvSpPr>
        <p:spPr bwMode="auto">
          <a:xfrm flipH="1" flipV="1">
            <a:off x="1533525" y="3586163"/>
            <a:ext cx="485775" cy="1047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8" name="Line 20"/>
          <p:cNvSpPr>
            <a:spLocks noChangeShapeType="1"/>
          </p:cNvSpPr>
          <p:nvPr/>
        </p:nvSpPr>
        <p:spPr bwMode="auto">
          <a:xfrm flipH="1">
            <a:off x="1347788" y="3614738"/>
            <a:ext cx="157162" cy="3952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9" name="Line 21"/>
          <p:cNvSpPr>
            <a:spLocks noChangeShapeType="1"/>
          </p:cNvSpPr>
          <p:nvPr/>
        </p:nvSpPr>
        <p:spPr bwMode="auto">
          <a:xfrm flipH="1" flipV="1">
            <a:off x="914400" y="3838575"/>
            <a:ext cx="404813" cy="180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0" name="Line 22"/>
          <p:cNvSpPr>
            <a:spLocks noChangeShapeType="1"/>
          </p:cNvSpPr>
          <p:nvPr/>
        </p:nvSpPr>
        <p:spPr bwMode="auto">
          <a:xfrm flipV="1">
            <a:off x="952500" y="4033838"/>
            <a:ext cx="376238" cy="233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1" name="Line 23"/>
          <p:cNvSpPr>
            <a:spLocks noChangeShapeType="1"/>
          </p:cNvSpPr>
          <p:nvPr/>
        </p:nvSpPr>
        <p:spPr bwMode="auto">
          <a:xfrm>
            <a:off x="1366838" y="4038600"/>
            <a:ext cx="414337" cy="2000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2" name="Line 24"/>
          <p:cNvSpPr>
            <a:spLocks noChangeShapeType="1"/>
          </p:cNvSpPr>
          <p:nvPr/>
        </p:nvSpPr>
        <p:spPr bwMode="auto">
          <a:xfrm flipH="1">
            <a:off x="5567363" y="3692525"/>
            <a:ext cx="881062" cy="442913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3" name="Line 25"/>
          <p:cNvSpPr>
            <a:spLocks noChangeShapeType="1"/>
          </p:cNvSpPr>
          <p:nvPr/>
        </p:nvSpPr>
        <p:spPr bwMode="auto">
          <a:xfrm flipH="1">
            <a:off x="5919788" y="4049713"/>
            <a:ext cx="385762" cy="700087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4" name="Line 26"/>
          <p:cNvSpPr>
            <a:spLocks noChangeShapeType="1"/>
          </p:cNvSpPr>
          <p:nvPr/>
        </p:nvSpPr>
        <p:spPr bwMode="auto">
          <a:xfrm flipV="1">
            <a:off x="6438900" y="3044825"/>
            <a:ext cx="466725" cy="657225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5" name="Line 27"/>
          <p:cNvSpPr>
            <a:spLocks noChangeShapeType="1"/>
          </p:cNvSpPr>
          <p:nvPr/>
        </p:nvSpPr>
        <p:spPr bwMode="auto">
          <a:xfrm flipH="1" flipV="1">
            <a:off x="6600825" y="2430463"/>
            <a:ext cx="300038" cy="623887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6" name="Line 28"/>
          <p:cNvSpPr>
            <a:spLocks noChangeShapeType="1"/>
          </p:cNvSpPr>
          <p:nvPr/>
        </p:nvSpPr>
        <p:spPr bwMode="auto">
          <a:xfrm>
            <a:off x="6796088" y="3729038"/>
            <a:ext cx="423862" cy="19050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7" name="Line 30"/>
          <p:cNvSpPr>
            <a:spLocks noChangeShapeType="1"/>
          </p:cNvSpPr>
          <p:nvPr/>
        </p:nvSpPr>
        <p:spPr bwMode="auto">
          <a:xfrm>
            <a:off x="4687888" y="3259138"/>
            <a:ext cx="254000" cy="57150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8" name="Line 31"/>
          <p:cNvSpPr>
            <a:spLocks noChangeShapeType="1"/>
          </p:cNvSpPr>
          <p:nvPr/>
        </p:nvSpPr>
        <p:spPr bwMode="auto">
          <a:xfrm>
            <a:off x="5043488" y="3346450"/>
            <a:ext cx="573087" cy="147638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9" name="Line 32"/>
          <p:cNvSpPr>
            <a:spLocks noChangeShapeType="1"/>
          </p:cNvSpPr>
          <p:nvPr/>
        </p:nvSpPr>
        <p:spPr bwMode="auto">
          <a:xfrm>
            <a:off x="5505450" y="2693988"/>
            <a:ext cx="234950" cy="52387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70" name="Line 33"/>
          <p:cNvSpPr>
            <a:spLocks noChangeShapeType="1"/>
          </p:cNvSpPr>
          <p:nvPr/>
        </p:nvSpPr>
        <p:spPr bwMode="auto">
          <a:xfrm>
            <a:off x="5834063" y="2779713"/>
            <a:ext cx="134937" cy="28575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71" name="Line 34"/>
          <p:cNvSpPr>
            <a:spLocks noChangeShapeType="1"/>
          </p:cNvSpPr>
          <p:nvPr/>
        </p:nvSpPr>
        <p:spPr bwMode="auto">
          <a:xfrm>
            <a:off x="5900738" y="2795588"/>
            <a:ext cx="514350" cy="133350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72" name="Line 35"/>
          <p:cNvSpPr>
            <a:spLocks noChangeShapeType="1"/>
          </p:cNvSpPr>
          <p:nvPr/>
        </p:nvSpPr>
        <p:spPr bwMode="auto">
          <a:xfrm>
            <a:off x="6548438" y="2970213"/>
            <a:ext cx="234950" cy="52387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73" name="Line 36"/>
          <p:cNvSpPr>
            <a:spLocks noChangeShapeType="1"/>
          </p:cNvSpPr>
          <p:nvPr/>
        </p:nvSpPr>
        <p:spPr bwMode="auto">
          <a:xfrm>
            <a:off x="5810250" y="3546475"/>
            <a:ext cx="373063" cy="90488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74" name="Line 37"/>
          <p:cNvSpPr>
            <a:spLocks noChangeShapeType="1"/>
          </p:cNvSpPr>
          <p:nvPr/>
        </p:nvSpPr>
        <p:spPr bwMode="auto">
          <a:xfrm>
            <a:off x="5043488" y="2022475"/>
            <a:ext cx="511175" cy="114300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75" name="Line 38"/>
          <p:cNvSpPr>
            <a:spLocks noChangeShapeType="1"/>
          </p:cNvSpPr>
          <p:nvPr/>
        </p:nvSpPr>
        <p:spPr bwMode="auto">
          <a:xfrm>
            <a:off x="6300788" y="2332038"/>
            <a:ext cx="363537" cy="76200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76" name="Rectangle 49"/>
          <p:cNvSpPr>
            <a:spLocks noChangeArrowheads="1"/>
          </p:cNvSpPr>
          <p:nvPr/>
        </p:nvSpPr>
        <p:spPr bwMode="auto">
          <a:xfrm>
            <a:off x="762000" y="4533900"/>
            <a:ext cx="8382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Char char="•"/>
              <a:tabLst>
                <a:tab pos="3898900" algn="l"/>
              </a:tabLst>
            </a:pPr>
            <a:endParaRPr lang="en-US" sz="2800">
              <a:solidFill>
                <a:srgbClr val="FF6600"/>
              </a:solidFill>
              <a:latin typeface="Symbol" pitchFamily="18" charset="2"/>
            </a:endParaRPr>
          </a:p>
        </p:txBody>
      </p:sp>
      <p:sp>
        <p:nvSpPr>
          <p:cNvPr id="57377" name="Text Box 8"/>
          <p:cNvSpPr txBox="1">
            <a:spLocks noChangeArrowheads="1"/>
          </p:cNvSpPr>
          <p:nvPr/>
        </p:nvSpPr>
        <p:spPr bwMode="auto">
          <a:xfrm>
            <a:off x="525463" y="6218238"/>
            <a:ext cx="78708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1200"/>
              <a:t>[AER</a:t>
            </a:r>
            <a:r>
              <a:rPr lang="en-US" sz="1200" b="1">
                <a:solidFill>
                  <a:schemeClr val="accent2"/>
                </a:solidFill>
              </a:rPr>
              <a:t>W</a:t>
            </a:r>
            <a:r>
              <a:rPr lang="en-US" sz="1200"/>
              <a:t>03] H. Alt, A. Efrat, G. Rote, </a:t>
            </a:r>
            <a:r>
              <a:rPr lang="en-US" sz="1200" b="1">
                <a:solidFill>
                  <a:schemeClr val="accent2"/>
                </a:solidFill>
              </a:rPr>
              <a:t>C. Wenk</a:t>
            </a:r>
            <a:r>
              <a:rPr lang="en-US" sz="1200"/>
              <a:t>, Matching Planar Maps, </a:t>
            </a:r>
            <a:r>
              <a:rPr lang="en-US" sz="1200" i="1"/>
              <a:t>J. of Algorithms</a:t>
            </a:r>
            <a:r>
              <a:rPr lang="en-US" sz="1200"/>
              <a:t> 49: 262-283, 2003.</a:t>
            </a:r>
          </a:p>
          <a:p>
            <a:pPr algn="l"/>
            <a:r>
              <a:rPr lang="en-US" sz="1200"/>
              <a:t>[BPS</a:t>
            </a:r>
            <a:r>
              <a:rPr lang="en-US" sz="1200" b="1">
                <a:solidFill>
                  <a:schemeClr val="accent2"/>
                </a:solidFill>
              </a:rPr>
              <a:t>W</a:t>
            </a:r>
            <a:r>
              <a:rPr lang="en-US" sz="1200"/>
              <a:t>05] S. Brakatsoulas, D. Pfoser, R. Salas, </a:t>
            </a:r>
            <a:r>
              <a:rPr lang="en-US" sz="1200" b="1">
                <a:solidFill>
                  <a:schemeClr val="accent2"/>
                </a:solidFill>
              </a:rPr>
              <a:t>C. Wenk</a:t>
            </a:r>
            <a:r>
              <a:rPr lang="en-US" sz="1200"/>
              <a:t>, On Map-Matching Vehicle Tracking Data , VLDB 853-864 , 2005.</a:t>
            </a:r>
          </a:p>
          <a:p>
            <a:pPr algn="l"/>
            <a:r>
              <a:rPr lang="en-US" sz="1200"/>
              <a:t>[</a:t>
            </a:r>
            <a:r>
              <a:rPr lang="en-US" sz="1200" b="1">
                <a:solidFill>
                  <a:schemeClr val="accent2"/>
                </a:solidFill>
              </a:rPr>
              <a:t>W</a:t>
            </a:r>
            <a:r>
              <a:rPr lang="en-US" sz="1200"/>
              <a:t>SP06] </a:t>
            </a:r>
            <a:r>
              <a:rPr lang="en-US" sz="1200" b="1">
                <a:solidFill>
                  <a:schemeClr val="accent2"/>
                </a:solidFill>
              </a:rPr>
              <a:t>C. Wenk</a:t>
            </a:r>
            <a:r>
              <a:rPr lang="en-US" sz="1200"/>
              <a:t>, R. Salas, D. Pfoser, Adressing the Need for Map-Matching Speed…, SSDBM: 379-388, 2006. </a:t>
            </a:r>
          </a:p>
        </p:txBody>
      </p:sp>
      <p:sp>
        <p:nvSpPr>
          <p:cNvPr id="57378" name="Rectangle 10"/>
          <p:cNvSpPr>
            <a:spLocks noChangeArrowheads="1"/>
          </p:cNvSpPr>
          <p:nvPr/>
        </p:nvSpPr>
        <p:spPr bwMode="auto">
          <a:xfrm>
            <a:off x="762000" y="4533900"/>
            <a:ext cx="8382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Char char="•"/>
              <a:tabLst>
                <a:tab pos="3898900" algn="l"/>
              </a:tabLst>
            </a:pPr>
            <a:endParaRPr lang="en-US" sz="2800">
              <a:solidFill>
                <a:srgbClr val="FF6600"/>
              </a:solidFill>
              <a:latin typeface="Symbol" pitchFamily="18" charset="2"/>
            </a:endParaRPr>
          </a:p>
        </p:txBody>
      </p:sp>
      <p:sp>
        <p:nvSpPr>
          <p:cNvPr id="57379" name="Rectangle 3"/>
          <p:cNvSpPr>
            <a:spLocks noChangeArrowheads="1"/>
          </p:cNvSpPr>
          <p:nvPr/>
        </p:nvSpPr>
        <p:spPr bwMode="auto">
          <a:xfrm>
            <a:off x="5224463" y="5408613"/>
            <a:ext cx="2330450" cy="469900"/>
          </a:xfrm>
          <a:prstGeom prst="rect">
            <a:avLst/>
          </a:prstGeom>
          <a:solidFill>
            <a:srgbClr val="33CC33"/>
          </a:solidFill>
          <a:ln w="9525">
            <a:solidFill>
              <a:srgbClr val="33CC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80" name="Rectangle 4"/>
          <p:cNvSpPr>
            <a:spLocks noChangeArrowheads="1"/>
          </p:cNvSpPr>
          <p:nvPr/>
        </p:nvSpPr>
        <p:spPr bwMode="auto">
          <a:xfrm>
            <a:off x="1136650" y="5072063"/>
            <a:ext cx="2819400" cy="358775"/>
          </a:xfrm>
          <a:prstGeom prst="rect">
            <a:avLst/>
          </a:prstGeom>
          <a:solidFill>
            <a:srgbClr val="33CC33"/>
          </a:solidFill>
          <a:ln w="9525">
            <a:solidFill>
              <a:srgbClr val="33CC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81" name="Rectangle 29"/>
          <p:cNvSpPr>
            <a:spLocks noChangeArrowheads="1"/>
          </p:cNvSpPr>
          <p:nvPr/>
        </p:nvSpPr>
        <p:spPr bwMode="auto">
          <a:xfrm>
            <a:off x="360363" y="4629150"/>
            <a:ext cx="8783637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</a:pPr>
            <a:r>
              <a:rPr lang="de-DE" sz="2800"/>
              <a:t>During the sweep:</a:t>
            </a:r>
          </a:p>
          <a:p>
            <a:pPr marL="742950" lvl="1" indent="-285750" algn="l">
              <a:lnSpc>
                <a:spcPct val="70000"/>
              </a:lnSpc>
              <a:spcBef>
                <a:spcPct val="20000"/>
              </a:spcBef>
              <a:buClrTx/>
              <a:buSzTx/>
              <a:buFontTx/>
              <a:buChar char="–"/>
            </a:pPr>
            <a:r>
              <a:rPr lang="de-DE" sz="2200"/>
              <a:t>Update reachable points Dijkstra-style 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Char char="–"/>
            </a:pPr>
            <a:r>
              <a:rPr lang="de-DE" sz="2200"/>
              <a:t>Use a data structure which supports reachability queries in the free space surface</a:t>
            </a:r>
          </a:p>
        </p:txBody>
      </p:sp>
      <p:sp>
        <p:nvSpPr>
          <p:cNvPr id="57382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419100"/>
            <a:ext cx="7772400" cy="1143000"/>
          </a:xfrm>
        </p:spPr>
        <p:txBody>
          <a:bodyPr/>
          <a:lstStyle/>
          <a:p>
            <a:r>
              <a:rPr lang="de-DE" smtClean="0">
                <a:solidFill>
                  <a:schemeClr val="accent2"/>
                </a:solidFill>
              </a:rPr>
              <a:t>Update Reachable Points</a:t>
            </a:r>
            <a:endParaRPr lang="en-US" smtClean="0">
              <a:solidFill>
                <a:schemeClr val="accent2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4/28/15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CMPS 3130/6130 Computational Geometry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33FC1D-97FC-4DC1-9218-06C30686FCA4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87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6"/>
          <p:cNvSpPr>
            <a:spLocks noChangeArrowheads="1"/>
          </p:cNvSpPr>
          <p:nvPr/>
        </p:nvSpPr>
        <p:spPr bwMode="auto">
          <a:xfrm>
            <a:off x="838200" y="1790700"/>
            <a:ext cx="73914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8371" name="Picture 8" descr="gluedF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73250"/>
            <a:ext cx="7391400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2" name="Text Box 9"/>
          <p:cNvSpPr txBox="1">
            <a:spLocks noChangeArrowheads="1"/>
          </p:cNvSpPr>
          <p:nvPr/>
        </p:nvSpPr>
        <p:spPr bwMode="auto">
          <a:xfrm>
            <a:off x="1019175" y="2409825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de-DE" i="1"/>
              <a:t>G</a:t>
            </a:r>
            <a:endParaRPr lang="de-DE"/>
          </a:p>
        </p:txBody>
      </p:sp>
      <p:sp>
        <p:nvSpPr>
          <p:cNvPr id="58373" name="Oval 11"/>
          <p:cNvSpPr>
            <a:spLocks noChangeArrowheads="1"/>
          </p:cNvSpPr>
          <p:nvPr/>
        </p:nvSpPr>
        <p:spPr bwMode="auto">
          <a:xfrm>
            <a:off x="1414463" y="3148013"/>
            <a:ext cx="128587" cy="119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4" name="Oval 12"/>
          <p:cNvSpPr>
            <a:spLocks noChangeArrowheads="1"/>
          </p:cNvSpPr>
          <p:nvPr/>
        </p:nvSpPr>
        <p:spPr bwMode="auto">
          <a:xfrm>
            <a:off x="1457325" y="3524250"/>
            <a:ext cx="128588" cy="1190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5" name="Oval 13"/>
          <p:cNvSpPr>
            <a:spLocks noChangeArrowheads="1"/>
          </p:cNvSpPr>
          <p:nvPr/>
        </p:nvSpPr>
        <p:spPr bwMode="auto">
          <a:xfrm>
            <a:off x="1966913" y="3624263"/>
            <a:ext cx="128587" cy="119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6" name="Oval 14"/>
          <p:cNvSpPr>
            <a:spLocks noChangeArrowheads="1"/>
          </p:cNvSpPr>
          <p:nvPr/>
        </p:nvSpPr>
        <p:spPr bwMode="auto">
          <a:xfrm>
            <a:off x="1281113" y="3957638"/>
            <a:ext cx="128587" cy="119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7" name="Oval 15"/>
          <p:cNvSpPr>
            <a:spLocks noChangeArrowheads="1"/>
          </p:cNvSpPr>
          <p:nvPr/>
        </p:nvSpPr>
        <p:spPr bwMode="auto">
          <a:xfrm>
            <a:off x="1728788" y="4176713"/>
            <a:ext cx="128587" cy="119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8" name="Oval 16"/>
          <p:cNvSpPr>
            <a:spLocks noChangeArrowheads="1"/>
          </p:cNvSpPr>
          <p:nvPr/>
        </p:nvSpPr>
        <p:spPr bwMode="auto">
          <a:xfrm>
            <a:off x="828675" y="3771900"/>
            <a:ext cx="128588" cy="1190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9" name="Oval 17"/>
          <p:cNvSpPr>
            <a:spLocks noChangeArrowheads="1"/>
          </p:cNvSpPr>
          <p:nvPr/>
        </p:nvSpPr>
        <p:spPr bwMode="auto">
          <a:xfrm>
            <a:off x="871538" y="4210050"/>
            <a:ext cx="128587" cy="1190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80" name="Line 18"/>
          <p:cNvSpPr>
            <a:spLocks noChangeShapeType="1"/>
          </p:cNvSpPr>
          <p:nvPr/>
        </p:nvSpPr>
        <p:spPr bwMode="auto">
          <a:xfrm>
            <a:off x="1485900" y="3257550"/>
            <a:ext cx="42863" cy="2952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81" name="Line 19"/>
          <p:cNvSpPr>
            <a:spLocks noChangeShapeType="1"/>
          </p:cNvSpPr>
          <p:nvPr/>
        </p:nvSpPr>
        <p:spPr bwMode="auto">
          <a:xfrm flipH="1" flipV="1">
            <a:off x="1533525" y="3586163"/>
            <a:ext cx="485775" cy="1047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82" name="Line 20"/>
          <p:cNvSpPr>
            <a:spLocks noChangeShapeType="1"/>
          </p:cNvSpPr>
          <p:nvPr/>
        </p:nvSpPr>
        <p:spPr bwMode="auto">
          <a:xfrm flipH="1">
            <a:off x="1347788" y="3614738"/>
            <a:ext cx="157162" cy="3952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83" name="Line 21"/>
          <p:cNvSpPr>
            <a:spLocks noChangeShapeType="1"/>
          </p:cNvSpPr>
          <p:nvPr/>
        </p:nvSpPr>
        <p:spPr bwMode="auto">
          <a:xfrm flipH="1" flipV="1">
            <a:off x="914400" y="3838575"/>
            <a:ext cx="404813" cy="180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84" name="Line 22"/>
          <p:cNvSpPr>
            <a:spLocks noChangeShapeType="1"/>
          </p:cNvSpPr>
          <p:nvPr/>
        </p:nvSpPr>
        <p:spPr bwMode="auto">
          <a:xfrm flipV="1">
            <a:off x="952500" y="4033838"/>
            <a:ext cx="376238" cy="233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85" name="Line 23"/>
          <p:cNvSpPr>
            <a:spLocks noChangeShapeType="1"/>
          </p:cNvSpPr>
          <p:nvPr/>
        </p:nvSpPr>
        <p:spPr bwMode="auto">
          <a:xfrm>
            <a:off x="1366838" y="4038600"/>
            <a:ext cx="414337" cy="2000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86" name="Line 24"/>
          <p:cNvSpPr>
            <a:spLocks noChangeShapeType="1"/>
          </p:cNvSpPr>
          <p:nvPr/>
        </p:nvSpPr>
        <p:spPr bwMode="auto">
          <a:xfrm flipH="1">
            <a:off x="5567363" y="3692525"/>
            <a:ext cx="881062" cy="442913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87" name="Line 25"/>
          <p:cNvSpPr>
            <a:spLocks noChangeShapeType="1"/>
          </p:cNvSpPr>
          <p:nvPr/>
        </p:nvSpPr>
        <p:spPr bwMode="auto">
          <a:xfrm flipH="1">
            <a:off x="5919788" y="4049713"/>
            <a:ext cx="385762" cy="700087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88" name="Line 26"/>
          <p:cNvSpPr>
            <a:spLocks noChangeShapeType="1"/>
          </p:cNvSpPr>
          <p:nvPr/>
        </p:nvSpPr>
        <p:spPr bwMode="auto">
          <a:xfrm flipV="1">
            <a:off x="6438900" y="3044825"/>
            <a:ext cx="466725" cy="657225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89" name="Line 27"/>
          <p:cNvSpPr>
            <a:spLocks noChangeShapeType="1"/>
          </p:cNvSpPr>
          <p:nvPr/>
        </p:nvSpPr>
        <p:spPr bwMode="auto">
          <a:xfrm flipH="1" flipV="1">
            <a:off x="6600825" y="2430463"/>
            <a:ext cx="300038" cy="623887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90" name="Line 28"/>
          <p:cNvSpPr>
            <a:spLocks noChangeShapeType="1"/>
          </p:cNvSpPr>
          <p:nvPr/>
        </p:nvSpPr>
        <p:spPr bwMode="auto">
          <a:xfrm>
            <a:off x="6796088" y="3729038"/>
            <a:ext cx="423862" cy="19050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91" name="Line 30"/>
          <p:cNvSpPr>
            <a:spLocks noChangeShapeType="1"/>
          </p:cNvSpPr>
          <p:nvPr/>
        </p:nvSpPr>
        <p:spPr bwMode="auto">
          <a:xfrm>
            <a:off x="4687888" y="3259138"/>
            <a:ext cx="254000" cy="57150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92" name="Line 31"/>
          <p:cNvSpPr>
            <a:spLocks noChangeShapeType="1"/>
          </p:cNvSpPr>
          <p:nvPr/>
        </p:nvSpPr>
        <p:spPr bwMode="auto">
          <a:xfrm>
            <a:off x="5043488" y="3346450"/>
            <a:ext cx="573087" cy="147638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93" name="Line 32"/>
          <p:cNvSpPr>
            <a:spLocks noChangeShapeType="1"/>
          </p:cNvSpPr>
          <p:nvPr/>
        </p:nvSpPr>
        <p:spPr bwMode="auto">
          <a:xfrm>
            <a:off x="5505450" y="2693988"/>
            <a:ext cx="234950" cy="52387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94" name="Line 33"/>
          <p:cNvSpPr>
            <a:spLocks noChangeShapeType="1"/>
          </p:cNvSpPr>
          <p:nvPr/>
        </p:nvSpPr>
        <p:spPr bwMode="auto">
          <a:xfrm>
            <a:off x="5834063" y="2779713"/>
            <a:ext cx="134937" cy="28575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95" name="Line 34"/>
          <p:cNvSpPr>
            <a:spLocks noChangeShapeType="1"/>
          </p:cNvSpPr>
          <p:nvPr/>
        </p:nvSpPr>
        <p:spPr bwMode="auto">
          <a:xfrm>
            <a:off x="5900738" y="2795588"/>
            <a:ext cx="514350" cy="133350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96" name="Line 35"/>
          <p:cNvSpPr>
            <a:spLocks noChangeShapeType="1"/>
          </p:cNvSpPr>
          <p:nvPr/>
        </p:nvSpPr>
        <p:spPr bwMode="auto">
          <a:xfrm>
            <a:off x="6548438" y="2970213"/>
            <a:ext cx="234950" cy="52387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97" name="Line 36"/>
          <p:cNvSpPr>
            <a:spLocks noChangeShapeType="1"/>
          </p:cNvSpPr>
          <p:nvPr/>
        </p:nvSpPr>
        <p:spPr bwMode="auto">
          <a:xfrm>
            <a:off x="5810250" y="3546475"/>
            <a:ext cx="373063" cy="90488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98" name="Line 37"/>
          <p:cNvSpPr>
            <a:spLocks noChangeShapeType="1"/>
          </p:cNvSpPr>
          <p:nvPr/>
        </p:nvSpPr>
        <p:spPr bwMode="auto">
          <a:xfrm>
            <a:off x="5043488" y="2022475"/>
            <a:ext cx="511175" cy="114300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99" name="Line 38"/>
          <p:cNvSpPr>
            <a:spLocks noChangeShapeType="1"/>
          </p:cNvSpPr>
          <p:nvPr/>
        </p:nvSpPr>
        <p:spPr bwMode="auto">
          <a:xfrm flipV="1">
            <a:off x="6570663" y="2413000"/>
            <a:ext cx="76200" cy="554038"/>
          </a:xfrm>
          <a:prstGeom prst="line">
            <a:avLst/>
          </a:prstGeom>
          <a:noFill/>
          <a:ln w="63500">
            <a:solidFill>
              <a:srgbClr val="33CC33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00" name="Line 39"/>
          <p:cNvSpPr>
            <a:spLocks noChangeShapeType="1"/>
          </p:cNvSpPr>
          <p:nvPr/>
        </p:nvSpPr>
        <p:spPr bwMode="auto">
          <a:xfrm flipV="1">
            <a:off x="6589713" y="2482850"/>
            <a:ext cx="285750" cy="481013"/>
          </a:xfrm>
          <a:prstGeom prst="line">
            <a:avLst/>
          </a:prstGeom>
          <a:noFill/>
          <a:ln w="63500">
            <a:solidFill>
              <a:srgbClr val="33CC33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01" name="Line 40"/>
          <p:cNvSpPr>
            <a:spLocks noChangeShapeType="1"/>
          </p:cNvSpPr>
          <p:nvPr/>
        </p:nvSpPr>
        <p:spPr bwMode="auto">
          <a:xfrm>
            <a:off x="6300788" y="2332038"/>
            <a:ext cx="363537" cy="76200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02" name="Line 41"/>
          <p:cNvSpPr>
            <a:spLocks noChangeShapeType="1"/>
          </p:cNvSpPr>
          <p:nvPr/>
        </p:nvSpPr>
        <p:spPr bwMode="auto">
          <a:xfrm>
            <a:off x="6624638" y="2403475"/>
            <a:ext cx="254000" cy="57150"/>
          </a:xfrm>
          <a:prstGeom prst="line">
            <a:avLst/>
          </a:prstGeom>
          <a:noFill/>
          <a:ln w="88900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03" name="Text Box 8"/>
          <p:cNvSpPr txBox="1">
            <a:spLocks noChangeArrowheads="1"/>
          </p:cNvSpPr>
          <p:nvPr/>
        </p:nvSpPr>
        <p:spPr bwMode="auto">
          <a:xfrm>
            <a:off x="525463" y="6218238"/>
            <a:ext cx="78708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1200"/>
              <a:t>[AER</a:t>
            </a:r>
            <a:r>
              <a:rPr lang="en-US" sz="1200" b="1">
                <a:solidFill>
                  <a:schemeClr val="accent2"/>
                </a:solidFill>
              </a:rPr>
              <a:t>W</a:t>
            </a:r>
            <a:r>
              <a:rPr lang="en-US" sz="1200"/>
              <a:t>03] H. Alt, A. Efrat, G. Rote, </a:t>
            </a:r>
            <a:r>
              <a:rPr lang="en-US" sz="1200" b="1">
                <a:solidFill>
                  <a:schemeClr val="accent2"/>
                </a:solidFill>
              </a:rPr>
              <a:t>C. Wenk</a:t>
            </a:r>
            <a:r>
              <a:rPr lang="en-US" sz="1200"/>
              <a:t>, Matching Planar Maps, </a:t>
            </a:r>
            <a:r>
              <a:rPr lang="en-US" sz="1200" i="1"/>
              <a:t>J. of Algorithms</a:t>
            </a:r>
            <a:r>
              <a:rPr lang="en-US" sz="1200"/>
              <a:t> 49: 262-283, 2003.</a:t>
            </a:r>
          </a:p>
          <a:p>
            <a:pPr algn="l"/>
            <a:r>
              <a:rPr lang="en-US" sz="1200"/>
              <a:t>[BPS</a:t>
            </a:r>
            <a:r>
              <a:rPr lang="en-US" sz="1200" b="1">
                <a:solidFill>
                  <a:schemeClr val="accent2"/>
                </a:solidFill>
              </a:rPr>
              <a:t>W</a:t>
            </a:r>
            <a:r>
              <a:rPr lang="en-US" sz="1200"/>
              <a:t>05] S. Brakatsoulas, D. Pfoser, R. Salas, </a:t>
            </a:r>
            <a:r>
              <a:rPr lang="en-US" sz="1200" b="1">
                <a:solidFill>
                  <a:schemeClr val="accent2"/>
                </a:solidFill>
              </a:rPr>
              <a:t>C. Wenk</a:t>
            </a:r>
            <a:r>
              <a:rPr lang="en-US" sz="1200"/>
              <a:t>, On Map-Matching Vehicle Tracking Data , VLDB 853-864 , 2005.</a:t>
            </a:r>
          </a:p>
          <a:p>
            <a:pPr algn="l"/>
            <a:r>
              <a:rPr lang="en-US" sz="1200"/>
              <a:t>[</a:t>
            </a:r>
            <a:r>
              <a:rPr lang="en-US" sz="1200" b="1">
                <a:solidFill>
                  <a:schemeClr val="accent2"/>
                </a:solidFill>
              </a:rPr>
              <a:t>W</a:t>
            </a:r>
            <a:r>
              <a:rPr lang="en-US" sz="1200"/>
              <a:t>SP06] </a:t>
            </a:r>
            <a:r>
              <a:rPr lang="en-US" sz="1200" b="1">
                <a:solidFill>
                  <a:schemeClr val="accent2"/>
                </a:solidFill>
              </a:rPr>
              <a:t>C. Wenk</a:t>
            </a:r>
            <a:r>
              <a:rPr lang="en-US" sz="1200"/>
              <a:t>, R. Salas, D. Pfoser, Adressing the Need for Map-Matching Speed…, SSDBM: 379-388, 2006. </a:t>
            </a:r>
          </a:p>
        </p:txBody>
      </p:sp>
      <p:sp>
        <p:nvSpPr>
          <p:cNvPr id="58404" name="Rectangle 10"/>
          <p:cNvSpPr>
            <a:spLocks noChangeArrowheads="1"/>
          </p:cNvSpPr>
          <p:nvPr/>
        </p:nvSpPr>
        <p:spPr bwMode="auto">
          <a:xfrm>
            <a:off x="762000" y="4533900"/>
            <a:ext cx="8382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Char char="•"/>
              <a:tabLst>
                <a:tab pos="3898900" algn="l"/>
              </a:tabLst>
            </a:pPr>
            <a:endParaRPr lang="en-US" sz="2800">
              <a:solidFill>
                <a:srgbClr val="FF6600"/>
              </a:solidFill>
              <a:latin typeface="Symbol" pitchFamily="18" charset="2"/>
            </a:endParaRPr>
          </a:p>
        </p:txBody>
      </p:sp>
      <p:sp>
        <p:nvSpPr>
          <p:cNvPr id="58405" name="Rectangle 3"/>
          <p:cNvSpPr>
            <a:spLocks noChangeArrowheads="1"/>
          </p:cNvSpPr>
          <p:nvPr/>
        </p:nvSpPr>
        <p:spPr bwMode="auto">
          <a:xfrm>
            <a:off x="5224463" y="5408613"/>
            <a:ext cx="2330450" cy="469900"/>
          </a:xfrm>
          <a:prstGeom prst="rect">
            <a:avLst/>
          </a:prstGeom>
          <a:solidFill>
            <a:srgbClr val="33CC33"/>
          </a:solidFill>
          <a:ln w="9525">
            <a:solidFill>
              <a:srgbClr val="33CC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406" name="Rectangle 4"/>
          <p:cNvSpPr>
            <a:spLocks noChangeArrowheads="1"/>
          </p:cNvSpPr>
          <p:nvPr/>
        </p:nvSpPr>
        <p:spPr bwMode="auto">
          <a:xfrm>
            <a:off x="1136650" y="5072063"/>
            <a:ext cx="2819400" cy="358775"/>
          </a:xfrm>
          <a:prstGeom prst="rect">
            <a:avLst/>
          </a:prstGeom>
          <a:solidFill>
            <a:srgbClr val="33CC33"/>
          </a:solidFill>
          <a:ln w="9525">
            <a:solidFill>
              <a:srgbClr val="33CC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407" name="Rectangle 29"/>
          <p:cNvSpPr>
            <a:spLocks noChangeArrowheads="1"/>
          </p:cNvSpPr>
          <p:nvPr/>
        </p:nvSpPr>
        <p:spPr bwMode="auto">
          <a:xfrm>
            <a:off x="360363" y="4629150"/>
            <a:ext cx="8783637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</a:pPr>
            <a:r>
              <a:rPr lang="de-DE" sz="2800"/>
              <a:t>During the sweep:</a:t>
            </a:r>
          </a:p>
          <a:p>
            <a:pPr marL="742950" lvl="1" indent="-285750" algn="l">
              <a:lnSpc>
                <a:spcPct val="70000"/>
              </a:lnSpc>
              <a:spcBef>
                <a:spcPct val="20000"/>
              </a:spcBef>
              <a:buClrTx/>
              <a:buSzTx/>
              <a:buFontTx/>
              <a:buChar char="–"/>
            </a:pPr>
            <a:r>
              <a:rPr lang="de-DE" sz="2200"/>
              <a:t>Update reachable points Dijkstra-style 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Char char="–"/>
            </a:pPr>
            <a:r>
              <a:rPr lang="de-DE" sz="2200"/>
              <a:t>Use a data structure which supports reachability queries in the free space surface</a:t>
            </a:r>
          </a:p>
        </p:txBody>
      </p:sp>
      <p:sp>
        <p:nvSpPr>
          <p:cNvPr id="58408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419100"/>
            <a:ext cx="7772400" cy="1143000"/>
          </a:xfrm>
        </p:spPr>
        <p:txBody>
          <a:bodyPr/>
          <a:lstStyle/>
          <a:p>
            <a:r>
              <a:rPr lang="de-DE" smtClean="0">
                <a:solidFill>
                  <a:schemeClr val="accent2"/>
                </a:solidFill>
              </a:rPr>
              <a:t>Update Reachable Points</a:t>
            </a:r>
            <a:endParaRPr lang="en-US" smtClean="0">
              <a:solidFill>
                <a:schemeClr val="accent2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4/28/15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CMPS 3130/6130 Computational Geometry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33FC1D-97FC-4DC1-9218-06C30686FCA4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44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6"/>
          <p:cNvSpPr>
            <a:spLocks noChangeArrowheads="1"/>
          </p:cNvSpPr>
          <p:nvPr/>
        </p:nvSpPr>
        <p:spPr bwMode="auto">
          <a:xfrm>
            <a:off x="838200" y="1790700"/>
            <a:ext cx="73914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9395" name="Picture 8" descr="gluedF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73250"/>
            <a:ext cx="7391400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6" name="Text Box 9"/>
          <p:cNvSpPr txBox="1">
            <a:spLocks noChangeArrowheads="1"/>
          </p:cNvSpPr>
          <p:nvPr/>
        </p:nvSpPr>
        <p:spPr bwMode="auto">
          <a:xfrm>
            <a:off x="1019175" y="2409825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de-DE" i="1"/>
              <a:t>G</a:t>
            </a:r>
            <a:endParaRPr lang="de-DE"/>
          </a:p>
        </p:txBody>
      </p:sp>
      <p:sp>
        <p:nvSpPr>
          <p:cNvPr id="59397" name="Oval 11"/>
          <p:cNvSpPr>
            <a:spLocks noChangeArrowheads="1"/>
          </p:cNvSpPr>
          <p:nvPr/>
        </p:nvSpPr>
        <p:spPr bwMode="auto">
          <a:xfrm>
            <a:off x="1414463" y="3148013"/>
            <a:ext cx="128587" cy="119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398" name="Oval 12"/>
          <p:cNvSpPr>
            <a:spLocks noChangeArrowheads="1"/>
          </p:cNvSpPr>
          <p:nvPr/>
        </p:nvSpPr>
        <p:spPr bwMode="auto">
          <a:xfrm>
            <a:off x="1457325" y="3524250"/>
            <a:ext cx="128588" cy="1190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399" name="Oval 13"/>
          <p:cNvSpPr>
            <a:spLocks noChangeArrowheads="1"/>
          </p:cNvSpPr>
          <p:nvPr/>
        </p:nvSpPr>
        <p:spPr bwMode="auto">
          <a:xfrm>
            <a:off x="1966913" y="3624263"/>
            <a:ext cx="128587" cy="119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00" name="Oval 14"/>
          <p:cNvSpPr>
            <a:spLocks noChangeArrowheads="1"/>
          </p:cNvSpPr>
          <p:nvPr/>
        </p:nvSpPr>
        <p:spPr bwMode="auto">
          <a:xfrm>
            <a:off x="1281113" y="3957638"/>
            <a:ext cx="128587" cy="119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01" name="Oval 15"/>
          <p:cNvSpPr>
            <a:spLocks noChangeArrowheads="1"/>
          </p:cNvSpPr>
          <p:nvPr/>
        </p:nvSpPr>
        <p:spPr bwMode="auto">
          <a:xfrm>
            <a:off x="1728788" y="4176713"/>
            <a:ext cx="128587" cy="119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02" name="Oval 16"/>
          <p:cNvSpPr>
            <a:spLocks noChangeArrowheads="1"/>
          </p:cNvSpPr>
          <p:nvPr/>
        </p:nvSpPr>
        <p:spPr bwMode="auto">
          <a:xfrm>
            <a:off x="828675" y="3771900"/>
            <a:ext cx="128588" cy="1190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03" name="Oval 17"/>
          <p:cNvSpPr>
            <a:spLocks noChangeArrowheads="1"/>
          </p:cNvSpPr>
          <p:nvPr/>
        </p:nvSpPr>
        <p:spPr bwMode="auto">
          <a:xfrm>
            <a:off x="871538" y="4210050"/>
            <a:ext cx="128587" cy="1190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04" name="Line 18"/>
          <p:cNvSpPr>
            <a:spLocks noChangeShapeType="1"/>
          </p:cNvSpPr>
          <p:nvPr/>
        </p:nvSpPr>
        <p:spPr bwMode="auto">
          <a:xfrm>
            <a:off x="1485900" y="3257550"/>
            <a:ext cx="42863" cy="2952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5" name="Line 19"/>
          <p:cNvSpPr>
            <a:spLocks noChangeShapeType="1"/>
          </p:cNvSpPr>
          <p:nvPr/>
        </p:nvSpPr>
        <p:spPr bwMode="auto">
          <a:xfrm flipH="1" flipV="1">
            <a:off x="1533525" y="3586163"/>
            <a:ext cx="485775" cy="1047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6" name="Line 20"/>
          <p:cNvSpPr>
            <a:spLocks noChangeShapeType="1"/>
          </p:cNvSpPr>
          <p:nvPr/>
        </p:nvSpPr>
        <p:spPr bwMode="auto">
          <a:xfrm flipH="1">
            <a:off x="1347788" y="3614738"/>
            <a:ext cx="157162" cy="3952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7" name="Line 21"/>
          <p:cNvSpPr>
            <a:spLocks noChangeShapeType="1"/>
          </p:cNvSpPr>
          <p:nvPr/>
        </p:nvSpPr>
        <p:spPr bwMode="auto">
          <a:xfrm flipH="1" flipV="1">
            <a:off x="914400" y="3838575"/>
            <a:ext cx="404813" cy="180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8" name="Line 22"/>
          <p:cNvSpPr>
            <a:spLocks noChangeShapeType="1"/>
          </p:cNvSpPr>
          <p:nvPr/>
        </p:nvSpPr>
        <p:spPr bwMode="auto">
          <a:xfrm flipV="1">
            <a:off x="952500" y="4033838"/>
            <a:ext cx="376238" cy="233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9" name="Line 23"/>
          <p:cNvSpPr>
            <a:spLocks noChangeShapeType="1"/>
          </p:cNvSpPr>
          <p:nvPr/>
        </p:nvSpPr>
        <p:spPr bwMode="auto">
          <a:xfrm>
            <a:off x="1366838" y="4038600"/>
            <a:ext cx="414337" cy="2000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0" name="Line 24"/>
          <p:cNvSpPr>
            <a:spLocks noChangeShapeType="1"/>
          </p:cNvSpPr>
          <p:nvPr/>
        </p:nvSpPr>
        <p:spPr bwMode="auto">
          <a:xfrm flipH="1">
            <a:off x="5567363" y="3692525"/>
            <a:ext cx="881062" cy="442913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1" name="Line 25"/>
          <p:cNvSpPr>
            <a:spLocks noChangeShapeType="1"/>
          </p:cNvSpPr>
          <p:nvPr/>
        </p:nvSpPr>
        <p:spPr bwMode="auto">
          <a:xfrm flipH="1">
            <a:off x="5919788" y="4049713"/>
            <a:ext cx="385762" cy="700087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2" name="Line 26"/>
          <p:cNvSpPr>
            <a:spLocks noChangeShapeType="1"/>
          </p:cNvSpPr>
          <p:nvPr/>
        </p:nvSpPr>
        <p:spPr bwMode="auto">
          <a:xfrm flipV="1">
            <a:off x="6438900" y="3044825"/>
            <a:ext cx="466725" cy="657225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3" name="Line 27"/>
          <p:cNvSpPr>
            <a:spLocks noChangeShapeType="1"/>
          </p:cNvSpPr>
          <p:nvPr/>
        </p:nvSpPr>
        <p:spPr bwMode="auto">
          <a:xfrm flipH="1" flipV="1">
            <a:off x="6600825" y="2430463"/>
            <a:ext cx="300038" cy="623887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4" name="Line 28"/>
          <p:cNvSpPr>
            <a:spLocks noChangeShapeType="1"/>
          </p:cNvSpPr>
          <p:nvPr/>
        </p:nvSpPr>
        <p:spPr bwMode="auto">
          <a:xfrm>
            <a:off x="6796088" y="3729038"/>
            <a:ext cx="423862" cy="19050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5" name="Line 30"/>
          <p:cNvSpPr>
            <a:spLocks noChangeShapeType="1"/>
          </p:cNvSpPr>
          <p:nvPr/>
        </p:nvSpPr>
        <p:spPr bwMode="auto">
          <a:xfrm>
            <a:off x="4687888" y="3259138"/>
            <a:ext cx="254000" cy="57150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6" name="Line 31"/>
          <p:cNvSpPr>
            <a:spLocks noChangeShapeType="1"/>
          </p:cNvSpPr>
          <p:nvPr/>
        </p:nvSpPr>
        <p:spPr bwMode="auto">
          <a:xfrm>
            <a:off x="5043488" y="3346450"/>
            <a:ext cx="573087" cy="147638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7" name="Line 32"/>
          <p:cNvSpPr>
            <a:spLocks noChangeShapeType="1"/>
          </p:cNvSpPr>
          <p:nvPr/>
        </p:nvSpPr>
        <p:spPr bwMode="auto">
          <a:xfrm>
            <a:off x="5505450" y="2693988"/>
            <a:ext cx="234950" cy="52387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8" name="Line 33"/>
          <p:cNvSpPr>
            <a:spLocks noChangeShapeType="1"/>
          </p:cNvSpPr>
          <p:nvPr/>
        </p:nvSpPr>
        <p:spPr bwMode="auto">
          <a:xfrm>
            <a:off x="5834063" y="2779713"/>
            <a:ext cx="134937" cy="28575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9" name="Line 34"/>
          <p:cNvSpPr>
            <a:spLocks noChangeShapeType="1"/>
          </p:cNvSpPr>
          <p:nvPr/>
        </p:nvSpPr>
        <p:spPr bwMode="auto">
          <a:xfrm>
            <a:off x="5900738" y="2795588"/>
            <a:ext cx="514350" cy="133350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20" name="Line 35"/>
          <p:cNvSpPr>
            <a:spLocks noChangeShapeType="1"/>
          </p:cNvSpPr>
          <p:nvPr/>
        </p:nvSpPr>
        <p:spPr bwMode="auto">
          <a:xfrm>
            <a:off x="6548438" y="2970213"/>
            <a:ext cx="234950" cy="52387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21" name="Line 36"/>
          <p:cNvSpPr>
            <a:spLocks noChangeShapeType="1"/>
          </p:cNvSpPr>
          <p:nvPr/>
        </p:nvSpPr>
        <p:spPr bwMode="auto">
          <a:xfrm>
            <a:off x="5810250" y="3546475"/>
            <a:ext cx="373063" cy="90488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22" name="Line 37"/>
          <p:cNvSpPr>
            <a:spLocks noChangeShapeType="1"/>
          </p:cNvSpPr>
          <p:nvPr/>
        </p:nvSpPr>
        <p:spPr bwMode="auto">
          <a:xfrm>
            <a:off x="5043488" y="2022475"/>
            <a:ext cx="511175" cy="114300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23" name="Line 38"/>
          <p:cNvSpPr>
            <a:spLocks noChangeShapeType="1"/>
          </p:cNvSpPr>
          <p:nvPr/>
        </p:nvSpPr>
        <p:spPr bwMode="auto">
          <a:xfrm flipV="1">
            <a:off x="6570663" y="2413000"/>
            <a:ext cx="76200" cy="554038"/>
          </a:xfrm>
          <a:prstGeom prst="line">
            <a:avLst/>
          </a:prstGeom>
          <a:noFill/>
          <a:ln w="63500">
            <a:solidFill>
              <a:srgbClr val="33CC33"/>
            </a:solidFill>
            <a:prstDash val="sysDot"/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24" name="Line 39"/>
          <p:cNvSpPr>
            <a:spLocks noChangeShapeType="1"/>
          </p:cNvSpPr>
          <p:nvPr/>
        </p:nvSpPr>
        <p:spPr bwMode="auto">
          <a:xfrm flipV="1">
            <a:off x="6589713" y="2482850"/>
            <a:ext cx="285750" cy="481013"/>
          </a:xfrm>
          <a:prstGeom prst="line">
            <a:avLst/>
          </a:prstGeom>
          <a:noFill/>
          <a:ln w="63500">
            <a:solidFill>
              <a:srgbClr val="33CC33"/>
            </a:solidFill>
            <a:prstDash val="sysDot"/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25" name="Line 40"/>
          <p:cNvSpPr>
            <a:spLocks noChangeShapeType="1"/>
          </p:cNvSpPr>
          <p:nvPr/>
        </p:nvSpPr>
        <p:spPr bwMode="auto">
          <a:xfrm>
            <a:off x="6300788" y="2332038"/>
            <a:ext cx="363537" cy="76200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26" name="Line 41"/>
          <p:cNvSpPr>
            <a:spLocks noChangeShapeType="1"/>
          </p:cNvSpPr>
          <p:nvPr/>
        </p:nvSpPr>
        <p:spPr bwMode="auto">
          <a:xfrm>
            <a:off x="6624638" y="2403475"/>
            <a:ext cx="254000" cy="57150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27" name="Rectangle 52"/>
          <p:cNvSpPr>
            <a:spLocks noChangeArrowheads="1"/>
          </p:cNvSpPr>
          <p:nvPr/>
        </p:nvSpPr>
        <p:spPr bwMode="auto">
          <a:xfrm>
            <a:off x="762000" y="4533900"/>
            <a:ext cx="8382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Char char="•"/>
              <a:tabLst>
                <a:tab pos="3898900" algn="l"/>
              </a:tabLst>
            </a:pPr>
            <a:endParaRPr lang="en-US" sz="2800">
              <a:solidFill>
                <a:srgbClr val="FF6600"/>
              </a:solidFill>
              <a:latin typeface="Symbol" pitchFamily="18" charset="2"/>
            </a:endParaRPr>
          </a:p>
        </p:txBody>
      </p:sp>
      <p:sp>
        <p:nvSpPr>
          <p:cNvPr id="59428" name="Text Box 8"/>
          <p:cNvSpPr txBox="1">
            <a:spLocks noChangeArrowheads="1"/>
          </p:cNvSpPr>
          <p:nvPr/>
        </p:nvSpPr>
        <p:spPr bwMode="auto">
          <a:xfrm>
            <a:off x="525463" y="6218238"/>
            <a:ext cx="78708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1200"/>
              <a:t>[AER</a:t>
            </a:r>
            <a:r>
              <a:rPr lang="en-US" sz="1200" b="1">
                <a:solidFill>
                  <a:schemeClr val="accent2"/>
                </a:solidFill>
              </a:rPr>
              <a:t>W</a:t>
            </a:r>
            <a:r>
              <a:rPr lang="en-US" sz="1200"/>
              <a:t>03] H. Alt, A. Efrat, G. Rote, </a:t>
            </a:r>
            <a:r>
              <a:rPr lang="en-US" sz="1200" b="1">
                <a:solidFill>
                  <a:schemeClr val="accent2"/>
                </a:solidFill>
              </a:rPr>
              <a:t>C. Wenk</a:t>
            </a:r>
            <a:r>
              <a:rPr lang="en-US" sz="1200"/>
              <a:t>, Matching Planar Maps, </a:t>
            </a:r>
            <a:r>
              <a:rPr lang="en-US" sz="1200" i="1"/>
              <a:t>J. of Algorithms</a:t>
            </a:r>
            <a:r>
              <a:rPr lang="en-US" sz="1200"/>
              <a:t> 49: 262-283, 2003.</a:t>
            </a:r>
          </a:p>
          <a:p>
            <a:pPr algn="l"/>
            <a:r>
              <a:rPr lang="en-US" sz="1200"/>
              <a:t>[BPS</a:t>
            </a:r>
            <a:r>
              <a:rPr lang="en-US" sz="1200" b="1">
                <a:solidFill>
                  <a:schemeClr val="accent2"/>
                </a:solidFill>
              </a:rPr>
              <a:t>W</a:t>
            </a:r>
            <a:r>
              <a:rPr lang="en-US" sz="1200"/>
              <a:t>05] S. Brakatsoulas, D. Pfoser, R. Salas, </a:t>
            </a:r>
            <a:r>
              <a:rPr lang="en-US" sz="1200" b="1">
                <a:solidFill>
                  <a:schemeClr val="accent2"/>
                </a:solidFill>
              </a:rPr>
              <a:t>C. Wenk</a:t>
            </a:r>
            <a:r>
              <a:rPr lang="en-US" sz="1200"/>
              <a:t>, On Map-Matching Vehicle Tracking Data , VLDB 853-864 , 2005.</a:t>
            </a:r>
          </a:p>
          <a:p>
            <a:pPr algn="l"/>
            <a:r>
              <a:rPr lang="en-US" sz="1200"/>
              <a:t>[</a:t>
            </a:r>
            <a:r>
              <a:rPr lang="en-US" sz="1200" b="1">
                <a:solidFill>
                  <a:schemeClr val="accent2"/>
                </a:solidFill>
              </a:rPr>
              <a:t>W</a:t>
            </a:r>
            <a:r>
              <a:rPr lang="en-US" sz="1200"/>
              <a:t>SP06] </a:t>
            </a:r>
            <a:r>
              <a:rPr lang="en-US" sz="1200" b="1">
                <a:solidFill>
                  <a:schemeClr val="accent2"/>
                </a:solidFill>
              </a:rPr>
              <a:t>C. Wenk</a:t>
            </a:r>
            <a:r>
              <a:rPr lang="en-US" sz="1200"/>
              <a:t>, R. Salas, D. Pfoser, Adressing the Need for Map-Matching Speed…, SSDBM: 379-388, 2006. </a:t>
            </a:r>
          </a:p>
        </p:txBody>
      </p:sp>
      <p:sp>
        <p:nvSpPr>
          <p:cNvPr id="59429" name="Rectangle 10"/>
          <p:cNvSpPr>
            <a:spLocks noChangeArrowheads="1"/>
          </p:cNvSpPr>
          <p:nvPr/>
        </p:nvSpPr>
        <p:spPr bwMode="auto">
          <a:xfrm>
            <a:off x="762000" y="4533900"/>
            <a:ext cx="8382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Char char="•"/>
              <a:tabLst>
                <a:tab pos="3898900" algn="l"/>
              </a:tabLst>
            </a:pPr>
            <a:endParaRPr lang="en-US" sz="2800">
              <a:solidFill>
                <a:srgbClr val="FF6600"/>
              </a:solidFill>
              <a:latin typeface="Symbol" pitchFamily="18" charset="2"/>
            </a:endParaRPr>
          </a:p>
        </p:txBody>
      </p:sp>
      <p:sp>
        <p:nvSpPr>
          <p:cNvPr id="59430" name="Rectangle 3"/>
          <p:cNvSpPr>
            <a:spLocks noChangeArrowheads="1"/>
          </p:cNvSpPr>
          <p:nvPr/>
        </p:nvSpPr>
        <p:spPr bwMode="auto">
          <a:xfrm>
            <a:off x="5224463" y="5408613"/>
            <a:ext cx="2330450" cy="469900"/>
          </a:xfrm>
          <a:prstGeom prst="rect">
            <a:avLst/>
          </a:prstGeom>
          <a:solidFill>
            <a:srgbClr val="33CC33"/>
          </a:solidFill>
          <a:ln w="9525">
            <a:solidFill>
              <a:srgbClr val="33CC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31" name="Rectangle 4"/>
          <p:cNvSpPr>
            <a:spLocks noChangeArrowheads="1"/>
          </p:cNvSpPr>
          <p:nvPr/>
        </p:nvSpPr>
        <p:spPr bwMode="auto">
          <a:xfrm>
            <a:off x="1136650" y="5072063"/>
            <a:ext cx="2819400" cy="358775"/>
          </a:xfrm>
          <a:prstGeom prst="rect">
            <a:avLst/>
          </a:prstGeom>
          <a:solidFill>
            <a:srgbClr val="33CC33"/>
          </a:solidFill>
          <a:ln w="9525">
            <a:solidFill>
              <a:srgbClr val="33CC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32" name="Rectangle 29"/>
          <p:cNvSpPr>
            <a:spLocks noChangeArrowheads="1"/>
          </p:cNvSpPr>
          <p:nvPr/>
        </p:nvSpPr>
        <p:spPr bwMode="auto">
          <a:xfrm>
            <a:off x="360363" y="4629150"/>
            <a:ext cx="8783637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</a:pPr>
            <a:r>
              <a:rPr lang="de-DE" sz="2800"/>
              <a:t>During the sweep:</a:t>
            </a:r>
          </a:p>
          <a:p>
            <a:pPr marL="742950" lvl="1" indent="-285750" algn="l">
              <a:lnSpc>
                <a:spcPct val="70000"/>
              </a:lnSpc>
              <a:spcBef>
                <a:spcPct val="20000"/>
              </a:spcBef>
              <a:buClrTx/>
              <a:buSzTx/>
              <a:buFontTx/>
              <a:buChar char="–"/>
            </a:pPr>
            <a:r>
              <a:rPr lang="de-DE" sz="2200"/>
              <a:t>Update reachable points Dijkstra-style 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Char char="–"/>
            </a:pPr>
            <a:r>
              <a:rPr lang="de-DE" sz="2200"/>
              <a:t>Use a data structure which supports reachability queries in the free space surface</a:t>
            </a:r>
          </a:p>
        </p:txBody>
      </p:sp>
      <p:sp>
        <p:nvSpPr>
          <p:cNvPr id="59433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419100"/>
            <a:ext cx="7772400" cy="1143000"/>
          </a:xfrm>
        </p:spPr>
        <p:txBody>
          <a:bodyPr/>
          <a:lstStyle/>
          <a:p>
            <a:r>
              <a:rPr lang="de-DE" smtClean="0">
                <a:solidFill>
                  <a:schemeClr val="accent2"/>
                </a:solidFill>
              </a:rPr>
              <a:t>Update Reachable Points</a:t>
            </a:r>
            <a:endParaRPr lang="en-US" smtClean="0">
              <a:solidFill>
                <a:schemeClr val="accent2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4/28/15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CMPS 3130/6130 Computational Geometry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33FC1D-97FC-4DC1-9218-06C30686FCA4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87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6"/>
          <p:cNvSpPr>
            <a:spLocks noChangeArrowheads="1"/>
          </p:cNvSpPr>
          <p:nvPr/>
        </p:nvSpPr>
        <p:spPr bwMode="auto">
          <a:xfrm>
            <a:off x="838200" y="1790700"/>
            <a:ext cx="73914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0419" name="Picture 8" descr="gluedF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73250"/>
            <a:ext cx="7391400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Text Box 9"/>
          <p:cNvSpPr txBox="1">
            <a:spLocks noChangeArrowheads="1"/>
          </p:cNvSpPr>
          <p:nvPr/>
        </p:nvSpPr>
        <p:spPr bwMode="auto">
          <a:xfrm>
            <a:off x="1019175" y="2409825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de-DE" i="1"/>
              <a:t>G</a:t>
            </a:r>
            <a:endParaRPr lang="de-DE"/>
          </a:p>
        </p:txBody>
      </p:sp>
      <p:sp>
        <p:nvSpPr>
          <p:cNvPr id="60421" name="Oval 11"/>
          <p:cNvSpPr>
            <a:spLocks noChangeArrowheads="1"/>
          </p:cNvSpPr>
          <p:nvPr/>
        </p:nvSpPr>
        <p:spPr bwMode="auto">
          <a:xfrm>
            <a:off x="1414463" y="3148013"/>
            <a:ext cx="128587" cy="119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22" name="Oval 12"/>
          <p:cNvSpPr>
            <a:spLocks noChangeArrowheads="1"/>
          </p:cNvSpPr>
          <p:nvPr/>
        </p:nvSpPr>
        <p:spPr bwMode="auto">
          <a:xfrm>
            <a:off x="1457325" y="3524250"/>
            <a:ext cx="128588" cy="1190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23" name="Oval 13"/>
          <p:cNvSpPr>
            <a:spLocks noChangeArrowheads="1"/>
          </p:cNvSpPr>
          <p:nvPr/>
        </p:nvSpPr>
        <p:spPr bwMode="auto">
          <a:xfrm>
            <a:off x="1966913" y="3624263"/>
            <a:ext cx="128587" cy="119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24" name="Oval 14"/>
          <p:cNvSpPr>
            <a:spLocks noChangeArrowheads="1"/>
          </p:cNvSpPr>
          <p:nvPr/>
        </p:nvSpPr>
        <p:spPr bwMode="auto">
          <a:xfrm>
            <a:off x="1281113" y="3957638"/>
            <a:ext cx="128587" cy="119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25" name="Oval 15"/>
          <p:cNvSpPr>
            <a:spLocks noChangeArrowheads="1"/>
          </p:cNvSpPr>
          <p:nvPr/>
        </p:nvSpPr>
        <p:spPr bwMode="auto">
          <a:xfrm>
            <a:off x="1728788" y="4176713"/>
            <a:ext cx="128587" cy="119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26" name="Oval 16"/>
          <p:cNvSpPr>
            <a:spLocks noChangeArrowheads="1"/>
          </p:cNvSpPr>
          <p:nvPr/>
        </p:nvSpPr>
        <p:spPr bwMode="auto">
          <a:xfrm>
            <a:off x="828675" y="3771900"/>
            <a:ext cx="128588" cy="1190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27" name="Oval 17"/>
          <p:cNvSpPr>
            <a:spLocks noChangeArrowheads="1"/>
          </p:cNvSpPr>
          <p:nvPr/>
        </p:nvSpPr>
        <p:spPr bwMode="auto">
          <a:xfrm>
            <a:off x="871538" y="4210050"/>
            <a:ext cx="128587" cy="1190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28" name="Line 18"/>
          <p:cNvSpPr>
            <a:spLocks noChangeShapeType="1"/>
          </p:cNvSpPr>
          <p:nvPr/>
        </p:nvSpPr>
        <p:spPr bwMode="auto">
          <a:xfrm>
            <a:off x="1485900" y="3257550"/>
            <a:ext cx="42863" cy="2952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9" name="Line 19"/>
          <p:cNvSpPr>
            <a:spLocks noChangeShapeType="1"/>
          </p:cNvSpPr>
          <p:nvPr/>
        </p:nvSpPr>
        <p:spPr bwMode="auto">
          <a:xfrm flipH="1" flipV="1">
            <a:off x="1533525" y="3586163"/>
            <a:ext cx="485775" cy="1047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30" name="Line 20"/>
          <p:cNvSpPr>
            <a:spLocks noChangeShapeType="1"/>
          </p:cNvSpPr>
          <p:nvPr/>
        </p:nvSpPr>
        <p:spPr bwMode="auto">
          <a:xfrm flipH="1">
            <a:off x="1347788" y="3614738"/>
            <a:ext cx="157162" cy="3952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31" name="Line 21"/>
          <p:cNvSpPr>
            <a:spLocks noChangeShapeType="1"/>
          </p:cNvSpPr>
          <p:nvPr/>
        </p:nvSpPr>
        <p:spPr bwMode="auto">
          <a:xfrm flipH="1" flipV="1">
            <a:off x="914400" y="3838575"/>
            <a:ext cx="404813" cy="180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32" name="Line 22"/>
          <p:cNvSpPr>
            <a:spLocks noChangeShapeType="1"/>
          </p:cNvSpPr>
          <p:nvPr/>
        </p:nvSpPr>
        <p:spPr bwMode="auto">
          <a:xfrm flipV="1">
            <a:off x="952500" y="4033838"/>
            <a:ext cx="376238" cy="233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33" name="Line 23"/>
          <p:cNvSpPr>
            <a:spLocks noChangeShapeType="1"/>
          </p:cNvSpPr>
          <p:nvPr/>
        </p:nvSpPr>
        <p:spPr bwMode="auto">
          <a:xfrm>
            <a:off x="1366838" y="4038600"/>
            <a:ext cx="414337" cy="2000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34" name="Line 24"/>
          <p:cNvSpPr>
            <a:spLocks noChangeShapeType="1"/>
          </p:cNvSpPr>
          <p:nvPr/>
        </p:nvSpPr>
        <p:spPr bwMode="auto">
          <a:xfrm flipH="1">
            <a:off x="5867400" y="3781425"/>
            <a:ext cx="881063" cy="442913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35" name="Line 25"/>
          <p:cNvSpPr>
            <a:spLocks noChangeShapeType="1"/>
          </p:cNvSpPr>
          <p:nvPr/>
        </p:nvSpPr>
        <p:spPr bwMode="auto">
          <a:xfrm flipH="1">
            <a:off x="6219825" y="3790950"/>
            <a:ext cx="538163" cy="1047750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36" name="Line 26"/>
          <p:cNvSpPr>
            <a:spLocks noChangeShapeType="1"/>
          </p:cNvSpPr>
          <p:nvPr/>
        </p:nvSpPr>
        <p:spPr bwMode="auto">
          <a:xfrm flipV="1">
            <a:off x="6738938" y="3133725"/>
            <a:ext cx="466725" cy="657225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37" name="Line 27"/>
          <p:cNvSpPr>
            <a:spLocks noChangeShapeType="1"/>
          </p:cNvSpPr>
          <p:nvPr/>
        </p:nvSpPr>
        <p:spPr bwMode="auto">
          <a:xfrm flipH="1" flipV="1">
            <a:off x="6877050" y="2462213"/>
            <a:ext cx="323850" cy="681037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38" name="Line 28"/>
          <p:cNvSpPr>
            <a:spLocks noChangeShapeType="1"/>
          </p:cNvSpPr>
          <p:nvPr/>
        </p:nvSpPr>
        <p:spPr bwMode="auto">
          <a:xfrm flipV="1">
            <a:off x="7202488" y="2900363"/>
            <a:ext cx="606425" cy="250825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39" name="Line 29"/>
          <p:cNvSpPr>
            <a:spLocks noChangeShapeType="1"/>
          </p:cNvSpPr>
          <p:nvPr/>
        </p:nvSpPr>
        <p:spPr bwMode="auto">
          <a:xfrm>
            <a:off x="6757988" y="3800475"/>
            <a:ext cx="762000" cy="71438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40" name="Line 31"/>
          <p:cNvSpPr>
            <a:spLocks noChangeShapeType="1"/>
          </p:cNvSpPr>
          <p:nvPr/>
        </p:nvSpPr>
        <p:spPr bwMode="auto">
          <a:xfrm>
            <a:off x="5043488" y="2022475"/>
            <a:ext cx="511175" cy="114300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41" name="Line 32"/>
          <p:cNvSpPr>
            <a:spLocks noChangeShapeType="1"/>
          </p:cNvSpPr>
          <p:nvPr/>
        </p:nvSpPr>
        <p:spPr bwMode="auto">
          <a:xfrm>
            <a:off x="6153150" y="2298700"/>
            <a:ext cx="720725" cy="166688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42" name="Line 33"/>
          <p:cNvSpPr>
            <a:spLocks noChangeShapeType="1"/>
          </p:cNvSpPr>
          <p:nvPr/>
        </p:nvSpPr>
        <p:spPr bwMode="auto">
          <a:xfrm>
            <a:off x="4687888" y="3259138"/>
            <a:ext cx="254000" cy="57150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43" name="Line 34"/>
          <p:cNvSpPr>
            <a:spLocks noChangeShapeType="1"/>
          </p:cNvSpPr>
          <p:nvPr/>
        </p:nvSpPr>
        <p:spPr bwMode="auto">
          <a:xfrm>
            <a:off x="5043488" y="3346450"/>
            <a:ext cx="573087" cy="147638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44" name="Line 35"/>
          <p:cNvSpPr>
            <a:spLocks noChangeShapeType="1"/>
          </p:cNvSpPr>
          <p:nvPr/>
        </p:nvSpPr>
        <p:spPr bwMode="auto">
          <a:xfrm>
            <a:off x="5505450" y="2693988"/>
            <a:ext cx="234950" cy="52387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45" name="Line 36"/>
          <p:cNvSpPr>
            <a:spLocks noChangeShapeType="1"/>
          </p:cNvSpPr>
          <p:nvPr/>
        </p:nvSpPr>
        <p:spPr bwMode="auto">
          <a:xfrm>
            <a:off x="5900738" y="2795588"/>
            <a:ext cx="514350" cy="133350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46" name="Line 37"/>
          <p:cNvSpPr>
            <a:spLocks noChangeShapeType="1"/>
          </p:cNvSpPr>
          <p:nvPr/>
        </p:nvSpPr>
        <p:spPr bwMode="auto">
          <a:xfrm>
            <a:off x="6548438" y="2970213"/>
            <a:ext cx="234950" cy="52387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47" name="Line 38"/>
          <p:cNvSpPr>
            <a:spLocks noChangeShapeType="1"/>
          </p:cNvSpPr>
          <p:nvPr/>
        </p:nvSpPr>
        <p:spPr bwMode="auto">
          <a:xfrm>
            <a:off x="5810250" y="3546475"/>
            <a:ext cx="373063" cy="90488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48" name="Rectangle 49"/>
          <p:cNvSpPr>
            <a:spLocks noChangeArrowheads="1"/>
          </p:cNvSpPr>
          <p:nvPr/>
        </p:nvSpPr>
        <p:spPr bwMode="auto">
          <a:xfrm>
            <a:off x="762000" y="4533900"/>
            <a:ext cx="8382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Char char="•"/>
              <a:tabLst>
                <a:tab pos="3898900" algn="l"/>
              </a:tabLst>
            </a:pPr>
            <a:endParaRPr lang="en-US" sz="2800">
              <a:solidFill>
                <a:srgbClr val="FF6600"/>
              </a:solidFill>
              <a:latin typeface="Symbol" pitchFamily="18" charset="2"/>
            </a:endParaRPr>
          </a:p>
        </p:txBody>
      </p:sp>
      <p:sp>
        <p:nvSpPr>
          <p:cNvPr id="60449" name="Text Box 8"/>
          <p:cNvSpPr txBox="1">
            <a:spLocks noChangeArrowheads="1"/>
          </p:cNvSpPr>
          <p:nvPr/>
        </p:nvSpPr>
        <p:spPr bwMode="auto">
          <a:xfrm>
            <a:off x="525463" y="6218238"/>
            <a:ext cx="78708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1200"/>
              <a:t>[AER</a:t>
            </a:r>
            <a:r>
              <a:rPr lang="en-US" sz="1200" b="1">
                <a:solidFill>
                  <a:schemeClr val="accent2"/>
                </a:solidFill>
              </a:rPr>
              <a:t>W</a:t>
            </a:r>
            <a:r>
              <a:rPr lang="en-US" sz="1200"/>
              <a:t>03] H. Alt, A. Efrat, G. Rote, </a:t>
            </a:r>
            <a:r>
              <a:rPr lang="en-US" sz="1200" b="1">
                <a:solidFill>
                  <a:schemeClr val="accent2"/>
                </a:solidFill>
              </a:rPr>
              <a:t>C. Wenk</a:t>
            </a:r>
            <a:r>
              <a:rPr lang="en-US" sz="1200"/>
              <a:t>, Matching Planar Maps, </a:t>
            </a:r>
            <a:r>
              <a:rPr lang="en-US" sz="1200" i="1"/>
              <a:t>J. of Algorithms</a:t>
            </a:r>
            <a:r>
              <a:rPr lang="en-US" sz="1200"/>
              <a:t> 49: 262-283, 2003.</a:t>
            </a:r>
          </a:p>
          <a:p>
            <a:pPr algn="l"/>
            <a:r>
              <a:rPr lang="en-US" sz="1200"/>
              <a:t>[BPS</a:t>
            </a:r>
            <a:r>
              <a:rPr lang="en-US" sz="1200" b="1">
                <a:solidFill>
                  <a:schemeClr val="accent2"/>
                </a:solidFill>
              </a:rPr>
              <a:t>W</a:t>
            </a:r>
            <a:r>
              <a:rPr lang="en-US" sz="1200"/>
              <a:t>05] S. Brakatsoulas, D. Pfoser, R. Salas, </a:t>
            </a:r>
            <a:r>
              <a:rPr lang="en-US" sz="1200" b="1">
                <a:solidFill>
                  <a:schemeClr val="accent2"/>
                </a:solidFill>
              </a:rPr>
              <a:t>C. Wenk</a:t>
            </a:r>
            <a:r>
              <a:rPr lang="en-US" sz="1200"/>
              <a:t>, On Map-Matching Vehicle Tracking Data , VLDB 853-864 , 2005.</a:t>
            </a:r>
          </a:p>
          <a:p>
            <a:pPr algn="l"/>
            <a:r>
              <a:rPr lang="en-US" sz="1200"/>
              <a:t>[</a:t>
            </a:r>
            <a:r>
              <a:rPr lang="en-US" sz="1200" b="1">
                <a:solidFill>
                  <a:schemeClr val="accent2"/>
                </a:solidFill>
              </a:rPr>
              <a:t>W</a:t>
            </a:r>
            <a:r>
              <a:rPr lang="en-US" sz="1200"/>
              <a:t>SP06] </a:t>
            </a:r>
            <a:r>
              <a:rPr lang="en-US" sz="1200" b="1">
                <a:solidFill>
                  <a:schemeClr val="accent2"/>
                </a:solidFill>
              </a:rPr>
              <a:t>C. Wenk</a:t>
            </a:r>
            <a:r>
              <a:rPr lang="en-US" sz="1200"/>
              <a:t>, R. Salas, D. Pfoser, Adressing the Need for Map-Matching Speed…, SSDBM: 379-388, 2006. </a:t>
            </a:r>
          </a:p>
        </p:txBody>
      </p:sp>
      <p:sp>
        <p:nvSpPr>
          <p:cNvPr id="60450" name="Rectangle 10"/>
          <p:cNvSpPr>
            <a:spLocks noChangeArrowheads="1"/>
          </p:cNvSpPr>
          <p:nvPr/>
        </p:nvSpPr>
        <p:spPr bwMode="auto">
          <a:xfrm>
            <a:off x="762000" y="4533900"/>
            <a:ext cx="8382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Char char="•"/>
              <a:tabLst>
                <a:tab pos="3898900" algn="l"/>
              </a:tabLst>
            </a:pPr>
            <a:endParaRPr lang="en-US" sz="2800">
              <a:solidFill>
                <a:srgbClr val="FF6600"/>
              </a:solidFill>
              <a:latin typeface="Symbol" pitchFamily="18" charset="2"/>
            </a:endParaRPr>
          </a:p>
        </p:txBody>
      </p:sp>
      <p:sp>
        <p:nvSpPr>
          <p:cNvPr id="60451" name="Rectangle 3"/>
          <p:cNvSpPr>
            <a:spLocks noChangeArrowheads="1"/>
          </p:cNvSpPr>
          <p:nvPr/>
        </p:nvSpPr>
        <p:spPr bwMode="auto">
          <a:xfrm>
            <a:off x="5224463" y="5408613"/>
            <a:ext cx="2330450" cy="469900"/>
          </a:xfrm>
          <a:prstGeom prst="rect">
            <a:avLst/>
          </a:prstGeom>
          <a:solidFill>
            <a:srgbClr val="33CC33"/>
          </a:solidFill>
          <a:ln w="9525">
            <a:solidFill>
              <a:srgbClr val="33CC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52" name="Rectangle 4"/>
          <p:cNvSpPr>
            <a:spLocks noChangeArrowheads="1"/>
          </p:cNvSpPr>
          <p:nvPr/>
        </p:nvSpPr>
        <p:spPr bwMode="auto">
          <a:xfrm>
            <a:off x="1136650" y="5072063"/>
            <a:ext cx="2819400" cy="358775"/>
          </a:xfrm>
          <a:prstGeom prst="rect">
            <a:avLst/>
          </a:prstGeom>
          <a:solidFill>
            <a:srgbClr val="33CC33"/>
          </a:solidFill>
          <a:ln w="9525">
            <a:solidFill>
              <a:srgbClr val="33CC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53" name="Rectangle 29"/>
          <p:cNvSpPr>
            <a:spLocks noChangeArrowheads="1"/>
          </p:cNvSpPr>
          <p:nvPr/>
        </p:nvSpPr>
        <p:spPr bwMode="auto">
          <a:xfrm>
            <a:off x="360363" y="4629150"/>
            <a:ext cx="8783637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</a:pPr>
            <a:r>
              <a:rPr lang="de-DE" sz="2800"/>
              <a:t>During the sweep:</a:t>
            </a:r>
          </a:p>
          <a:p>
            <a:pPr marL="742950" lvl="1" indent="-285750" algn="l">
              <a:lnSpc>
                <a:spcPct val="70000"/>
              </a:lnSpc>
              <a:spcBef>
                <a:spcPct val="20000"/>
              </a:spcBef>
              <a:buClrTx/>
              <a:buSzTx/>
              <a:buFontTx/>
              <a:buChar char="–"/>
            </a:pPr>
            <a:r>
              <a:rPr lang="de-DE" sz="2200"/>
              <a:t>Update reachable points Dijkstra-style 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Char char="–"/>
            </a:pPr>
            <a:r>
              <a:rPr lang="de-DE" sz="2200"/>
              <a:t>Use a data structure which supports reachability queries in the free space surface</a:t>
            </a:r>
          </a:p>
        </p:txBody>
      </p:sp>
      <p:sp>
        <p:nvSpPr>
          <p:cNvPr id="60454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419100"/>
            <a:ext cx="7772400" cy="1143000"/>
          </a:xfrm>
        </p:spPr>
        <p:txBody>
          <a:bodyPr/>
          <a:lstStyle/>
          <a:p>
            <a:r>
              <a:rPr lang="de-DE" smtClean="0">
                <a:solidFill>
                  <a:schemeClr val="accent2"/>
                </a:solidFill>
              </a:rPr>
              <a:t>Update Reachable Points</a:t>
            </a:r>
            <a:endParaRPr lang="en-US" smtClean="0">
              <a:solidFill>
                <a:schemeClr val="accent2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4/28/15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CMPS 3130/6130 Computational Geometry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33FC1D-97FC-4DC1-9218-06C30686FCA4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3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4"/>
          <p:cNvSpPr>
            <a:spLocks noChangeArrowheads="1"/>
          </p:cNvSpPr>
          <p:nvPr/>
        </p:nvSpPr>
        <p:spPr bwMode="auto">
          <a:xfrm>
            <a:off x="838200" y="1790700"/>
            <a:ext cx="73914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443" name="Picture 6" descr="gluedF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73250"/>
            <a:ext cx="7391400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4" name="Text Box 7"/>
          <p:cNvSpPr txBox="1">
            <a:spLocks noChangeArrowheads="1"/>
          </p:cNvSpPr>
          <p:nvPr/>
        </p:nvSpPr>
        <p:spPr bwMode="auto">
          <a:xfrm>
            <a:off x="1019175" y="2409825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de-DE" i="1"/>
              <a:t>G</a:t>
            </a:r>
            <a:endParaRPr lang="de-DE"/>
          </a:p>
        </p:txBody>
      </p:sp>
      <p:sp>
        <p:nvSpPr>
          <p:cNvPr id="61445" name="Oval 9"/>
          <p:cNvSpPr>
            <a:spLocks noChangeArrowheads="1"/>
          </p:cNvSpPr>
          <p:nvPr/>
        </p:nvSpPr>
        <p:spPr bwMode="auto">
          <a:xfrm>
            <a:off x="1414463" y="3148013"/>
            <a:ext cx="128587" cy="119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46" name="Oval 10"/>
          <p:cNvSpPr>
            <a:spLocks noChangeArrowheads="1"/>
          </p:cNvSpPr>
          <p:nvPr/>
        </p:nvSpPr>
        <p:spPr bwMode="auto">
          <a:xfrm>
            <a:off x="1457325" y="3524250"/>
            <a:ext cx="128588" cy="1190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47" name="Oval 11"/>
          <p:cNvSpPr>
            <a:spLocks noChangeArrowheads="1"/>
          </p:cNvSpPr>
          <p:nvPr/>
        </p:nvSpPr>
        <p:spPr bwMode="auto">
          <a:xfrm>
            <a:off x="1966913" y="3624263"/>
            <a:ext cx="128587" cy="119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48" name="Oval 12"/>
          <p:cNvSpPr>
            <a:spLocks noChangeArrowheads="1"/>
          </p:cNvSpPr>
          <p:nvPr/>
        </p:nvSpPr>
        <p:spPr bwMode="auto">
          <a:xfrm>
            <a:off x="1281113" y="3957638"/>
            <a:ext cx="128587" cy="119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49" name="Oval 13"/>
          <p:cNvSpPr>
            <a:spLocks noChangeArrowheads="1"/>
          </p:cNvSpPr>
          <p:nvPr/>
        </p:nvSpPr>
        <p:spPr bwMode="auto">
          <a:xfrm>
            <a:off x="1728788" y="4176713"/>
            <a:ext cx="128587" cy="119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50" name="Oval 14"/>
          <p:cNvSpPr>
            <a:spLocks noChangeArrowheads="1"/>
          </p:cNvSpPr>
          <p:nvPr/>
        </p:nvSpPr>
        <p:spPr bwMode="auto">
          <a:xfrm>
            <a:off x="828675" y="3771900"/>
            <a:ext cx="128588" cy="1190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51" name="Oval 15"/>
          <p:cNvSpPr>
            <a:spLocks noChangeArrowheads="1"/>
          </p:cNvSpPr>
          <p:nvPr/>
        </p:nvSpPr>
        <p:spPr bwMode="auto">
          <a:xfrm>
            <a:off x="871538" y="4210050"/>
            <a:ext cx="128587" cy="1190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52" name="Line 16"/>
          <p:cNvSpPr>
            <a:spLocks noChangeShapeType="1"/>
          </p:cNvSpPr>
          <p:nvPr/>
        </p:nvSpPr>
        <p:spPr bwMode="auto">
          <a:xfrm>
            <a:off x="1485900" y="3257550"/>
            <a:ext cx="42863" cy="2952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53" name="Line 17"/>
          <p:cNvSpPr>
            <a:spLocks noChangeShapeType="1"/>
          </p:cNvSpPr>
          <p:nvPr/>
        </p:nvSpPr>
        <p:spPr bwMode="auto">
          <a:xfrm flipH="1" flipV="1">
            <a:off x="1533525" y="3586163"/>
            <a:ext cx="485775" cy="1047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54" name="Line 18"/>
          <p:cNvSpPr>
            <a:spLocks noChangeShapeType="1"/>
          </p:cNvSpPr>
          <p:nvPr/>
        </p:nvSpPr>
        <p:spPr bwMode="auto">
          <a:xfrm flipH="1">
            <a:off x="1347788" y="3614738"/>
            <a:ext cx="157162" cy="3952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55" name="Line 19"/>
          <p:cNvSpPr>
            <a:spLocks noChangeShapeType="1"/>
          </p:cNvSpPr>
          <p:nvPr/>
        </p:nvSpPr>
        <p:spPr bwMode="auto">
          <a:xfrm flipH="1" flipV="1">
            <a:off x="914400" y="3838575"/>
            <a:ext cx="404813" cy="180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56" name="Line 20"/>
          <p:cNvSpPr>
            <a:spLocks noChangeShapeType="1"/>
          </p:cNvSpPr>
          <p:nvPr/>
        </p:nvSpPr>
        <p:spPr bwMode="auto">
          <a:xfrm flipV="1">
            <a:off x="952500" y="4033838"/>
            <a:ext cx="376238" cy="233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57" name="Line 21"/>
          <p:cNvSpPr>
            <a:spLocks noChangeShapeType="1"/>
          </p:cNvSpPr>
          <p:nvPr/>
        </p:nvSpPr>
        <p:spPr bwMode="auto">
          <a:xfrm>
            <a:off x="1366838" y="4038600"/>
            <a:ext cx="414337" cy="2000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58" name="Line 22"/>
          <p:cNvSpPr>
            <a:spLocks noChangeShapeType="1"/>
          </p:cNvSpPr>
          <p:nvPr/>
        </p:nvSpPr>
        <p:spPr bwMode="auto">
          <a:xfrm flipH="1">
            <a:off x="5867400" y="3781425"/>
            <a:ext cx="881063" cy="442913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59" name="Line 23"/>
          <p:cNvSpPr>
            <a:spLocks noChangeShapeType="1"/>
          </p:cNvSpPr>
          <p:nvPr/>
        </p:nvSpPr>
        <p:spPr bwMode="auto">
          <a:xfrm flipH="1">
            <a:off x="6219825" y="3790950"/>
            <a:ext cx="538163" cy="1047750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60" name="Line 24"/>
          <p:cNvSpPr>
            <a:spLocks noChangeShapeType="1"/>
          </p:cNvSpPr>
          <p:nvPr/>
        </p:nvSpPr>
        <p:spPr bwMode="auto">
          <a:xfrm flipV="1">
            <a:off x="6738938" y="3133725"/>
            <a:ext cx="466725" cy="657225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61" name="Line 25"/>
          <p:cNvSpPr>
            <a:spLocks noChangeShapeType="1"/>
          </p:cNvSpPr>
          <p:nvPr/>
        </p:nvSpPr>
        <p:spPr bwMode="auto">
          <a:xfrm flipH="1" flipV="1">
            <a:off x="6877050" y="2462213"/>
            <a:ext cx="323850" cy="681037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62" name="Line 26"/>
          <p:cNvSpPr>
            <a:spLocks noChangeShapeType="1"/>
          </p:cNvSpPr>
          <p:nvPr/>
        </p:nvSpPr>
        <p:spPr bwMode="auto">
          <a:xfrm flipV="1">
            <a:off x="7202488" y="2900363"/>
            <a:ext cx="606425" cy="250825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63" name="Line 27"/>
          <p:cNvSpPr>
            <a:spLocks noChangeShapeType="1"/>
          </p:cNvSpPr>
          <p:nvPr/>
        </p:nvSpPr>
        <p:spPr bwMode="auto">
          <a:xfrm>
            <a:off x="6757988" y="3800475"/>
            <a:ext cx="762000" cy="71438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64" name="Line 29"/>
          <p:cNvSpPr>
            <a:spLocks noChangeShapeType="1"/>
          </p:cNvSpPr>
          <p:nvPr/>
        </p:nvSpPr>
        <p:spPr bwMode="auto">
          <a:xfrm>
            <a:off x="5043488" y="2022475"/>
            <a:ext cx="511175" cy="114300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65" name="Line 30"/>
          <p:cNvSpPr>
            <a:spLocks noChangeShapeType="1"/>
          </p:cNvSpPr>
          <p:nvPr/>
        </p:nvSpPr>
        <p:spPr bwMode="auto">
          <a:xfrm>
            <a:off x="6153150" y="2298700"/>
            <a:ext cx="720725" cy="166688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5407" name="Line 31"/>
          <p:cNvSpPr>
            <a:spLocks noChangeShapeType="1"/>
          </p:cNvSpPr>
          <p:nvPr/>
        </p:nvSpPr>
        <p:spPr bwMode="auto">
          <a:xfrm flipV="1">
            <a:off x="4176713" y="4143375"/>
            <a:ext cx="323850" cy="1619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5408" name="Line 32"/>
          <p:cNvSpPr>
            <a:spLocks noChangeShapeType="1"/>
          </p:cNvSpPr>
          <p:nvPr/>
        </p:nvSpPr>
        <p:spPr bwMode="auto">
          <a:xfrm flipV="1">
            <a:off x="4500563" y="4129088"/>
            <a:ext cx="404812" cy="142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5409" name="Line 33"/>
          <p:cNvSpPr>
            <a:spLocks noChangeShapeType="1"/>
          </p:cNvSpPr>
          <p:nvPr/>
        </p:nvSpPr>
        <p:spPr bwMode="auto">
          <a:xfrm flipV="1">
            <a:off x="4895850" y="4024313"/>
            <a:ext cx="119063" cy="1143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5410" name="Line 34"/>
          <p:cNvSpPr>
            <a:spLocks noChangeShapeType="1"/>
          </p:cNvSpPr>
          <p:nvPr/>
        </p:nvSpPr>
        <p:spPr bwMode="auto">
          <a:xfrm flipV="1">
            <a:off x="5551488" y="3381375"/>
            <a:ext cx="373062" cy="1127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5411" name="Line 35"/>
          <p:cNvSpPr>
            <a:spLocks noChangeShapeType="1"/>
          </p:cNvSpPr>
          <p:nvPr/>
        </p:nvSpPr>
        <p:spPr bwMode="auto">
          <a:xfrm>
            <a:off x="5910263" y="3386138"/>
            <a:ext cx="238125" cy="142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5412" name="Line 36"/>
          <p:cNvSpPr>
            <a:spLocks noChangeShapeType="1"/>
          </p:cNvSpPr>
          <p:nvPr/>
        </p:nvSpPr>
        <p:spPr bwMode="auto">
          <a:xfrm flipV="1">
            <a:off x="6143625" y="3257550"/>
            <a:ext cx="242888" cy="1476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5413" name="Line 37"/>
          <p:cNvSpPr>
            <a:spLocks noChangeShapeType="1"/>
          </p:cNvSpPr>
          <p:nvPr/>
        </p:nvSpPr>
        <p:spPr bwMode="auto">
          <a:xfrm>
            <a:off x="6376988" y="3252788"/>
            <a:ext cx="214312" cy="238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5414" name="Line 38"/>
          <p:cNvSpPr>
            <a:spLocks noChangeShapeType="1"/>
          </p:cNvSpPr>
          <p:nvPr/>
        </p:nvSpPr>
        <p:spPr bwMode="auto">
          <a:xfrm flipV="1">
            <a:off x="6572250" y="3024188"/>
            <a:ext cx="190500" cy="2619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5415" name="Line 39"/>
          <p:cNvSpPr>
            <a:spLocks noChangeShapeType="1"/>
          </p:cNvSpPr>
          <p:nvPr/>
        </p:nvSpPr>
        <p:spPr bwMode="auto">
          <a:xfrm flipV="1">
            <a:off x="6767513" y="2843213"/>
            <a:ext cx="142875" cy="1857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5416" name="Line 40"/>
          <p:cNvSpPr>
            <a:spLocks noChangeShapeType="1"/>
          </p:cNvSpPr>
          <p:nvPr/>
        </p:nvSpPr>
        <p:spPr bwMode="auto">
          <a:xfrm flipH="1" flipV="1">
            <a:off x="6867525" y="2476500"/>
            <a:ext cx="33338" cy="3714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76" name="Line 41"/>
          <p:cNvSpPr>
            <a:spLocks noChangeShapeType="1"/>
          </p:cNvSpPr>
          <p:nvPr/>
        </p:nvSpPr>
        <p:spPr bwMode="auto">
          <a:xfrm>
            <a:off x="4687888" y="3259138"/>
            <a:ext cx="254000" cy="57150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77" name="Line 42"/>
          <p:cNvSpPr>
            <a:spLocks noChangeShapeType="1"/>
          </p:cNvSpPr>
          <p:nvPr/>
        </p:nvSpPr>
        <p:spPr bwMode="auto">
          <a:xfrm>
            <a:off x="5043488" y="3346450"/>
            <a:ext cx="573087" cy="147638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78" name="Line 43"/>
          <p:cNvSpPr>
            <a:spLocks noChangeShapeType="1"/>
          </p:cNvSpPr>
          <p:nvPr/>
        </p:nvSpPr>
        <p:spPr bwMode="auto">
          <a:xfrm>
            <a:off x="5505450" y="2693988"/>
            <a:ext cx="234950" cy="52387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79" name="Line 44"/>
          <p:cNvSpPr>
            <a:spLocks noChangeShapeType="1"/>
          </p:cNvSpPr>
          <p:nvPr/>
        </p:nvSpPr>
        <p:spPr bwMode="auto">
          <a:xfrm>
            <a:off x="5900738" y="2795588"/>
            <a:ext cx="514350" cy="133350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80" name="Line 45"/>
          <p:cNvSpPr>
            <a:spLocks noChangeShapeType="1"/>
          </p:cNvSpPr>
          <p:nvPr/>
        </p:nvSpPr>
        <p:spPr bwMode="auto">
          <a:xfrm>
            <a:off x="6548438" y="2970213"/>
            <a:ext cx="234950" cy="52387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81" name="Line 46"/>
          <p:cNvSpPr>
            <a:spLocks noChangeShapeType="1"/>
          </p:cNvSpPr>
          <p:nvPr/>
        </p:nvSpPr>
        <p:spPr bwMode="auto">
          <a:xfrm>
            <a:off x="5810250" y="3546475"/>
            <a:ext cx="373063" cy="90488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82" name="Rectangle 48"/>
          <p:cNvSpPr>
            <a:spLocks noGrp="1" noChangeArrowheads="1"/>
          </p:cNvSpPr>
          <p:nvPr>
            <p:ph type="title"/>
          </p:nvPr>
        </p:nvSpPr>
        <p:spPr>
          <a:xfrm>
            <a:off x="685800" y="419100"/>
            <a:ext cx="7772400" cy="1143000"/>
          </a:xfrm>
          <a:noFill/>
        </p:spPr>
        <p:txBody>
          <a:bodyPr/>
          <a:lstStyle/>
          <a:p>
            <a:r>
              <a:rPr lang="de-DE" smtClean="0">
                <a:solidFill>
                  <a:schemeClr val="accent2"/>
                </a:solidFill>
              </a:rPr>
              <a:t>Backtracking</a:t>
            </a:r>
            <a:endParaRPr lang="en-US" smtClean="0">
              <a:solidFill>
                <a:schemeClr val="accent2"/>
              </a:solidFill>
            </a:endParaRPr>
          </a:p>
        </p:txBody>
      </p:sp>
      <p:sp>
        <p:nvSpPr>
          <p:cNvPr id="61483" name="Rectangle 49"/>
          <p:cNvSpPr>
            <a:spLocks noChangeArrowheads="1"/>
          </p:cNvSpPr>
          <p:nvPr/>
        </p:nvSpPr>
        <p:spPr bwMode="auto">
          <a:xfrm>
            <a:off x="762000" y="4914900"/>
            <a:ext cx="8382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Char char="•"/>
              <a:tabLst>
                <a:tab pos="3898900" algn="l"/>
              </a:tabLst>
            </a:pPr>
            <a:endParaRPr lang="en-US" sz="2800">
              <a:solidFill>
                <a:srgbClr val="FF6600"/>
              </a:solidFill>
              <a:latin typeface="Symbol" pitchFamily="18" charset="2"/>
            </a:endParaRPr>
          </a:p>
        </p:txBody>
      </p:sp>
      <p:sp>
        <p:nvSpPr>
          <p:cNvPr id="61484" name="Rectangle 50"/>
          <p:cNvSpPr>
            <a:spLocks noChangeArrowheads="1"/>
          </p:cNvSpPr>
          <p:nvPr/>
        </p:nvSpPr>
        <p:spPr bwMode="auto">
          <a:xfrm>
            <a:off x="360363" y="5010150"/>
            <a:ext cx="8783637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</a:pPr>
            <a:r>
              <a:rPr lang="de-DE" sz="2800"/>
              <a:t>After the sweep: </a:t>
            </a:r>
          </a:p>
          <a:p>
            <a:pPr marL="742950" lvl="1" indent="-285750" algn="l">
              <a:lnSpc>
                <a:spcPct val="70000"/>
              </a:lnSpc>
              <a:spcBef>
                <a:spcPct val="20000"/>
              </a:spcBef>
              <a:buClrTx/>
              <a:buSzTx/>
              <a:buFontTx/>
              <a:buChar char="–"/>
            </a:pPr>
            <a:r>
              <a:rPr lang="de-DE" sz="2200"/>
              <a:t>Construct a </a:t>
            </a:r>
            <a:r>
              <a:rPr lang="de-DE" sz="2200">
                <a:solidFill>
                  <a:srgbClr val="FF0000"/>
                </a:solidFill>
              </a:rPr>
              <a:t>monotone path via </a:t>
            </a:r>
            <a:r>
              <a:rPr lang="de-DE" sz="2200"/>
              <a:t>backtracking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None/>
            </a:pPr>
            <a:endParaRPr lang="de-DE" sz="2200"/>
          </a:p>
        </p:txBody>
      </p:sp>
      <p:sp>
        <p:nvSpPr>
          <p:cNvPr id="61485" name="Text Box 8"/>
          <p:cNvSpPr txBox="1">
            <a:spLocks noChangeArrowheads="1"/>
          </p:cNvSpPr>
          <p:nvPr/>
        </p:nvSpPr>
        <p:spPr bwMode="auto">
          <a:xfrm>
            <a:off x="525463" y="6218238"/>
            <a:ext cx="78708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1200"/>
              <a:t>[AER</a:t>
            </a:r>
            <a:r>
              <a:rPr lang="en-US" sz="1200" b="1">
                <a:solidFill>
                  <a:schemeClr val="accent2"/>
                </a:solidFill>
              </a:rPr>
              <a:t>W</a:t>
            </a:r>
            <a:r>
              <a:rPr lang="en-US" sz="1200"/>
              <a:t>03] H. Alt, A. Efrat, G. Rote, </a:t>
            </a:r>
            <a:r>
              <a:rPr lang="en-US" sz="1200" b="1">
                <a:solidFill>
                  <a:schemeClr val="accent2"/>
                </a:solidFill>
              </a:rPr>
              <a:t>C. Wenk</a:t>
            </a:r>
            <a:r>
              <a:rPr lang="en-US" sz="1200"/>
              <a:t>, Matching Planar Maps, </a:t>
            </a:r>
            <a:r>
              <a:rPr lang="en-US" sz="1200" i="1"/>
              <a:t>J. of Algorithms</a:t>
            </a:r>
            <a:r>
              <a:rPr lang="en-US" sz="1200"/>
              <a:t> 49: 262-283, 2003.</a:t>
            </a:r>
          </a:p>
          <a:p>
            <a:pPr algn="l"/>
            <a:r>
              <a:rPr lang="en-US" sz="1200"/>
              <a:t>[BPS</a:t>
            </a:r>
            <a:r>
              <a:rPr lang="en-US" sz="1200" b="1">
                <a:solidFill>
                  <a:schemeClr val="accent2"/>
                </a:solidFill>
              </a:rPr>
              <a:t>W</a:t>
            </a:r>
            <a:r>
              <a:rPr lang="en-US" sz="1200"/>
              <a:t>05] S. Brakatsoulas, D. Pfoser, R. Salas, </a:t>
            </a:r>
            <a:r>
              <a:rPr lang="en-US" sz="1200" b="1">
                <a:solidFill>
                  <a:schemeClr val="accent2"/>
                </a:solidFill>
              </a:rPr>
              <a:t>C. Wenk</a:t>
            </a:r>
            <a:r>
              <a:rPr lang="en-US" sz="1200"/>
              <a:t>, On Map-Matching Vehicle Tracking Data , VLDB 853-864 , 2005.</a:t>
            </a:r>
          </a:p>
          <a:p>
            <a:pPr algn="l"/>
            <a:r>
              <a:rPr lang="en-US" sz="1200"/>
              <a:t>[</a:t>
            </a:r>
            <a:r>
              <a:rPr lang="en-US" sz="1200" b="1">
                <a:solidFill>
                  <a:schemeClr val="accent2"/>
                </a:solidFill>
              </a:rPr>
              <a:t>W</a:t>
            </a:r>
            <a:r>
              <a:rPr lang="en-US" sz="1200"/>
              <a:t>SP06] </a:t>
            </a:r>
            <a:r>
              <a:rPr lang="en-US" sz="1200" b="1">
                <a:solidFill>
                  <a:schemeClr val="accent2"/>
                </a:solidFill>
              </a:rPr>
              <a:t>C. Wenk</a:t>
            </a:r>
            <a:r>
              <a:rPr lang="en-US" sz="1200"/>
              <a:t>, R. Salas, D. Pfoser, Adressing the Need for Map-Matching Speed…, SSDBM: 379-388, 2006.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4/28/15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CMPS 3130/6130 Computational Geometry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33FC1D-97FC-4DC1-9218-06C30686FCA4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01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5407" grpId="0" animBg="1"/>
      <p:bldP spid="485408" grpId="0" animBg="1"/>
      <p:bldP spid="485409" grpId="0" animBg="1"/>
      <p:bldP spid="485410" grpId="0" animBg="1"/>
      <p:bldP spid="485411" grpId="0" animBg="1"/>
      <p:bldP spid="485412" grpId="0" animBg="1"/>
      <p:bldP spid="485413" grpId="0" animBg="1"/>
      <p:bldP spid="485414" grpId="0" animBg="1"/>
      <p:bldP spid="485415" grpId="0" animBg="1"/>
      <p:bldP spid="48541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de-DE" smtClean="0">
                <a:solidFill>
                  <a:schemeClr val="accent2"/>
                </a:solidFill>
              </a:rPr>
              <a:t>Map-Matching</a:t>
            </a:r>
            <a:endParaRPr lang="de-DE" smtClean="0"/>
          </a:p>
        </p:txBody>
      </p:sp>
      <p:sp>
        <p:nvSpPr>
          <p:cNvPr id="53252" name="Text Box 3"/>
          <p:cNvSpPr txBox="1">
            <a:spLocks noChangeArrowheads="1"/>
          </p:cNvSpPr>
          <p:nvPr/>
        </p:nvSpPr>
        <p:spPr bwMode="auto">
          <a:xfrm>
            <a:off x="566738" y="1492250"/>
            <a:ext cx="8577262" cy="187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00000"/>
              </a:lnSpc>
              <a:buFont typeface="Symbol" pitchFamily="18" charset="2"/>
              <a:buChar char="·"/>
            </a:pPr>
            <a:r>
              <a:rPr lang="en-US" sz="2600" dirty="0"/>
              <a:t> Algorithm for decision problem takes O(</a:t>
            </a:r>
            <a:r>
              <a:rPr lang="en-US" sz="2600" dirty="0" err="1"/>
              <a:t>mn</a:t>
            </a:r>
            <a:r>
              <a:rPr lang="en-US" sz="2600" dirty="0"/>
              <a:t> log(</a:t>
            </a:r>
            <a:r>
              <a:rPr lang="en-US" sz="2600" dirty="0" err="1"/>
              <a:t>mn</a:t>
            </a:r>
            <a:r>
              <a:rPr lang="en-US" sz="2600" dirty="0"/>
              <a:t>)) time and O(</a:t>
            </a:r>
            <a:r>
              <a:rPr lang="en-US" sz="2600" dirty="0" err="1"/>
              <a:t>mn</a:t>
            </a:r>
            <a:r>
              <a:rPr lang="en-US" sz="2600" dirty="0"/>
              <a:t>) space. </a:t>
            </a:r>
          </a:p>
          <a:p>
            <a:pPr algn="l">
              <a:lnSpc>
                <a:spcPct val="100000"/>
              </a:lnSpc>
              <a:buFont typeface="Symbol" pitchFamily="18" charset="2"/>
              <a:buChar char="·"/>
            </a:pPr>
            <a:r>
              <a:rPr lang="en-US" sz="2600" dirty="0"/>
              <a:t> Optimization problem with parametric search:  </a:t>
            </a:r>
            <a:br>
              <a:rPr lang="en-US" sz="2600" dirty="0"/>
            </a:br>
            <a:r>
              <a:rPr lang="en-US" sz="2600" dirty="0"/>
              <a:t>   O(</a:t>
            </a:r>
            <a:r>
              <a:rPr lang="en-US" sz="2600" dirty="0" err="1"/>
              <a:t>mn</a:t>
            </a:r>
            <a:r>
              <a:rPr lang="en-US" sz="2600" dirty="0"/>
              <a:t> log</a:t>
            </a:r>
            <a:r>
              <a:rPr lang="en-US" sz="2600" baseline="30000" dirty="0"/>
              <a:t>2</a:t>
            </a:r>
            <a:r>
              <a:rPr lang="en-US" sz="2600" dirty="0"/>
              <a:t>(</a:t>
            </a:r>
            <a:r>
              <a:rPr lang="en-US" sz="2600" dirty="0" err="1"/>
              <a:t>mn</a:t>
            </a:r>
            <a:r>
              <a:rPr lang="en-US" sz="2600" dirty="0"/>
              <a:t>)) </a:t>
            </a:r>
            <a:r>
              <a:rPr lang="en-US" sz="2600" dirty="0" smtClean="0"/>
              <a:t>time</a:t>
            </a:r>
            <a:endParaRPr lang="en-US" sz="2600" dirty="0"/>
          </a:p>
        </p:txBody>
      </p:sp>
      <p:sp>
        <p:nvSpPr>
          <p:cNvPr id="62468" name="Text Box 8"/>
          <p:cNvSpPr txBox="1">
            <a:spLocks noChangeArrowheads="1"/>
          </p:cNvSpPr>
          <p:nvPr/>
        </p:nvSpPr>
        <p:spPr bwMode="auto">
          <a:xfrm>
            <a:off x="525463" y="6218238"/>
            <a:ext cx="78708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1200"/>
              <a:t>[AER</a:t>
            </a:r>
            <a:r>
              <a:rPr lang="en-US" sz="1200" b="1">
                <a:solidFill>
                  <a:schemeClr val="accent2"/>
                </a:solidFill>
              </a:rPr>
              <a:t>W</a:t>
            </a:r>
            <a:r>
              <a:rPr lang="en-US" sz="1200"/>
              <a:t>03] H. Alt, A. Efrat, G. Rote, </a:t>
            </a:r>
            <a:r>
              <a:rPr lang="en-US" sz="1200" b="1">
                <a:solidFill>
                  <a:schemeClr val="accent2"/>
                </a:solidFill>
              </a:rPr>
              <a:t>C. Wenk</a:t>
            </a:r>
            <a:r>
              <a:rPr lang="en-US" sz="1200"/>
              <a:t>, Matching Planar Maps, </a:t>
            </a:r>
            <a:r>
              <a:rPr lang="en-US" sz="1200" i="1"/>
              <a:t>J. of Algorithms</a:t>
            </a:r>
            <a:r>
              <a:rPr lang="en-US" sz="1200"/>
              <a:t> 49: 262-283, 2003.</a:t>
            </a:r>
          </a:p>
          <a:p>
            <a:pPr algn="l"/>
            <a:r>
              <a:rPr lang="en-US" sz="1200"/>
              <a:t>[BPS</a:t>
            </a:r>
            <a:r>
              <a:rPr lang="en-US" sz="1200" b="1">
                <a:solidFill>
                  <a:schemeClr val="accent2"/>
                </a:solidFill>
              </a:rPr>
              <a:t>W</a:t>
            </a:r>
            <a:r>
              <a:rPr lang="en-US" sz="1200"/>
              <a:t>05] S. Brakatsoulas, D. Pfoser, R. Salas, </a:t>
            </a:r>
            <a:r>
              <a:rPr lang="en-US" sz="1200" b="1">
                <a:solidFill>
                  <a:schemeClr val="accent2"/>
                </a:solidFill>
              </a:rPr>
              <a:t>C. Wenk</a:t>
            </a:r>
            <a:r>
              <a:rPr lang="en-US" sz="1200"/>
              <a:t>, On Map-Matching Vehicle Tracking Data , VLDB 853-864 , 2005.</a:t>
            </a:r>
          </a:p>
          <a:p>
            <a:pPr algn="l"/>
            <a:r>
              <a:rPr lang="en-US" sz="1200"/>
              <a:t>[</a:t>
            </a:r>
            <a:r>
              <a:rPr lang="en-US" sz="1200" b="1">
                <a:solidFill>
                  <a:schemeClr val="accent2"/>
                </a:solidFill>
              </a:rPr>
              <a:t>W</a:t>
            </a:r>
            <a:r>
              <a:rPr lang="en-US" sz="1200"/>
              <a:t>SP06] </a:t>
            </a:r>
            <a:r>
              <a:rPr lang="en-US" sz="1200" b="1">
                <a:solidFill>
                  <a:schemeClr val="accent2"/>
                </a:solidFill>
              </a:rPr>
              <a:t>C. Wenk</a:t>
            </a:r>
            <a:r>
              <a:rPr lang="en-US" sz="1200"/>
              <a:t>, R. Salas, D. Pfoser, Adressing the Need for Map-Matching Speed…, SSDBM: 379-388, 2006.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4/28/15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CMPS 3130/6130 Computational Geometry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33FC1D-97FC-4DC1-9218-06C30686FCA4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0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solidFill>
                  <a:schemeClr val="bg1"/>
                </a:solidFill>
              </a:rPr>
              <a:t>Are these shapes similar?</a:t>
            </a:r>
            <a:endParaRPr lang="de-DE"/>
          </a:p>
        </p:txBody>
      </p:sp>
      <p:grpSp>
        <p:nvGrpSpPr>
          <p:cNvPr id="245763" name="Group 3"/>
          <p:cNvGrpSpPr>
            <a:grpSpLocks/>
          </p:cNvGrpSpPr>
          <p:nvPr/>
        </p:nvGrpSpPr>
        <p:grpSpPr bwMode="auto">
          <a:xfrm>
            <a:off x="381000" y="1981200"/>
            <a:ext cx="1447800" cy="1371600"/>
            <a:chOff x="384" y="1248"/>
            <a:chExt cx="912" cy="864"/>
          </a:xfrm>
        </p:grpSpPr>
        <p:grpSp>
          <p:nvGrpSpPr>
            <p:cNvPr id="245764" name="Group 4"/>
            <p:cNvGrpSpPr>
              <a:grpSpLocks/>
            </p:cNvGrpSpPr>
            <p:nvPr/>
          </p:nvGrpSpPr>
          <p:grpSpPr bwMode="auto">
            <a:xfrm>
              <a:off x="480" y="1248"/>
              <a:ext cx="624" cy="528"/>
              <a:chOff x="480" y="1248"/>
              <a:chExt cx="624" cy="528"/>
            </a:xfrm>
          </p:grpSpPr>
          <p:sp>
            <p:nvSpPr>
              <p:cNvPr id="245765" name="Freeform 5"/>
              <p:cNvSpPr>
                <a:spLocks/>
              </p:cNvSpPr>
              <p:nvPr/>
            </p:nvSpPr>
            <p:spPr bwMode="auto">
              <a:xfrm>
                <a:off x="480" y="1248"/>
                <a:ext cx="225" cy="528"/>
              </a:xfrm>
              <a:custGeom>
                <a:avLst/>
                <a:gdLst>
                  <a:gd name="T0" fmla="*/ 192 w 432"/>
                  <a:gd name="T1" fmla="*/ 0 h 960"/>
                  <a:gd name="T2" fmla="*/ 192 w 432"/>
                  <a:gd name="T3" fmla="*/ 720 h 960"/>
                  <a:gd name="T4" fmla="*/ 432 w 432"/>
                  <a:gd name="T5" fmla="*/ 720 h 960"/>
                  <a:gd name="T6" fmla="*/ 432 w 432"/>
                  <a:gd name="T7" fmla="*/ 960 h 960"/>
                  <a:gd name="T8" fmla="*/ 0 w 432"/>
                  <a:gd name="T9" fmla="*/ 960 h 960"/>
                  <a:gd name="T10" fmla="*/ 0 w 432"/>
                  <a:gd name="T11" fmla="*/ 0 h 960"/>
                  <a:gd name="T12" fmla="*/ 192 w 432"/>
                  <a:gd name="T13" fmla="*/ 0 h 9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2" h="960">
                    <a:moveTo>
                      <a:pt x="192" y="0"/>
                    </a:moveTo>
                    <a:lnTo>
                      <a:pt x="192" y="720"/>
                    </a:lnTo>
                    <a:lnTo>
                      <a:pt x="432" y="720"/>
                    </a:lnTo>
                    <a:lnTo>
                      <a:pt x="432" y="960"/>
                    </a:lnTo>
                    <a:lnTo>
                      <a:pt x="0" y="960"/>
                    </a:lnTo>
                    <a:lnTo>
                      <a:pt x="0" y="0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766" name="Freeform 6"/>
              <p:cNvSpPr>
                <a:spLocks/>
              </p:cNvSpPr>
              <p:nvPr/>
            </p:nvSpPr>
            <p:spPr bwMode="auto">
              <a:xfrm>
                <a:off x="879" y="1248"/>
                <a:ext cx="225" cy="528"/>
              </a:xfrm>
              <a:custGeom>
                <a:avLst/>
                <a:gdLst>
                  <a:gd name="T0" fmla="*/ 192 w 432"/>
                  <a:gd name="T1" fmla="*/ 0 h 960"/>
                  <a:gd name="T2" fmla="*/ 192 w 432"/>
                  <a:gd name="T3" fmla="*/ 720 h 960"/>
                  <a:gd name="T4" fmla="*/ 432 w 432"/>
                  <a:gd name="T5" fmla="*/ 720 h 960"/>
                  <a:gd name="T6" fmla="*/ 432 w 432"/>
                  <a:gd name="T7" fmla="*/ 960 h 960"/>
                  <a:gd name="T8" fmla="*/ 0 w 432"/>
                  <a:gd name="T9" fmla="*/ 960 h 960"/>
                  <a:gd name="T10" fmla="*/ 0 w 432"/>
                  <a:gd name="T11" fmla="*/ 0 h 960"/>
                  <a:gd name="T12" fmla="*/ 192 w 432"/>
                  <a:gd name="T13" fmla="*/ 0 h 9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2" h="960">
                    <a:moveTo>
                      <a:pt x="192" y="0"/>
                    </a:moveTo>
                    <a:lnTo>
                      <a:pt x="192" y="720"/>
                    </a:lnTo>
                    <a:lnTo>
                      <a:pt x="432" y="720"/>
                    </a:lnTo>
                    <a:lnTo>
                      <a:pt x="432" y="960"/>
                    </a:lnTo>
                    <a:lnTo>
                      <a:pt x="0" y="960"/>
                    </a:lnTo>
                    <a:lnTo>
                      <a:pt x="0" y="0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rgbClr val="990099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45767" name="Text Box 7"/>
            <p:cNvSpPr txBox="1">
              <a:spLocks noChangeArrowheads="1"/>
            </p:cNvSpPr>
            <p:nvPr/>
          </p:nvSpPr>
          <p:spPr bwMode="auto">
            <a:xfrm>
              <a:off x="384" y="1824"/>
              <a:ext cx="9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buClrTx/>
                <a:buSzTx/>
                <a:buFontTx/>
                <a:buNone/>
              </a:pPr>
              <a:r>
                <a:rPr lang="de-DE">
                  <a:solidFill>
                    <a:schemeClr val="bg1"/>
                  </a:solidFill>
                </a:rPr>
                <a:t>Translate</a:t>
              </a:r>
            </a:p>
          </p:txBody>
        </p:sp>
      </p:grpSp>
      <p:grpSp>
        <p:nvGrpSpPr>
          <p:cNvPr id="245768" name="Group 8"/>
          <p:cNvGrpSpPr>
            <a:grpSpLocks/>
          </p:cNvGrpSpPr>
          <p:nvPr/>
        </p:nvGrpSpPr>
        <p:grpSpPr bwMode="auto">
          <a:xfrm>
            <a:off x="1676400" y="1981200"/>
            <a:ext cx="2667000" cy="1371600"/>
            <a:chOff x="1344" y="1152"/>
            <a:chExt cx="1680" cy="864"/>
          </a:xfrm>
        </p:grpSpPr>
        <p:grpSp>
          <p:nvGrpSpPr>
            <p:cNvPr id="245769" name="Group 9"/>
            <p:cNvGrpSpPr>
              <a:grpSpLocks/>
            </p:cNvGrpSpPr>
            <p:nvPr/>
          </p:nvGrpSpPr>
          <p:grpSpPr bwMode="auto">
            <a:xfrm>
              <a:off x="1824" y="1152"/>
              <a:ext cx="576" cy="576"/>
              <a:chOff x="1824" y="1200"/>
              <a:chExt cx="576" cy="576"/>
            </a:xfrm>
          </p:grpSpPr>
          <p:sp>
            <p:nvSpPr>
              <p:cNvPr id="245770" name="Freeform 10"/>
              <p:cNvSpPr>
                <a:spLocks/>
              </p:cNvSpPr>
              <p:nvPr/>
            </p:nvSpPr>
            <p:spPr bwMode="auto">
              <a:xfrm>
                <a:off x="1824" y="1200"/>
                <a:ext cx="207" cy="576"/>
              </a:xfrm>
              <a:custGeom>
                <a:avLst/>
                <a:gdLst>
                  <a:gd name="T0" fmla="*/ 192 w 432"/>
                  <a:gd name="T1" fmla="*/ 0 h 960"/>
                  <a:gd name="T2" fmla="*/ 192 w 432"/>
                  <a:gd name="T3" fmla="*/ 720 h 960"/>
                  <a:gd name="T4" fmla="*/ 432 w 432"/>
                  <a:gd name="T5" fmla="*/ 720 h 960"/>
                  <a:gd name="T6" fmla="*/ 432 w 432"/>
                  <a:gd name="T7" fmla="*/ 960 h 960"/>
                  <a:gd name="T8" fmla="*/ 0 w 432"/>
                  <a:gd name="T9" fmla="*/ 960 h 960"/>
                  <a:gd name="T10" fmla="*/ 0 w 432"/>
                  <a:gd name="T11" fmla="*/ 0 h 960"/>
                  <a:gd name="T12" fmla="*/ 192 w 432"/>
                  <a:gd name="T13" fmla="*/ 0 h 9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2" h="960">
                    <a:moveTo>
                      <a:pt x="192" y="0"/>
                    </a:moveTo>
                    <a:lnTo>
                      <a:pt x="192" y="720"/>
                    </a:lnTo>
                    <a:lnTo>
                      <a:pt x="432" y="720"/>
                    </a:lnTo>
                    <a:lnTo>
                      <a:pt x="432" y="960"/>
                    </a:lnTo>
                    <a:lnTo>
                      <a:pt x="0" y="960"/>
                    </a:lnTo>
                    <a:lnTo>
                      <a:pt x="0" y="0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771" name="Freeform 11"/>
              <p:cNvSpPr>
                <a:spLocks/>
              </p:cNvSpPr>
              <p:nvPr/>
            </p:nvSpPr>
            <p:spPr bwMode="auto">
              <a:xfrm rot="-712782">
                <a:off x="2193" y="1200"/>
                <a:ext cx="207" cy="576"/>
              </a:xfrm>
              <a:custGeom>
                <a:avLst/>
                <a:gdLst>
                  <a:gd name="T0" fmla="*/ 192 w 432"/>
                  <a:gd name="T1" fmla="*/ 0 h 960"/>
                  <a:gd name="T2" fmla="*/ 192 w 432"/>
                  <a:gd name="T3" fmla="*/ 720 h 960"/>
                  <a:gd name="T4" fmla="*/ 432 w 432"/>
                  <a:gd name="T5" fmla="*/ 720 h 960"/>
                  <a:gd name="T6" fmla="*/ 432 w 432"/>
                  <a:gd name="T7" fmla="*/ 960 h 960"/>
                  <a:gd name="T8" fmla="*/ 0 w 432"/>
                  <a:gd name="T9" fmla="*/ 960 h 960"/>
                  <a:gd name="T10" fmla="*/ 0 w 432"/>
                  <a:gd name="T11" fmla="*/ 0 h 960"/>
                  <a:gd name="T12" fmla="*/ 192 w 432"/>
                  <a:gd name="T13" fmla="*/ 0 h 9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2" h="960">
                    <a:moveTo>
                      <a:pt x="192" y="0"/>
                    </a:moveTo>
                    <a:lnTo>
                      <a:pt x="192" y="720"/>
                    </a:lnTo>
                    <a:lnTo>
                      <a:pt x="432" y="720"/>
                    </a:lnTo>
                    <a:lnTo>
                      <a:pt x="432" y="960"/>
                    </a:lnTo>
                    <a:lnTo>
                      <a:pt x="0" y="960"/>
                    </a:lnTo>
                    <a:lnTo>
                      <a:pt x="0" y="0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rgbClr val="990099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45772" name="Text Box 12"/>
            <p:cNvSpPr txBox="1">
              <a:spLocks noChangeArrowheads="1"/>
            </p:cNvSpPr>
            <p:nvPr/>
          </p:nvSpPr>
          <p:spPr bwMode="auto">
            <a:xfrm>
              <a:off x="1344" y="1728"/>
              <a:ext cx="16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buClrTx/>
                <a:buSzTx/>
                <a:buFontTx/>
                <a:buNone/>
              </a:pPr>
              <a:r>
                <a:rPr lang="de-DE">
                  <a:solidFill>
                    <a:schemeClr val="bg1"/>
                  </a:solidFill>
                </a:rPr>
                <a:t>Translate &amp; Rotate</a:t>
              </a:r>
            </a:p>
          </p:txBody>
        </p:sp>
      </p:grpSp>
      <p:grpSp>
        <p:nvGrpSpPr>
          <p:cNvPr id="245777" name="Group 17"/>
          <p:cNvGrpSpPr>
            <a:grpSpLocks/>
          </p:cNvGrpSpPr>
          <p:nvPr/>
        </p:nvGrpSpPr>
        <p:grpSpPr bwMode="auto">
          <a:xfrm>
            <a:off x="4191000" y="1905000"/>
            <a:ext cx="2514600" cy="1447800"/>
            <a:chOff x="2832" y="1200"/>
            <a:chExt cx="1584" cy="912"/>
          </a:xfrm>
        </p:grpSpPr>
        <p:grpSp>
          <p:nvGrpSpPr>
            <p:cNvPr id="245778" name="Group 18"/>
            <p:cNvGrpSpPr>
              <a:grpSpLocks/>
            </p:cNvGrpSpPr>
            <p:nvPr/>
          </p:nvGrpSpPr>
          <p:grpSpPr bwMode="auto">
            <a:xfrm>
              <a:off x="3216" y="1200"/>
              <a:ext cx="720" cy="624"/>
              <a:chOff x="3168" y="1200"/>
              <a:chExt cx="720" cy="624"/>
            </a:xfrm>
          </p:grpSpPr>
          <p:sp>
            <p:nvSpPr>
              <p:cNvPr id="245779" name="Freeform 19"/>
              <p:cNvSpPr>
                <a:spLocks/>
              </p:cNvSpPr>
              <p:nvPr/>
            </p:nvSpPr>
            <p:spPr bwMode="auto">
              <a:xfrm>
                <a:off x="3168" y="1200"/>
                <a:ext cx="216" cy="543"/>
              </a:xfrm>
              <a:custGeom>
                <a:avLst/>
                <a:gdLst>
                  <a:gd name="T0" fmla="*/ 192 w 432"/>
                  <a:gd name="T1" fmla="*/ 0 h 960"/>
                  <a:gd name="T2" fmla="*/ 192 w 432"/>
                  <a:gd name="T3" fmla="*/ 720 h 960"/>
                  <a:gd name="T4" fmla="*/ 432 w 432"/>
                  <a:gd name="T5" fmla="*/ 720 h 960"/>
                  <a:gd name="T6" fmla="*/ 432 w 432"/>
                  <a:gd name="T7" fmla="*/ 960 h 960"/>
                  <a:gd name="T8" fmla="*/ 0 w 432"/>
                  <a:gd name="T9" fmla="*/ 960 h 960"/>
                  <a:gd name="T10" fmla="*/ 0 w 432"/>
                  <a:gd name="T11" fmla="*/ 0 h 960"/>
                  <a:gd name="T12" fmla="*/ 192 w 432"/>
                  <a:gd name="T13" fmla="*/ 0 h 9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2" h="960">
                    <a:moveTo>
                      <a:pt x="192" y="0"/>
                    </a:moveTo>
                    <a:lnTo>
                      <a:pt x="192" y="720"/>
                    </a:lnTo>
                    <a:lnTo>
                      <a:pt x="432" y="720"/>
                    </a:lnTo>
                    <a:lnTo>
                      <a:pt x="432" y="960"/>
                    </a:lnTo>
                    <a:lnTo>
                      <a:pt x="0" y="960"/>
                    </a:lnTo>
                    <a:lnTo>
                      <a:pt x="0" y="0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780" name="Freeform 20"/>
              <p:cNvSpPr>
                <a:spLocks/>
              </p:cNvSpPr>
              <p:nvPr/>
            </p:nvSpPr>
            <p:spPr bwMode="auto">
              <a:xfrm>
                <a:off x="3552" y="1200"/>
                <a:ext cx="336" cy="624"/>
              </a:xfrm>
              <a:custGeom>
                <a:avLst/>
                <a:gdLst>
                  <a:gd name="T0" fmla="*/ 192 w 432"/>
                  <a:gd name="T1" fmla="*/ 0 h 960"/>
                  <a:gd name="T2" fmla="*/ 192 w 432"/>
                  <a:gd name="T3" fmla="*/ 720 h 960"/>
                  <a:gd name="T4" fmla="*/ 432 w 432"/>
                  <a:gd name="T5" fmla="*/ 720 h 960"/>
                  <a:gd name="T6" fmla="*/ 432 w 432"/>
                  <a:gd name="T7" fmla="*/ 960 h 960"/>
                  <a:gd name="T8" fmla="*/ 0 w 432"/>
                  <a:gd name="T9" fmla="*/ 960 h 960"/>
                  <a:gd name="T10" fmla="*/ 0 w 432"/>
                  <a:gd name="T11" fmla="*/ 0 h 960"/>
                  <a:gd name="T12" fmla="*/ 192 w 432"/>
                  <a:gd name="T13" fmla="*/ 0 h 9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2" h="960">
                    <a:moveTo>
                      <a:pt x="192" y="0"/>
                    </a:moveTo>
                    <a:lnTo>
                      <a:pt x="192" y="720"/>
                    </a:lnTo>
                    <a:lnTo>
                      <a:pt x="432" y="720"/>
                    </a:lnTo>
                    <a:lnTo>
                      <a:pt x="432" y="960"/>
                    </a:lnTo>
                    <a:lnTo>
                      <a:pt x="0" y="960"/>
                    </a:lnTo>
                    <a:lnTo>
                      <a:pt x="0" y="0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rgbClr val="990099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45781" name="Text Box 21"/>
            <p:cNvSpPr txBox="1">
              <a:spLocks noChangeArrowheads="1"/>
            </p:cNvSpPr>
            <p:nvPr/>
          </p:nvSpPr>
          <p:spPr bwMode="auto">
            <a:xfrm>
              <a:off x="2832" y="1824"/>
              <a:ext cx="15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buClrTx/>
                <a:buSzTx/>
                <a:buFontTx/>
                <a:buNone/>
              </a:pPr>
              <a:r>
                <a:rPr lang="de-DE">
                  <a:solidFill>
                    <a:schemeClr val="bg1"/>
                  </a:solidFill>
                </a:rPr>
                <a:t>Translate &amp; Scale</a:t>
              </a:r>
            </a:p>
          </p:txBody>
        </p:sp>
      </p:grpSp>
      <p:grpSp>
        <p:nvGrpSpPr>
          <p:cNvPr id="245782" name="Group 22"/>
          <p:cNvGrpSpPr>
            <a:grpSpLocks/>
          </p:cNvGrpSpPr>
          <p:nvPr/>
        </p:nvGrpSpPr>
        <p:grpSpPr bwMode="auto">
          <a:xfrm>
            <a:off x="3505200" y="4038600"/>
            <a:ext cx="1905000" cy="1524000"/>
            <a:chOff x="2208" y="2544"/>
            <a:chExt cx="1200" cy="960"/>
          </a:xfrm>
        </p:grpSpPr>
        <p:sp>
          <p:nvSpPr>
            <p:cNvPr id="245783" name="Freeform 23"/>
            <p:cNvSpPr>
              <a:spLocks/>
            </p:cNvSpPr>
            <p:nvPr/>
          </p:nvSpPr>
          <p:spPr bwMode="auto">
            <a:xfrm>
              <a:off x="2208" y="2544"/>
              <a:ext cx="432" cy="960"/>
            </a:xfrm>
            <a:custGeom>
              <a:avLst/>
              <a:gdLst>
                <a:gd name="T0" fmla="*/ 192 w 432"/>
                <a:gd name="T1" fmla="*/ 0 h 960"/>
                <a:gd name="T2" fmla="*/ 192 w 432"/>
                <a:gd name="T3" fmla="*/ 720 h 960"/>
                <a:gd name="T4" fmla="*/ 432 w 432"/>
                <a:gd name="T5" fmla="*/ 720 h 960"/>
                <a:gd name="T6" fmla="*/ 432 w 432"/>
                <a:gd name="T7" fmla="*/ 960 h 960"/>
                <a:gd name="T8" fmla="*/ 0 w 432"/>
                <a:gd name="T9" fmla="*/ 960 h 960"/>
                <a:gd name="T10" fmla="*/ 0 w 432"/>
                <a:gd name="T11" fmla="*/ 0 h 960"/>
                <a:gd name="T12" fmla="*/ 192 w 432"/>
                <a:gd name="T13" fmla="*/ 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2" h="960">
                  <a:moveTo>
                    <a:pt x="192" y="0"/>
                  </a:moveTo>
                  <a:lnTo>
                    <a:pt x="192" y="720"/>
                  </a:lnTo>
                  <a:lnTo>
                    <a:pt x="432" y="720"/>
                  </a:lnTo>
                  <a:lnTo>
                    <a:pt x="432" y="960"/>
                  </a:lnTo>
                  <a:lnTo>
                    <a:pt x="0" y="960"/>
                  </a:lnTo>
                  <a:lnTo>
                    <a:pt x="0" y="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784" name="Freeform 24"/>
            <p:cNvSpPr>
              <a:spLocks/>
            </p:cNvSpPr>
            <p:nvPr/>
          </p:nvSpPr>
          <p:spPr bwMode="auto">
            <a:xfrm flipH="1">
              <a:off x="2976" y="2544"/>
              <a:ext cx="432" cy="960"/>
            </a:xfrm>
            <a:custGeom>
              <a:avLst/>
              <a:gdLst>
                <a:gd name="T0" fmla="*/ 192 w 432"/>
                <a:gd name="T1" fmla="*/ 0 h 960"/>
                <a:gd name="T2" fmla="*/ 192 w 432"/>
                <a:gd name="T3" fmla="*/ 720 h 960"/>
                <a:gd name="T4" fmla="*/ 432 w 432"/>
                <a:gd name="T5" fmla="*/ 720 h 960"/>
                <a:gd name="T6" fmla="*/ 432 w 432"/>
                <a:gd name="T7" fmla="*/ 960 h 960"/>
                <a:gd name="T8" fmla="*/ 0 w 432"/>
                <a:gd name="T9" fmla="*/ 960 h 960"/>
                <a:gd name="T10" fmla="*/ 0 w 432"/>
                <a:gd name="T11" fmla="*/ 0 h 960"/>
                <a:gd name="T12" fmla="*/ 192 w 432"/>
                <a:gd name="T13" fmla="*/ 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2" h="960">
                  <a:moveTo>
                    <a:pt x="192" y="0"/>
                  </a:moveTo>
                  <a:lnTo>
                    <a:pt x="192" y="720"/>
                  </a:lnTo>
                  <a:lnTo>
                    <a:pt x="432" y="720"/>
                  </a:lnTo>
                  <a:lnTo>
                    <a:pt x="432" y="960"/>
                  </a:lnTo>
                  <a:lnTo>
                    <a:pt x="0" y="960"/>
                  </a:lnTo>
                  <a:lnTo>
                    <a:pt x="0" y="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990099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5785" name="Group 25"/>
          <p:cNvGrpSpPr>
            <a:grpSpLocks/>
          </p:cNvGrpSpPr>
          <p:nvPr/>
        </p:nvGrpSpPr>
        <p:grpSpPr bwMode="auto">
          <a:xfrm>
            <a:off x="6553200" y="1981200"/>
            <a:ext cx="2895600" cy="1371600"/>
            <a:chOff x="4128" y="1248"/>
            <a:chExt cx="1824" cy="864"/>
          </a:xfrm>
        </p:grpSpPr>
        <p:grpSp>
          <p:nvGrpSpPr>
            <p:cNvPr id="245786" name="Group 26"/>
            <p:cNvGrpSpPr>
              <a:grpSpLocks/>
            </p:cNvGrpSpPr>
            <p:nvPr/>
          </p:nvGrpSpPr>
          <p:grpSpPr bwMode="auto">
            <a:xfrm>
              <a:off x="4512" y="1248"/>
              <a:ext cx="624" cy="576"/>
              <a:chOff x="4608" y="1200"/>
              <a:chExt cx="624" cy="576"/>
            </a:xfrm>
          </p:grpSpPr>
          <p:sp>
            <p:nvSpPr>
              <p:cNvPr id="245787" name="Freeform 27"/>
              <p:cNvSpPr>
                <a:spLocks/>
              </p:cNvSpPr>
              <p:nvPr/>
            </p:nvSpPr>
            <p:spPr bwMode="auto">
              <a:xfrm>
                <a:off x="4608" y="1200"/>
                <a:ext cx="225" cy="576"/>
              </a:xfrm>
              <a:custGeom>
                <a:avLst/>
                <a:gdLst>
                  <a:gd name="T0" fmla="*/ 192 w 432"/>
                  <a:gd name="T1" fmla="*/ 0 h 960"/>
                  <a:gd name="T2" fmla="*/ 192 w 432"/>
                  <a:gd name="T3" fmla="*/ 720 h 960"/>
                  <a:gd name="T4" fmla="*/ 432 w 432"/>
                  <a:gd name="T5" fmla="*/ 720 h 960"/>
                  <a:gd name="T6" fmla="*/ 432 w 432"/>
                  <a:gd name="T7" fmla="*/ 960 h 960"/>
                  <a:gd name="T8" fmla="*/ 0 w 432"/>
                  <a:gd name="T9" fmla="*/ 960 h 960"/>
                  <a:gd name="T10" fmla="*/ 0 w 432"/>
                  <a:gd name="T11" fmla="*/ 0 h 960"/>
                  <a:gd name="T12" fmla="*/ 192 w 432"/>
                  <a:gd name="T13" fmla="*/ 0 h 9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2" h="960">
                    <a:moveTo>
                      <a:pt x="192" y="0"/>
                    </a:moveTo>
                    <a:lnTo>
                      <a:pt x="192" y="720"/>
                    </a:lnTo>
                    <a:lnTo>
                      <a:pt x="432" y="720"/>
                    </a:lnTo>
                    <a:lnTo>
                      <a:pt x="432" y="960"/>
                    </a:lnTo>
                    <a:lnTo>
                      <a:pt x="0" y="960"/>
                    </a:lnTo>
                    <a:lnTo>
                      <a:pt x="0" y="0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788" name="Freeform 28"/>
              <p:cNvSpPr>
                <a:spLocks/>
              </p:cNvSpPr>
              <p:nvPr/>
            </p:nvSpPr>
            <p:spPr bwMode="auto">
              <a:xfrm flipH="1">
                <a:off x="5007" y="1200"/>
                <a:ext cx="225" cy="576"/>
              </a:xfrm>
              <a:custGeom>
                <a:avLst/>
                <a:gdLst>
                  <a:gd name="T0" fmla="*/ 192 w 432"/>
                  <a:gd name="T1" fmla="*/ 0 h 960"/>
                  <a:gd name="T2" fmla="*/ 192 w 432"/>
                  <a:gd name="T3" fmla="*/ 720 h 960"/>
                  <a:gd name="T4" fmla="*/ 432 w 432"/>
                  <a:gd name="T5" fmla="*/ 720 h 960"/>
                  <a:gd name="T6" fmla="*/ 432 w 432"/>
                  <a:gd name="T7" fmla="*/ 960 h 960"/>
                  <a:gd name="T8" fmla="*/ 0 w 432"/>
                  <a:gd name="T9" fmla="*/ 960 h 960"/>
                  <a:gd name="T10" fmla="*/ 0 w 432"/>
                  <a:gd name="T11" fmla="*/ 0 h 960"/>
                  <a:gd name="T12" fmla="*/ 192 w 432"/>
                  <a:gd name="T13" fmla="*/ 0 h 9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2" h="960">
                    <a:moveTo>
                      <a:pt x="192" y="0"/>
                    </a:moveTo>
                    <a:lnTo>
                      <a:pt x="192" y="720"/>
                    </a:lnTo>
                    <a:lnTo>
                      <a:pt x="432" y="720"/>
                    </a:lnTo>
                    <a:lnTo>
                      <a:pt x="432" y="960"/>
                    </a:lnTo>
                    <a:lnTo>
                      <a:pt x="0" y="960"/>
                    </a:lnTo>
                    <a:lnTo>
                      <a:pt x="0" y="0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rgbClr val="990099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45789" name="Text Box 29"/>
            <p:cNvSpPr txBox="1">
              <a:spLocks noChangeArrowheads="1"/>
            </p:cNvSpPr>
            <p:nvPr/>
          </p:nvSpPr>
          <p:spPr bwMode="auto">
            <a:xfrm>
              <a:off x="4128" y="1824"/>
              <a:ext cx="18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buClrTx/>
                <a:buSzTx/>
                <a:buFontTx/>
                <a:buNone/>
              </a:pPr>
              <a:r>
                <a:rPr lang="de-DE">
                  <a:solidFill>
                    <a:schemeClr val="bg1"/>
                  </a:solidFill>
                </a:rPr>
                <a:t>Translate &amp; Reflect</a:t>
              </a:r>
            </a:p>
          </p:txBody>
        </p:sp>
      </p:grpSp>
      <p:sp>
        <p:nvSpPr>
          <p:cNvPr id="26" name="Rectangle 2"/>
          <p:cNvSpPr txBox="1">
            <a:spLocks noChangeArrowheads="1"/>
          </p:cNvSpPr>
          <p:nvPr/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sz="4000" dirty="0" smtClean="0">
                <a:solidFill>
                  <a:schemeClr val="accent2"/>
                </a:solidFill>
              </a:rPr>
              <a:t>When are two shapes similar?</a:t>
            </a:r>
          </a:p>
        </p:txBody>
      </p:sp>
    </p:spTree>
    <p:extLst>
      <p:ext uri="{BB962C8B-B14F-4D97-AF65-F5344CB8AC3E}">
        <p14:creationId xmlns:p14="http://schemas.microsoft.com/office/powerpoint/2010/main" val="378848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solidFill>
                  <a:schemeClr val="bg1"/>
                </a:solidFill>
              </a:rPr>
              <a:t>Are these shapes similar?</a:t>
            </a:r>
            <a:endParaRPr lang="de-DE"/>
          </a:p>
        </p:txBody>
      </p:sp>
      <p:grpSp>
        <p:nvGrpSpPr>
          <p:cNvPr id="246787" name="Group 3"/>
          <p:cNvGrpSpPr>
            <a:grpSpLocks/>
          </p:cNvGrpSpPr>
          <p:nvPr/>
        </p:nvGrpSpPr>
        <p:grpSpPr bwMode="auto">
          <a:xfrm>
            <a:off x="381000" y="1981200"/>
            <a:ext cx="1447800" cy="1371600"/>
            <a:chOff x="384" y="1248"/>
            <a:chExt cx="912" cy="864"/>
          </a:xfrm>
        </p:grpSpPr>
        <p:grpSp>
          <p:nvGrpSpPr>
            <p:cNvPr id="246788" name="Group 4"/>
            <p:cNvGrpSpPr>
              <a:grpSpLocks/>
            </p:cNvGrpSpPr>
            <p:nvPr/>
          </p:nvGrpSpPr>
          <p:grpSpPr bwMode="auto">
            <a:xfrm>
              <a:off x="480" y="1248"/>
              <a:ext cx="624" cy="528"/>
              <a:chOff x="480" y="1248"/>
              <a:chExt cx="624" cy="528"/>
            </a:xfrm>
          </p:grpSpPr>
          <p:sp>
            <p:nvSpPr>
              <p:cNvPr id="246789" name="Freeform 5"/>
              <p:cNvSpPr>
                <a:spLocks/>
              </p:cNvSpPr>
              <p:nvPr/>
            </p:nvSpPr>
            <p:spPr bwMode="auto">
              <a:xfrm>
                <a:off x="480" y="1248"/>
                <a:ext cx="225" cy="528"/>
              </a:xfrm>
              <a:custGeom>
                <a:avLst/>
                <a:gdLst>
                  <a:gd name="T0" fmla="*/ 192 w 432"/>
                  <a:gd name="T1" fmla="*/ 0 h 960"/>
                  <a:gd name="T2" fmla="*/ 192 w 432"/>
                  <a:gd name="T3" fmla="*/ 720 h 960"/>
                  <a:gd name="T4" fmla="*/ 432 w 432"/>
                  <a:gd name="T5" fmla="*/ 720 h 960"/>
                  <a:gd name="T6" fmla="*/ 432 w 432"/>
                  <a:gd name="T7" fmla="*/ 960 h 960"/>
                  <a:gd name="T8" fmla="*/ 0 w 432"/>
                  <a:gd name="T9" fmla="*/ 960 h 960"/>
                  <a:gd name="T10" fmla="*/ 0 w 432"/>
                  <a:gd name="T11" fmla="*/ 0 h 960"/>
                  <a:gd name="T12" fmla="*/ 192 w 432"/>
                  <a:gd name="T13" fmla="*/ 0 h 9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2" h="960">
                    <a:moveTo>
                      <a:pt x="192" y="0"/>
                    </a:moveTo>
                    <a:lnTo>
                      <a:pt x="192" y="720"/>
                    </a:lnTo>
                    <a:lnTo>
                      <a:pt x="432" y="720"/>
                    </a:lnTo>
                    <a:lnTo>
                      <a:pt x="432" y="960"/>
                    </a:lnTo>
                    <a:lnTo>
                      <a:pt x="0" y="960"/>
                    </a:lnTo>
                    <a:lnTo>
                      <a:pt x="0" y="0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790" name="Freeform 6"/>
              <p:cNvSpPr>
                <a:spLocks/>
              </p:cNvSpPr>
              <p:nvPr/>
            </p:nvSpPr>
            <p:spPr bwMode="auto">
              <a:xfrm>
                <a:off x="879" y="1248"/>
                <a:ext cx="225" cy="528"/>
              </a:xfrm>
              <a:custGeom>
                <a:avLst/>
                <a:gdLst>
                  <a:gd name="T0" fmla="*/ 192 w 432"/>
                  <a:gd name="T1" fmla="*/ 0 h 960"/>
                  <a:gd name="T2" fmla="*/ 192 w 432"/>
                  <a:gd name="T3" fmla="*/ 720 h 960"/>
                  <a:gd name="T4" fmla="*/ 432 w 432"/>
                  <a:gd name="T5" fmla="*/ 720 h 960"/>
                  <a:gd name="T6" fmla="*/ 432 w 432"/>
                  <a:gd name="T7" fmla="*/ 960 h 960"/>
                  <a:gd name="T8" fmla="*/ 0 w 432"/>
                  <a:gd name="T9" fmla="*/ 960 h 960"/>
                  <a:gd name="T10" fmla="*/ 0 w 432"/>
                  <a:gd name="T11" fmla="*/ 0 h 960"/>
                  <a:gd name="T12" fmla="*/ 192 w 432"/>
                  <a:gd name="T13" fmla="*/ 0 h 9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2" h="960">
                    <a:moveTo>
                      <a:pt x="192" y="0"/>
                    </a:moveTo>
                    <a:lnTo>
                      <a:pt x="192" y="720"/>
                    </a:lnTo>
                    <a:lnTo>
                      <a:pt x="432" y="720"/>
                    </a:lnTo>
                    <a:lnTo>
                      <a:pt x="432" y="960"/>
                    </a:lnTo>
                    <a:lnTo>
                      <a:pt x="0" y="960"/>
                    </a:lnTo>
                    <a:lnTo>
                      <a:pt x="0" y="0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rgbClr val="990099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46791" name="Text Box 7"/>
            <p:cNvSpPr txBox="1">
              <a:spLocks noChangeArrowheads="1"/>
            </p:cNvSpPr>
            <p:nvPr/>
          </p:nvSpPr>
          <p:spPr bwMode="auto">
            <a:xfrm>
              <a:off x="384" y="1824"/>
              <a:ext cx="9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buClrTx/>
                <a:buSzTx/>
                <a:buFontTx/>
                <a:buNone/>
              </a:pPr>
              <a:r>
                <a:rPr lang="de-DE">
                  <a:solidFill>
                    <a:schemeClr val="bg1"/>
                  </a:solidFill>
                </a:rPr>
                <a:t>Translate</a:t>
              </a:r>
              <a:endParaRPr lang="de-DE"/>
            </a:p>
          </p:txBody>
        </p:sp>
      </p:grpSp>
      <p:grpSp>
        <p:nvGrpSpPr>
          <p:cNvPr id="246792" name="Group 8"/>
          <p:cNvGrpSpPr>
            <a:grpSpLocks/>
          </p:cNvGrpSpPr>
          <p:nvPr/>
        </p:nvGrpSpPr>
        <p:grpSpPr bwMode="auto">
          <a:xfrm>
            <a:off x="1676400" y="1981200"/>
            <a:ext cx="2667000" cy="1371600"/>
            <a:chOff x="1344" y="1152"/>
            <a:chExt cx="1680" cy="864"/>
          </a:xfrm>
        </p:grpSpPr>
        <p:grpSp>
          <p:nvGrpSpPr>
            <p:cNvPr id="246793" name="Group 9"/>
            <p:cNvGrpSpPr>
              <a:grpSpLocks/>
            </p:cNvGrpSpPr>
            <p:nvPr/>
          </p:nvGrpSpPr>
          <p:grpSpPr bwMode="auto">
            <a:xfrm>
              <a:off x="1824" y="1152"/>
              <a:ext cx="576" cy="576"/>
              <a:chOff x="1824" y="1200"/>
              <a:chExt cx="576" cy="576"/>
            </a:xfrm>
          </p:grpSpPr>
          <p:sp>
            <p:nvSpPr>
              <p:cNvPr id="246794" name="Freeform 10"/>
              <p:cNvSpPr>
                <a:spLocks/>
              </p:cNvSpPr>
              <p:nvPr/>
            </p:nvSpPr>
            <p:spPr bwMode="auto">
              <a:xfrm>
                <a:off x="1824" y="1200"/>
                <a:ext cx="207" cy="576"/>
              </a:xfrm>
              <a:custGeom>
                <a:avLst/>
                <a:gdLst>
                  <a:gd name="T0" fmla="*/ 192 w 432"/>
                  <a:gd name="T1" fmla="*/ 0 h 960"/>
                  <a:gd name="T2" fmla="*/ 192 w 432"/>
                  <a:gd name="T3" fmla="*/ 720 h 960"/>
                  <a:gd name="T4" fmla="*/ 432 w 432"/>
                  <a:gd name="T5" fmla="*/ 720 h 960"/>
                  <a:gd name="T6" fmla="*/ 432 w 432"/>
                  <a:gd name="T7" fmla="*/ 960 h 960"/>
                  <a:gd name="T8" fmla="*/ 0 w 432"/>
                  <a:gd name="T9" fmla="*/ 960 h 960"/>
                  <a:gd name="T10" fmla="*/ 0 w 432"/>
                  <a:gd name="T11" fmla="*/ 0 h 960"/>
                  <a:gd name="T12" fmla="*/ 192 w 432"/>
                  <a:gd name="T13" fmla="*/ 0 h 9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2" h="960">
                    <a:moveTo>
                      <a:pt x="192" y="0"/>
                    </a:moveTo>
                    <a:lnTo>
                      <a:pt x="192" y="720"/>
                    </a:lnTo>
                    <a:lnTo>
                      <a:pt x="432" y="720"/>
                    </a:lnTo>
                    <a:lnTo>
                      <a:pt x="432" y="960"/>
                    </a:lnTo>
                    <a:lnTo>
                      <a:pt x="0" y="960"/>
                    </a:lnTo>
                    <a:lnTo>
                      <a:pt x="0" y="0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795" name="Freeform 11"/>
              <p:cNvSpPr>
                <a:spLocks/>
              </p:cNvSpPr>
              <p:nvPr/>
            </p:nvSpPr>
            <p:spPr bwMode="auto">
              <a:xfrm rot="-712782">
                <a:off x="2193" y="1200"/>
                <a:ext cx="207" cy="576"/>
              </a:xfrm>
              <a:custGeom>
                <a:avLst/>
                <a:gdLst>
                  <a:gd name="T0" fmla="*/ 192 w 432"/>
                  <a:gd name="T1" fmla="*/ 0 h 960"/>
                  <a:gd name="T2" fmla="*/ 192 w 432"/>
                  <a:gd name="T3" fmla="*/ 720 h 960"/>
                  <a:gd name="T4" fmla="*/ 432 w 432"/>
                  <a:gd name="T5" fmla="*/ 720 h 960"/>
                  <a:gd name="T6" fmla="*/ 432 w 432"/>
                  <a:gd name="T7" fmla="*/ 960 h 960"/>
                  <a:gd name="T8" fmla="*/ 0 w 432"/>
                  <a:gd name="T9" fmla="*/ 960 h 960"/>
                  <a:gd name="T10" fmla="*/ 0 w 432"/>
                  <a:gd name="T11" fmla="*/ 0 h 960"/>
                  <a:gd name="T12" fmla="*/ 192 w 432"/>
                  <a:gd name="T13" fmla="*/ 0 h 9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2" h="960">
                    <a:moveTo>
                      <a:pt x="192" y="0"/>
                    </a:moveTo>
                    <a:lnTo>
                      <a:pt x="192" y="720"/>
                    </a:lnTo>
                    <a:lnTo>
                      <a:pt x="432" y="720"/>
                    </a:lnTo>
                    <a:lnTo>
                      <a:pt x="432" y="960"/>
                    </a:lnTo>
                    <a:lnTo>
                      <a:pt x="0" y="960"/>
                    </a:lnTo>
                    <a:lnTo>
                      <a:pt x="0" y="0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rgbClr val="990099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46796" name="Text Box 12"/>
            <p:cNvSpPr txBox="1">
              <a:spLocks noChangeArrowheads="1"/>
            </p:cNvSpPr>
            <p:nvPr/>
          </p:nvSpPr>
          <p:spPr bwMode="auto">
            <a:xfrm>
              <a:off x="1344" y="1728"/>
              <a:ext cx="16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buClrTx/>
                <a:buSzTx/>
                <a:buFontTx/>
                <a:buNone/>
              </a:pPr>
              <a:r>
                <a:rPr lang="de-DE">
                  <a:solidFill>
                    <a:schemeClr val="bg1"/>
                  </a:solidFill>
                </a:rPr>
                <a:t>Translate &amp; Rotate</a:t>
              </a:r>
            </a:p>
          </p:txBody>
        </p:sp>
      </p:grpSp>
      <p:grpSp>
        <p:nvGrpSpPr>
          <p:cNvPr id="246801" name="Group 17"/>
          <p:cNvGrpSpPr>
            <a:grpSpLocks/>
          </p:cNvGrpSpPr>
          <p:nvPr/>
        </p:nvGrpSpPr>
        <p:grpSpPr bwMode="auto">
          <a:xfrm>
            <a:off x="4191000" y="1905000"/>
            <a:ext cx="2514600" cy="1447800"/>
            <a:chOff x="2832" y="1200"/>
            <a:chExt cx="1584" cy="912"/>
          </a:xfrm>
        </p:grpSpPr>
        <p:grpSp>
          <p:nvGrpSpPr>
            <p:cNvPr id="246802" name="Group 18"/>
            <p:cNvGrpSpPr>
              <a:grpSpLocks/>
            </p:cNvGrpSpPr>
            <p:nvPr/>
          </p:nvGrpSpPr>
          <p:grpSpPr bwMode="auto">
            <a:xfrm>
              <a:off x="3216" y="1200"/>
              <a:ext cx="720" cy="624"/>
              <a:chOff x="3168" y="1200"/>
              <a:chExt cx="720" cy="624"/>
            </a:xfrm>
          </p:grpSpPr>
          <p:sp>
            <p:nvSpPr>
              <p:cNvPr id="246803" name="Freeform 19"/>
              <p:cNvSpPr>
                <a:spLocks/>
              </p:cNvSpPr>
              <p:nvPr/>
            </p:nvSpPr>
            <p:spPr bwMode="auto">
              <a:xfrm>
                <a:off x="3168" y="1200"/>
                <a:ext cx="216" cy="543"/>
              </a:xfrm>
              <a:custGeom>
                <a:avLst/>
                <a:gdLst>
                  <a:gd name="T0" fmla="*/ 192 w 432"/>
                  <a:gd name="T1" fmla="*/ 0 h 960"/>
                  <a:gd name="T2" fmla="*/ 192 w 432"/>
                  <a:gd name="T3" fmla="*/ 720 h 960"/>
                  <a:gd name="T4" fmla="*/ 432 w 432"/>
                  <a:gd name="T5" fmla="*/ 720 h 960"/>
                  <a:gd name="T6" fmla="*/ 432 w 432"/>
                  <a:gd name="T7" fmla="*/ 960 h 960"/>
                  <a:gd name="T8" fmla="*/ 0 w 432"/>
                  <a:gd name="T9" fmla="*/ 960 h 960"/>
                  <a:gd name="T10" fmla="*/ 0 w 432"/>
                  <a:gd name="T11" fmla="*/ 0 h 960"/>
                  <a:gd name="T12" fmla="*/ 192 w 432"/>
                  <a:gd name="T13" fmla="*/ 0 h 9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2" h="960">
                    <a:moveTo>
                      <a:pt x="192" y="0"/>
                    </a:moveTo>
                    <a:lnTo>
                      <a:pt x="192" y="720"/>
                    </a:lnTo>
                    <a:lnTo>
                      <a:pt x="432" y="720"/>
                    </a:lnTo>
                    <a:lnTo>
                      <a:pt x="432" y="960"/>
                    </a:lnTo>
                    <a:lnTo>
                      <a:pt x="0" y="960"/>
                    </a:lnTo>
                    <a:lnTo>
                      <a:pt x="0" y="0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804" name="Freeform 20"/>
              <p:cNvSpPr>
                <a:spLocks/>
              </p:cNvSpPr>
              <p:nvPr/>
            </p:nvSpPr>
            <p:spPr bwMode="auto">
              <a:xfrm>
                <a:off x="3552" y="1200"/>
                <a:ext cx="336" cy="624"/>
              </a:xfrm>
              <a:custGeom>
                <a:avLst/>
                <a:gdLst>
                  <a:gd name="T0" fmla="*/ 192 w 432"/>
                  <a:gd name="T1" fmla="*/ 0 h 960"/>
                  <a:gd name="T2" fmla="*/ 192 w 432"/>
                  <a:gd name="T3" fmla="*/ 720 h 960"/>
                  <a:gd name="T4" fmla="*/ 432 w 432"/>
                  <a:gd name="T5" fmla="*/ 720 h 960"/>
                  <a:gd name="T6" fmla="*/ 432 w 432"/>
                  <a:gd name="T7" fmla="*/ 960 h 960"/>
                  <a:gd name="T8" fmla="*/ 0 w 432"/>
                  <a:gd name="T9" fmla="*/ 960 h 960"/>
                  <a:gd name="T10" fmla="*/ 0 w 432"/>
                  <a:gd name="T11" fmla="*/ 0 h 960"/>
                  <a:gd name="T12" fmla="*/ 192 w 432"/>
                  <a:gd name="T13" fmla="*/ 0 h 9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2" h="960">
                    <a:moveTo>
                      <a:pt x="192" y="0"/>
                    </a:moveTo>
                    <a:lnTo>
                      <a:pt x="192" y="720"/>
                    </a:lnTo>
                    <a:lnTo>
                      <a:pt x="432" y="720"/>
                    </a:lnTo>
                    <a:lnTo>
                      <a:pt x="432" y="960"/>
                    </a:lnTo>
                    <a:lnTo>
                      <a:pt x="0" y="960"/>
                    </a:lnTo>
                    <a:lnTo>
                      <a:pt x="0" y="0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rgbClr val="990099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46805" name="Text Box 21"/>
            <p:cNvSpPr txBox="1">
              <a:spLocks noChangeArrowheads="1"/>
            </p:cNvSpPr>
            <p:nvPr/>
          </p:nvSpPr>
          <p:spPr bwMode="auto">
            <a:xfrm>
              <a:off x="2832" y="1824"/>
              <a:ext cx="15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buClrTx/>
                <a:buSzTx/>
                <a:buFontTx/>
                <a:buNone/>
              </a:pPr>
              <a:r>
                <a:rPr lang="de-DE">
                  <a:solidFill>
                    <a:schemeClr val="bg1"/>
                  </a:solidFill>
                </a:rPr>
                <a:t>Translate &amp; Scale</a:t>
              </a:r>
            </a:p>
          </p:txBody>
        </p:sp>
      </p:grpSp>
      <p:grpSp>
        <p:nvGrpSpPr>
          <p:cNvPr id="246806" name="Group 22"/>
          <p:cNvGrpSpPr>
            <a:grpSpLocks/>
          </p:cNvGrpSpPr>
          <p:nvPr/>
        </p:nvGrpSpPr>
        <p:grpSpPr bwMode="auto">
          <a:xfrm>
            <a:off x="6553200" y="1981200"/>
            <a:ext cx="2895600" cy="1371600"/>
            <a:chOff x="4128" y="1248"/>
            <a:chExt cx="1824" cy="864"/>
          </a:xfrm>
        </p:grpSpPr>
        <p:grpSp>
          <p:nvGrpSpPr>
            <p:cNvPr id="246807" name="Group 23"/>
            <p:cNvGrpSpPr>
              <a:grpSpLocks/>
            </p:cNvGrpSpPr>
            <p:nvPr/>
          </p:nvGrpSpPr>
          <p:grpSpPr bwMode="auto">
            <a:xfrm>
              <a:off x="4512" y="1248"/>
              <a:ext cx="624" cy="576"/>
              <a:chOff x="4608" y="1200"/>
              <a:chExt cx="624" cy="576"/>
            </a:xfrm>
          </p:grpSpPr>
          <p:sp>
            <p:nvSpPr>
              <p:cNvPr id="246808" name="Freeform 24"/>
              <p:cNvSpPr>
                <a:spLocks/>
              </p:cNvSpPr>
              <p:nvPr/>
            </p:nvSpPr>
            <p:spPr bwMode="auto">
              <a:xfrm>
                <a:off x="4608" y="1200"/>
                <a:ext cx="225" cy="576"/>
              </a:xfrm>
              <a:custGeom>
                <a:avLst/>
                <a:gdLst>
                  <a:gd name="T0" fmla="*/ 192 w 432"/>
                  <a:gd name="T1" fmla="*/ 0 h 960"/>
                  <a:gd name="T2" fmla="*/ 192 w 432"/>
                  <a:gd name="T3" fmla="*/ 720 h 960"/>
                  <a:gd name="T4" fmla="*/ 432 w 432"/>
                  <a:gd name="T5" fmla="*/ 720 h 960"/>
                  <a:gd name="T6" fmla="*/ 432 w 432"/>
                  <a:gd name="T7" fmla="*/ 960 h 960"/>
                  <a:gd name="T8" fmla="*/ 0 w 432"/>
                  <a:gd name="T9" fmla="*/ 960 h 960"/>
                  <a:gd name="T10" fmla="*/ 0 w 432"/>
                  <a:gd name="T11" fmla="*/ 0 h 960"/>
                  <a:gd name="T12" fmla="*/ 192 w 432"/>
                  <a:gd name="T13" fmla="*/ 0 h 9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2" h="960">
                    <a:moveTo>
                      <a:pt x="192" y="0"/>
                    </a:moveTo>
                    <a:lnTo>
                      <a:pt x="192" y="720"/>
                    </a:lnTo>
                    <a:lnTo>
                      <a:pt x="432" y="720"/>
                    </a:lnTo>
                    <a:lnTo>
                      <a:pt x="432" y="960"/>
                    </a:lnTo>
                    <a:lnTo>
                      <a:pt x="0" y="960"/>
                    </a:lnTo>
                    <a:lnTo>
                      <a:pt x="0" y="0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809" name="Freeform 25"/>
              <p:cNvSpPr>
                <a:spLocks/>
              </p:cNvSpPr>
              <p:nvPr/>
            </p:nvSpPr>
            <p:spPr bwMode="auto">
              <a:xfrm flipH="1">
                <a:off x="5007" y="1200"/>
                <a:ext cx="225" cy="576"/>
              </a:xfrm>
              <a:custGeom>
                <a:avLst/>
                <a:gdLst>
                  <a:gd name="T0" fmla="*/ 192 w 432"/>
                  <a:gd name="T1" fmla="*/ 0 h 960"/>
                  <a:gd name="T2" fmla="*/ 192 w 432"/>
                  <a:gd name="T3" fmla="*/ 720 h 960"/>
                  <a:gd name="T4" fmla="*/ 432 w 432"/>
                  <a:gd name="T5" fmla="*/ 720 h 960"/>
                  <a:gd name="T6" fmla="*/ 432 w 432"/>
                  <a:gd name="T7" fmla="*/ 960 h 960"/>
                  <a:gd name="T8" fmla="*/ 0 w 432"/>
                  <a:gd name="T9" fmla="*/ 960 h 960"/>
                  <a:gd name="T10" fmla="*/ 0 w 432"/>
                  <a:gd name="T11" fmla="*/ 0 h 960"/>
                  <a:gd name="T12" fmla="*/ 192 w 432"/>
                  <a:gd name="T13" fmla="*/ 0 h 9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2" h="960">
                    <a:moveTo>
                      <a:pt x="192" y="0"/>
                    </a:moveTo>
                    <a:lnTo>
                      <a:pt x="192" y="720"/>
                    </a:lnTo>
                    <a:lnTo>
                      <a:pt x="432" y="720"/>
                    </a:lnTo>
                    <a:lnTo>
                      <a:pt x="432" y="960"/>
                    </a:lnTo>
                    <a:lnTo>
                      <a:pt x="0" y="960"/>
                    </a:lnTo>
                    <a:lnTo>
                      <a:pt x="0" y="0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rgbClr val="990099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46810" name="Text Box 26"/>
            <p:cNvSpPr txBox="1">
              <a:spLocks noChangeArrowheads="1"/>
            </p:cNvSpPr>
            <p:nvPr/>
          </p:nvSpPr>
          <p:spPr bwMode="auto">
            <a:xfrm>
              <a:off x="4128" y="1824"/>
              <a:ext cx="18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buClrTx/>
                <a:buSzTx/>
                <a:buFontTx/>
                <a:buNone/>
              </a:pPr>
              <a:r>
                <a:rPr lang="de-DE">
                  <a:solidFill>
                    <a:schemeClr val="bg1"/>
                  </a:solidFill>
                </a:rPr>
                <a:t>Translate &amp; Reflect</a:t>
              </a:r>
            </a:p>
          </p:txBody>
        </p:sp>
      </p:grpSp>
      <p:grpSp>
        <p:nvGrpSpPr>
          <p:cNvPr id="246811" name="Group 27"/>
          <p:cNvGrpSpPr>
            <a:grpSpLocks/>
          </p:cNvGrpSpPr>
          <p:nvPr/>
        </p:nvGrpSpPr>
        <p:grpSpPr bwMode="auto">
          <a:xfrm>
            <a:off x="3505200" y="4038600"/>
            <a:ext cx="2286000" cy="1524000"/>
            <a:chOff x="2208" y="2544"/>
            <a:chExt cx="1440" cy="960"/>
          </a:xfrm>
        </p:grpSpPr>
        <p:sp>
          <p:nvSpPr>
            <p:cNvPr id="246812" name="Freeform 28"/>
            <p:cNvSpPr>
              <a:spLocks/>
            </p:cNvSpPr>
            <p:nvPr/>
          </p:nvSpPr>
          <p:spPr bwMode="auto">
            <a:xfrm>
              <a:off x="2208" y="2544"/>
              <a:ext cx="432" cy="960"/>
            </a:xfrm>
            <a:custGeom>
              <a:avLst/>
              <a:gdLst>
                <a:gd name="T0" fmla="*/ 192 w 432"/>
                <a:gd name="T1" fmla="*/ 0 h 960"/>
                <a:gd name="T2" fmla="*/ 192 w 432"/>
                <a:gd name="T3" fmla="*/ 720 h 960"/>
                <a:gd name="T4" fmla="*/ 432 w 432"/>
                <a:gd name="T5" fmla="*/ 720 h 960"/>
                <a:gd name="T6" fmla="*/ 432 w 432"/>
                <a:gd name="T7" fmla="*/ 960 h 960"/>
                <a:gd name="T8" fmla="*/ 0 w 432"/>
                <a:gd name="T9" fmla="*/ 960 h 960"/>
                <a:gd name="T10" fmla="*/ 0 w 432"/>
                <a:gd name="T11" fmla="*/ 0 h 960"/>
                <a:gd name="T12" fmla="*/ 192 w 432"/>
                <a:gd name="T13" fmla="*/ 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2" h="960">
                  <a:moveTo>
                    <a:pt x="192" y="0"/>
                  </a:moveTo>
                  <a:lnTo>
                    <a:pt x="192" y="720"/>
                  </a:lnTo>
                  <a:lnTo>
                    <a:pt x="432" y="720"/>
                  </a:lnTo>
                  <a:lnTo>
                    <a:pt x="432" y="960"/>
                  </a:lnTo>
                  <a:lnTo>
                    <a:pt x="0" y="960"/>
                  </a:lnTo>
                  <a:lnTo>
                    <a:pt x="0" y="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813" name="Freeform 29"/>
            <p:cNvSpPr>
              <a:spLocks/>
            </p:cNvSpPr>
            <p:nvPr/>
          </p:nvSpPr>
          <p:spPr bwMode="auto">
            <a:xfrm>
              <a:off x="2976" y="2544"/>
              <a:ext cx="672" cy="960"/>
            </a:xfrm>
            <a:custGeom>
              <a:avLst/>
              <a:gdLst>
                <a:gd name="T0" fmla="*/ 240 w 672"/>
                <a:gd name="T1" fmla="*/ 0 h 960"/>
                <a:gd name="T2" fmla="*/ 240 w 672"/>
                <a:gd name="T3" fmla="*/ 720 h 960"/>
                <a:gd name="T4" fmla="*/ 0 w 672"/>
                <a:gd name="T5" fmla="*/ 720 h 960"/>
                <a:gd name="T6" fmla="*/ 0 w 672"/>
                <a:gd name="T7" fmla="*/ 960 h 960"/>
                <a:gd name="T8" fmla="*/ 672 w 672"/>
                <a:gd name="T9" fmla="*/ 960 h 960"/>
                <a:gd name="T10" fmla="*/ 672 w 672"/>
                <a:gd name="T11" fmla="*/ 720 h 960"/>
                <a:gd name="T12" fmla="*/ 432 w 672"/>
                <a:gd name="T13" fmla="*/ 720 h 960"/>
                <a:gd name="T14" fmla="*/ 432 w 672"/>
                <a:gd name="T15" fmla="*/ 0 h 960"/>
                <a:gd name="T16" fmla="*/ 240 w 672"/>
                <a:gd name="T17" fmla="*/ 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2" h="960">
                  <a:moveTo>
                    <a:pt x="240" y="0"/>
                  </a:moveTo>
                  <a:lnTo>
                    <a:pt x="240" y="720"/>
                  </a:lnTo>
                  <a:lnTo>
                    <a:pt x="0" y="720"/>
                  </a:lnTo>
                  <a:lnTo>
                    <a:pt x="0" y="960"/>
                  </a:lnTo>
                  <a:lnTo>
                    <a:pt x="672" y="960"/>
                  </a:lnTo>
                  <a:lnTo>
                    <a:pt x="672" y="720"/>
                  </a:lnTo>
                  <a:lnTo>
                    <a:pt x="432" y="720"/>
                  </a:lnTo>
                  <a:lnTo>
                    <a:pt x="432" y="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990099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6814" name="Freeform 30"/>
          <p:cNvSpPr>
            <a:spLocks/>
          </p:cNvSpPr>
          <p:nvPr/>
        </p:nvSpPr>
        <p:spPr bwMode="auto">
          <a:xfrm>
            <a:off x="5105400" y="4038600"/>
            <a:ext cx="685800" cy="1524000"/>
          </a:xfrm>
          <a:custGeom>
            <a:avLst/>
            <a:gdLst>
              <a:gd name="T0" fmla="*/ 192 w 432"/>
              <a:gd name="T1" fmla="*/ 0 h 960"/>
              <a:gd name="T2" fmla="*/ 192 w 432"/>
              <a:gd name="T3" fmla="*/ 720 h 960"/>
              <a:gd name="T4" fmla="*/ 432 w 432"/>
              <a:gd name="T5" fmla="*/ 720 h 960"/>
              <a:gd name="T6" fmla="*/ 432 w 432"/>
              <a:gd name="T7" fmla="*/ 960 h 960"/>
              <a:gd name="T8" fmla="*/ 0 w 432"/>
              <a:gd name="T9" fmla="*/ 960 h 960"/>
              <a:gd name="T10" fmla="*/ 0 w 432"/>
              <a:gd name="T11" fmla="*/ 0 h 960"/>
              <a:gd name="T12" fmla="*/ 192 w 432"/>
              <a:gd name="T13" fmla="*/ 0 h 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2" h="960">
                <a:moveTo>
                  <a:pt x="192" y="0"/>
                </a:moveTo>
                <a:lnTo>
                  <a:pt x="192" y="720"/>
                </a:lnTo>
                <a:lnTo>
                  <a:pt x="432" y="720"/>
                </a:lnTo>
                <a:lnTo>
                  <a:pt x="432" y="960"/>
                </a:lnTo>
                <a:lnTo>
                  <a:pt x="0" y="960"/>
                </a:lnTo>
                <a:lnTo>
                  <a:pt x="0" y="0"/>
                </a:lnTo>
                <a:lnTo>
                  <a:pt x="192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46815" name="Group 31"/>
          <p:cNvGrpSpPr>
            <a:grpSpLocks/>
          </p:cNvGrpSpPr>
          <p:nvPr/>
        </p:nvGrpSpPr>
        <p:grpSpPr bwMode="auto">
          <a:xfrm>
            <a:off x="533400" y="4038600"/>
            <a:ext cx="1447800" cy="1587500"/>
            <a:chOff x="336" y="2544"/>
            <a:chExt cx="912" cy="1000"/>
          </a:xfrm>
        </p:grpSpPr>
        <p:grpSp>
          <p:nvGrpSpPr>
            <p:cNvPr id="246816" name="Group 32"/>
            <p:cNvGrpSpPr>
              <a:grpSpLocks/>
            </p:cNvGrpSpPr>
            <p:nvPr/>
          </p:nvGrpSpPr>
          <p:grpSpPr bwMode="auto">
            <a:xfrm>
              <a:off x="336" y="2544"/>
              <a:ext cx="672" cy="480"/>
              <a:chOff x="2208" y="2544"/>
              <a:chExt cx="1440" cy="960"/>
            </a:xfrm>
          </p:grpSpPr>
          <p:sp>
            <p:nvSpPr>
              <p:cNvPr id="246817" name="Freeform 33"/>
              <p:cNvSpPr>
                <a:spLocks/>
              </p:cNvSpPr>
              <p:nvPr/>
            </p:nvSpPr>
            <p:spPr bwMode="auto">
              <a:xfrm>
                <a:off x="2208" y="2544"/>
                <a:ext cx="432" cy="960"/>
              </a:xfrm>
              <a:custGeom>
                <a:avLst/>
                <a:gdLst>
                  <a:gd name="T0" fmla="*/ 192 w 432"/>
                  <a:gd name="T1" fmla="*/ 0 h 960"/>
                  <a:gd name="T2" fmla="*/ 192 w 432"/>
                  <a:gd name="T3" fmla="*/ 720 h 960"/>
                  <a:gd name="T4" fmla="*/ 432 w 432"/>
                  <a:gd name="T5" fmla="*/ 720 h 960"/>
                  <a:gd name="T6" fmla="*/ 432 w 432"/>
                  <a:gd name="T7" fmla="*/ 960 h 960"/>
                  <a:gd name="T8" fmla="*/ 0 w 432"/>
                  <a:gd name="T9" fmla="*/ 960 h 960"/>
                  <a:gd name="T10" fmla="*/ 0 w 432"/>
                  <a:gd name="T11" fmla="*/ 0 h 960"/>
                  <a:gd name="T12" fmla="*/ 192 w 432"/>
                  <a:gd name="T13" fmla="*/ 0 h 9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2" h="960">
                    <a:moveTo>
                      <a:pt x="192" y="0"/>
                    </a:moveTo>
                    <a:lnTo>
                      <a:pt x="192" y="720"/>
                    </a:lnTo>
                    <a:lnTo>
                      <a:pt x="432" y="720"/>
                    </a:lnTo>
                    <a:lnTo>
                      <a:pt x="432" y="960"/>
                    </a:lnTo>
                    <a:lnTo>
                      <a:pt x="0" y="960"/>
                    </a:lnTo>
                    <a:lnTo>
                      <a:pt x="0" y="0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818" name="Freeform 34"/>
              <p:cNvSpPr>
                <a:spLocks/>
              </p:cNvSpPr>
              <p:nvPr/>
            </p:nvSpPr>
            <p:spPr bwMode="auto">
              <a:xfrm>
                <a:off x="2976" y="2544"/>
                <a:ext cx="672" cy="960"/>
              </a:xfrm>
              <a:custGeom>
                <a:avLst/>
                <a:gdLst>
                  <a:gd name="T0" fmla="*/ 240 w 672"/>
                  <a:gd name="T1" fmla="*/ 0 h 960"/>
                  <a:gd name="T2" fmla="*/ 240 w 672"/>
                  <a:gd name="T3" fmla="*/ 720 h 960"/>
                  <a:gd name="T4" fmla="*/ 0 w 672"/>
                  <a:gd name="T5" fmla="*/ 720 h 960"/>
                  <a:gd name="T6" fmla="*/ 0 w 672"/>
                  <a:gd name="T7" fmla="*/ 960 h 960"/>
                  <a:gd name="T8" fmla="*/ 672 w 672"/>
                  <a:gd name="T9" fmla="*/ 960 h 960"/>
                  <a:gd name="T10" fmla="*/ 672 w 672"/>
                  <a:gd name="T11" fmla="*/ 720 h 960"/>
                  <a:gd name="T12" fmla="*/ 432 w 672"/>
                  <a:gd name="T13" fmla="*/ 720 h 960"/>
                  <a:gd name="T14" fmla="*/ 432 w 672"/>
                  <a:gd name="T15" fmla="*/ 0 h 960"/>
                  <a:gd name="T16" fmla="*/ 240 w 672"/>
                  <a:gd name="T17" fmla="*/ 0 h 9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72" h="960">
                    <a:moveTo>
                      <a:pt x="240" y="0"/>
                    </a:moveTo>
                    <a:lnTo>
                      <a:pt x="240" y="720"/>
                    </a:lnTo>
                    <a:lnTo>
                      <a:pt x="0" y="720"/>
                    </a:lnTo>
                    <a:lnTo>
                      <a:pt x="0" y="960"/>
                    </a:lnTo>
                    <a:lnTo>
                      <a:pt x="672" y="960"/>
                    </a:lnTo>
                    <a:lnTo>
                      <a:pt x="672" y="720"/>
                    </a:lnTo>
                    <a:lnTo>
                      <a:pt x="432" y="720"/>
                    </a:lnTo>
                    <a:lnTo>
                      <a:pt x="432" y="0"/>
                    </a:lnTo>
                    <a:lnTo>
                      <a:pt x="240" y="0"/>
                    </a:lnTo>
                    <a:close/>
                  </a:path>
                </a:pathLst>
              </a:custGeom>
              <a:solidFill>
                <a:srgbClr val="990099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819" name="Freeform 35"/>
              <p:cNvSpPr>
                <a:spLocks/>
              </p:cNvSpPr>
              <p:nvPr/>
            </p:nvSpPr>
            <p:spPr bwMode="auto">
              <a:xfrm>
                <a:off x="3216" y="2544"/>
                <a:ext cx="432" cy="960"/>
              </a:xfrm>
              <a:custGeom>
                <a:avLst/>
                <a:gdLst>
                  <a:gd name="T0" fmla="*/ 192 w 432"/>
                  <a:gd name="T1" fmla="*/ 0 h 960"/>
                  <a:gd name="T2" fmla="*/ 192 w 432"/>
                  <a:gd name="T3" fmla="*/ 720 h 960"/>
                  <a:gd name="T4" fmla="*/ 432 w 432"/>
                  <a:gd name="T5" fmla="*/ 720 h 960"/>
                  <a:gd name="T6" fmla="*/ 432 w 432"/>
                  <a:gd name="T7" fmla="*/ 960 h 960"/>
                  <a:gd name="T8" fmla="*/ 0 w 432"/>
                  <a:gd name="T9" fmla="*/ 960 h 960"/>
                  <a:gd name="T10" fmla="*/ 0 w 432"/>
                  <a:gd name="T11" fmla="*/ 0 h 960"/>
                  <a:gd name="T12" fmla="*/ 192 w 432"/>
                  <a:gd name="T13" fmla="*/ 0 h 9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2" h="960">
                    <a:moveTo>
                      <a:pt x="192" y="0"/>
                    </a:moveTo>
                    <a:lnTo>
                      <a:pt x="192" y="720"/>
                    </a:lnTo>
                    <a:lnTo>
                      <a:pt x="432" y="720"/>
                    </a:lnTo>
                    <a:lnTo>
                      <a:pt x="432" y="960"/>
                    </a:lnTo>
                    <a:lnTo>
                      <a:pt x="0" y="960"/>
                    </a:lnTo>
                    <a:lnTo>
                      <a:pt x="0" y="0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46820" name="Text Box 36"/>
            <p:cNvSpPr txBox="1">
              <a:spLocks noChangeArrowheads="1"/>
            </p:cNvSpPr>
            <p:nvPr/>
          </p:nvSpPr>
          <p:spPr bwMode="auto">
            <a:xfrm>
              <a:off x="336" y="3072"/>
              <a:ext cx="912" cy="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buClrTx/>
                <a:buSzTx/>
                <a:buFontTx/>
                <a:buNone/>
              </a:pPr>
              <a:r>
                <a:rPr lang="de-DE">
                  <a:solidFill>
                    <a:schemeClr val="bg1"/>
                  </a:solidFill>
                </a:rPr>
                <a:t>Partial Matching</a:t>
              </a:r>
            </a:p>
          </p:txBody>
        </p:sp>
      </p:grpSp>
      <p:sp>
        <p:nvSpPr>
          <p:cNvPr id="33" name="Rectangle 2"/>
          <p:cNvSpPr txBox="1">
            <a:spLocks noChangeArrowheads="1"/>
          </p:cNvSpPr>
          <p:nvPr/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sz="4000" dirty="0" smtClean="0">
                <a:solidFill>
                  <a:schemeClr val="accent2"/>
                </a:solidFill>
              </a:rPr>
              <a:t>When are two shapes similar?</a:t>
            </a:r>
          </a:p>
        </p:txBody>
      </p:sp>
    </p:spTree>
    <p:extLst>
      <p:ext uri="{BB962C8B-B14F-4D97-AF65-F5344CB8AC3E}">
        <p14:creationId xmlns:p14="http://schemas.microsoft.com/office/powerpoint/2010/main" val="248427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8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solidFill>
                  <a:schemeClr val="bg1"/>
                </a:solidFill>
              </a:rPr>
              <a:t>Are these shapes similar?</a:t>
            </a:r>
            <a:endParaRPr lang="de-DE"/>
          </a:p>
        </p:txBody>
      </p:sp>
      <p:grpSp>
        <p:nvGrpSpPr>
          <p:cNvPr id="247811" name="Group 3"/>
          <p:cNvGrpSpPr>
            <a:grpSpLocks/>
          </p:cNvGrpSpPr>
          <p:nvPr/>
        </p:nvGrpSpPr>
        <p:grpSpPr bwMode="auto">
          <a:xfrm>
            <a:off x="381000" y="1981200"/>
            <a:ext cx="1447800" cy="1371600"/>
            <a:chOff x="384" y="1248"/>
            <a:chExt cx="912" cy="864"/>
          </a:xfrm>
        </p:grpSpPr>
        <p:grpSp>
          <p:nvGrpSpPr>
            <p:cNvPr id="247812" name="Group 4"/>
            <p:cNvGrpSpPr>
              <a:grpSpLocks/>
            </p:cNvGrpSpPr>
            <p:nvPr/>
          </p:nvGrpSpPr>
          <p:grpSpPr bwMode="auto">
            <a:xfrm>
              <a:off x="480" y="1248"/>
              <a:ext cx="624" cy="528"/>
              <a:chOff x="480" y="1248"/>
              <a:chExt cx="624" cy="528"/>
            </a:xfrm>
          </p:grpSpPr>
          <p:sp>
            <p:nvSpPr>
              <p:cNvPr id="247813" name="Freeform 5"/>
              <p:cNvSpPr>
                <a:spLocks/>
              </p:cNvSpPr>
              <p:nvPr/>
            </p:nvSpPr>
            <p:spPr bwMode="auto">
              <a:xfrm>
                <a:off x="480" y="1248"/>
                <a:ext cx="225" cy="528"/>
              </a:xfrm>
              <a:custGeom>
                <a:avLst/>
                <a:gdLst>
                  <a:gd name="T0" fmla="*/ 192 w 432"/>
                  <a:gd name="T1" fmla="*/ 0 h 960"/>
                  <a:gd name="T2" fmla="*/ 192 w 432"/>
                  <a:gd name="T3" fmla="*/ 720 h 960"/>
                  <a:gd name="T4" fmla="*/ 432 w 432"/>
                  <a:gd name="T5" fmla="*/ 720 h 960"/>
                  <a:gd name="T6" fmla="*/ 432 w 432"/>
                  <a:gd name="T7" fmla="*/ 960 h 960"/>
                  <a:gd name="T8" fmla="*/ 0 w 432"/>
                  <a:gd name="T9" fmla="*/ 960 h 960"/>
                  <a:gd name="T10" fmla="*/ 0 w 432"/>
                  <a:gd name="T11" fmla="*/ 0 h 960"/>
                  <a:gd name="T12" fmla="*/ 192 w 432"/>
                  <a:gd name="T13" fmla="*/ 0 h 9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2" h="960">
                    <a:moveTo>
                      <a:pt x="192" y="0"/>
                    </a:moveTo>
                    <a:lnTo>
                      <a:pt x="192" y="720"/>
                    </a:lnTo>
                    <a:lnTo>
                      <a:pt x="432" y="720"/>
                    </a:lnTo>
                    <a:lnTo>
                      <a:pt x="432" y="960"/>
                    </a:lnTo>
                    <a:lnTo>
                      <a:pt x="0" y="960"/>
                    </a:lnTo>
                    <a:lnTo>
                      <a:pt x="0" y="0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814" name="Freeform 6"/>
              <p:cNvSpPr>
                <a:spLocks/>
              </p:cNvSpPr>
              <p:nvPr/>
            </p:nvSpPr>
            <p:spPr bwMode="auto">
              <a:xfrm>
                <a:off x="879" y="1248"/>
                <a:ext cx="225" cy="528"/>
              </a:xfrm>
              <a:custGeom>
                <a:avLst/>
                <a:gdLst>
                  <a:gd name="T0" fmla="*/ 192 w 432"/>
                  <a:gd name="T1" fmla="*/ 0 h 960"/>
                  <a:gd name="T2" fmla="*/ 192 w 432"/>
                  <a:gd name="T3" fmla="*/ 720 h 960"/>
                  <a:gd name="T4" fmla="*/ 432 w 432"/>
                  <a:gd name="T5" fmla="*/ 720 h 960"/>
                  <a:gd name="T6" fmla="*/ 432 w 432"/>
                  <a:gd name="T7" fmla="*/ 960 h 960"/>
                  <a:gd name="T8" fmla="*/ 0 w 432"/>
                  <a:gd name="T9" fmla="*/ 960 h 960"/>
                  <a:gd name="T10" fmla="*/ 0 w 432"/>
                  <a:gd name="T11" fmla="*/ 0 h 960"/>
                  <a:gd name="T12" fmla="*/ 192 w 432"/>
                  <a:gd name="T13" fmla="*/ 0 h 9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2" h="960">
                    <a:moveTo>
                      <a:pt x="192" y="0"/>
                    </a:moveTo>
                    <a:lnTo>
                      <a:pt x="192" y="720"/>
                    </a:lnTo>
                    <a:lnTo>
                      <a:pt x="432" y="720"/>
                    </a:lnTo>
                    <a:lnTo>
                      <a:pt x="432" y="960"/>
                    </a:lnTo>
                    <a:lnTo>
                      <a:pt x="0" y="960"/>
                    </a:lnTo>
                    <a:lnTo>
                      <a:pt x="0" y="0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rgbClr val="990099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47815" name="Text Box 7"/>
            <p:cNvSpPr txBox="1">
              <a:spLocks noChangeArrowheads="1"/>
            </p:cNvSpPr>
            <p:nvPr/>
          </p:nvSpPr>
          <p:spPr bwMode="auto">
            <a:xfrm>
              <a:off x="384" y="1824"/>
              <a:ext cx="9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buClrTx/>
                <a:buSzTx/>
                <a:buFontTx/>
                <a:buNone/>
              </a:pPr>
              <a:r>
                <a:rPr lang="de-DE">
                  <a:solidFill>
                    <a:schemeClr val="bg1"/>
                  </a:solidFill>
                </a:rPr>
                <a:t>Translate</a:t>
              </a:r>
            </a:p>
          </p:txBody>
        </p:sp>
      </p:grpSp>
      <p:grpSp>
        <p:nvGrpSpPr>
          <p:cNvPr id="247816" name="Group 8"/>
          <p:cNvGrpSpPr>
            <a:grpSpLocks/>
          </p:cNvGrpSpPr>
          <p:nvPr/>
        </p:nvGrpSpPr>
        <p:grpSpPr bwMode="auto">
          <a:xfrm>
            <a:off x="1676400" y="1981200"/>
            <a:ext cx="2667000" cy="1371600"/>
            <a:chOff x="1344" y="1152"/>
            <a:chExt cx="1680" cy="864"/>
          </a:xfrm>
        </p:grpSpPr>
        <p:grpSp>
          <p:nvGrpSpPr>
            <p:cNvPr id="247817" name="Group 9"/>
            <p:cNvGrpSpPr>
              <a:grpSpLocks/>
            </p:cNvGrpSpPr>
            <p:nvPr/>
          </p:nvGrpSpPr>
          <p:grpSpPr bwMode="auto">
            <a:xfrm>
              <a:off x="1824" y="1152"/>
              <a:ext cx="576" cy="576"/>
              <a:chOff x="1824" y="1200"/>
              <a:chExt cx="576" cy="576"/>
            </a:xfrm>
          </p:grpSpPr>
          <p:sp>
            <p:nvSpPr>
              <p:cNvPr id="247818" name="Freeform 10"/>
              <p:cNvSpPr>
                <a:spLocks/>
              </p:cNvSpPr>
              <p:nvPr/>
            </p:nvSpPr>
            <p:spPr bwMode="auto">
              <a:xfrm>
                <a:off x="1824" y="1200"/>
                <a:ext cx="207" cy="576"/>
              </a:xfrm>
              <a:custGeom>
                <a:avLst/>
                <a:gdLst>
                  <a:gd name="T0" fmla="*/ 192 w 432"/>
                  <a:gd name="T1" fmla="*/ 0 h 960"/>
                  <a:gd name="T2" fmla="*/ 192 w 432"/>
                  <a:gd name="T3" fmla="*/ 720 h 960"/>
                  <a:gd name="T4" fmla="*/ 432 w 432"/>
                  <a:gd name="T5" fmla="*/ 720 h 960"/>
                  <a:gd name="T6" fmla="*/ 432 w 432"/>
                  <a:gd name="T7" fmla="*/ 960 h 960"/>
                  <a:gd name="T8" fmla="*/ 0 w 432"/>
                  <a:gd name="T9" fmla="*/ 960 h 960"/>
                  <a:gd name="T10" fmla="*/ 0 w 432"/>
                  <a:gd name="T11" fmla="*/ 0 h 960"/>
                  <a:gd name="T12" fmla="*/ 192 w 432"/>
                  <a:gd name="T13" fmla="*/ 0 h 9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2" h="960">
                    <a:moveTo>
                      <a:pt x="192" y="0"/>
                    </a:moveTo>
                    <a:lnTo>
                      <a:pt x="192" y="720"/>
                    </a:lnTo>
                    <a:lnTo>
                      <a:pt x="432" y="720"/>
                    </a:lnTo>
                    <a:lnTo>
                      <a:pt x="432" y="960"/>
                    </a:lnTo>
                    <a:lnTo>
                      <a:pt x="0" y="960"/>
                    </a:lnTo>
                    <a:lnTo>
                      <a:pt x="0" y="0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819" name="Freeform 11"/>
              <p:cNvSpPr>
                <a:spLocks/>
              </p:cNvSpPr>
              <p:nvPr/>
            </p:nvSpPr>
            <p:spPr bwMode="auto">
              <a:xfrm rot="-712782">
                <a:off x="2193" y="1200"/>
                <a:ext cx="207" cy="576"/>
              </a:xfrm>
              <a:custGeom>
                <a:avLst/>
                <a:gdLst>
                  <a:gd name="T0" fmla="*/ 192 w 432"/>
                  <a:gd name="T1" fmla="*/ 0 h 960"/>
                  <a:gd name="T2" fmla="*/ 192 w 432"/>
                  <a:gd name="T3" fmla="*/ 720 h 960"/>
                  <a:gd name="T4" fmla="*/ 432 w 432"/>
                  <a:gd name="T5" fmla="*/ 720 h 960"/>
                  <a:gd name="T6" fmla="*/ 432 w 432"/>
                  <a:gd name="T7" fmla="*/ 960 h 960"/>
                  <a:gd name="T8" fmla="*/ 0 w 432"/>
                  <a:gd name="T9" fmla="*/ 960 h 960"/>
                  <a:gd name="T10" fmla="*/ 0 w 432"/>
                  <a:gd name="T11" fmla="*/ 0 h 960"/>
                  <a:gd name="T12" fmla="*/ 192 w 432"/>
                  <a:gd name="T13" fmla="*/ 0 h 9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2" h="960">
                    <a:moveTo>
                      <a:pt x="192" y="0"/>
                    </a:moveTo>
                    <a:lnTo>
                      <a:pt x="192" y="720"/>
                    </a:lnTo>
                    <a:lnTo>
                      <a:pt x="432" y="720"/>
                    </a:lnTo>
                    <a:lnTo>
                      <a:pt x="432" y="960"/>
                    </a:lnTo>
                    <a:lnTo>
                      <a:pt x="0" y="960"/>
                    </a:lnTo>
                    <a:lnTo>
                      <a:pt x="0" y="0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rgbClr val="990099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47820" name="Text Box 12"/>
            <p:cNvSpPr txBox="1">
              <a:spLocks noChangeArrowheads="1"/>
            </p:cNvSpPr>
            <p:nvPr/>
          </p:nvSpPr>
          <p:spPr bwMode="auto">
            <a:xfrm>
              <a:off x="1344" y="1728"/>
              <a:ext cx="16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buClrTx/>
                <a:buSzTx/>
                <a:buFontTx/>
                <a:buNone/>
              </a:pPr>
              <a:r>
                <a:rPr lang="de-DE">
                  <a:solidFill>
                    <a:schemeClr val="bg1"/>
                  </a:solidFill>
                </a:rPr>
                <a:t>Translate &amp; Rotate</a:t>
              </a:r>
            </a:p>
          </p:txBody>
        </p:sp>
      </p:grpSp>
      <p:grpSp>
        <p:nvGrpSpPr>
          <p:cNvPr id="247825" name="Group 17"/>
          <p:cNvGrpSpPr>
            <a:grpSpLocks/>
          </p:cNvGrpSpPr>
          <p:nvPr/>
        </p:nvGrpSpPr>
        <p:grpSpPr bwMode="auto">
          <a:xfrm>
            <a:off x="4191000" y="1905000"/>
            <a:ext cx="2514600" cy="1447800"/>
            <a:chOff x="2832" y="1200"/>
            <a:chExt cx="1584" cy="912"/>
          </a:xfrm>
        </p:grpSpPr>
        <p:grpSp>
          <p:nvGrpSpPr>
            <p:cNvPr id="247826" name="Group 18"/>
            <p:cNvGrpSpPr>
              <a:grpSpLocks/>
            </p:cNvGrpSpPr>
            <p:nvPr/>
          </p:nvGrpSpPr>
          <p:grpSpPr bwMode="auto">
            <a:xfrm>
              <a:off x="3216" y="1200"/>
              <a:ext cx="720" cy="624"/>
              <a:chOff x="3168" y="1200"/>
              <a:chExt cx="720" cy="624"/>
            </a:xfrm>
          </p:grpSpPr>
          <p:sp>
            <p:nvSpPr>
              <p:cNvPr id="247827" name="Freeform 19"/>
              <p:cNvSpPr>
                <a:spLocks/>
              </p:cNvSpPr>
              <p:nvPr/>
            </p:nvSpPr>
            <p:spPr bwMode="auto">
              <a:xfrm>
                <a:off x="3168" y="1200"/>
                <a:ext cx="216" cy="543"/>
              </a:xfrm>
              <a:custGeom>
                <a:avLst/>
                <a:gdLst>
                  <a:gd name="T0" fmla="*/ 192 w 432"/>
                  <a:gd name="T1" fmla="*/ 0 h 960"/>
                  <a:gd name="T2" fmla="*/ 192 w 432"/>
                  <a:gd name="T3" fmla="*/ 720 h 960"/>
                  <a:gd name="T4" fmla="*/ 432 w 432"/>
                  <a:gd name="T5" fmla="*/ 720 h 960"/>
                  <a:gd name="T6" fmla="*/ 432 w 432"/>
                  <a:gd name="T7" fmla="*/ 960 h 960"/>
                  <a:gd name="T8" fmla="*/ 0 w 432"/>
                  <a:gd name="T9" fmla="*/ 960 h 960"/>
                  <a:gd name="T10" fmla="*/ 0 w 432"/>
                  <a:gd name="T11" fmla="*/ 0 h 960"/>
                  <a:gd name="T12" fmla="*/ 192 w 432"/>
                  <a:gd name="T13" fmla="*/ 0 h 9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2" h="960">
                    <a:moveTo>
                      <a:pt x="192" y="0"/>
                    </a:moveTo>
                    <a:lnTo>
                      <a:pt x="192" y="720"/>
                    </a:lnTo>
                    <a:lnTo>
                      <a:pt x="432" y="720"/>
                    </a:lnTo>
                    <a:lnTo>
                      <a:pt x="432" y="960"/>
                    </a:lnTo>
                    <a:lnTo>
                      <a:pt x="0" y="960"/>
                    </a:lnTo>
                    <a:lnTo>
                      <a:pt x="0" y="0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828" name="Freeform 20"/>
              <p:cNvSpPr>
                <a:spLocks/>
              </p:cNvSpPr>
              <p:nvPr/>
            </p:nvSpPr>
            <p:spPr bwMode="auto">
              <a:xfrm>
                <a:off x="3552" y="1200"/>
                <a:ext cx="336" cy="624"/>
              </a:xfrm>
              <a:custGeom>
                <a:avLst/>
                <a:gdLst>
                  <a:gd name="T0" fmla="*/ 192 w 432"/>
                  <a:gd name="T1" fmla="*/ 0 h 960"/>
                  <a:gd name="T2" fmla="*/ 192 w 432"/>
                  <a:gd name="T3" fmla="*/ 720 h 960"/>
                  <a:gd name="T4" fmla="*/ 432 w 432"/>
                  <a:gd name="T5" fmla="*/ 720 h 960"/>
                  <a:gd name="T6" fmla="*/ 432 w 432"/>
                  <a:gd name="T7" fmla="*/ 960 h 960"/>
                  <a:gd name="T8" fmla="*/ 0 w 432"/>
                  <a:gd name="T9" fmla="*/ 960 h 960"/>
                  <a:gd name="T10" fmla="*/ 0 w 432"/>
                  <a:gd name="T11" fmla="*/ 0 h 960"/>
                  <a:gd name="T12" fmla="*/ 192 w 432"/>
                  <a:gd name="T13" fmla="*/ 0 h 9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2" h="960">
                    <a:moveTo>
                      <a:pt x="192" y="0"/>
                    </a:moveTo>
                    <a:lnTo>
                      <a:pt x="192" y="720"/>
                    </a:lnTo>
                    <a:lnTo>
                      <a:pt x="432" y="720"/>
                    </a:lnTo>
                    <a:lnTo>
                      <a:pt x="432" y="960"/>
                    </a:lnTo>
                    <a:lnTo>
                      <a:pt x="0" y="960"/>
                    </a:lnTo>
                    <a:lnTo>
                      <a:pt x="0" y="0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rgbClr val="990099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47829" name="Text Box 21"/>
            <p:cNvSpPr txBox="1">
              <a:spLocks noChangeArrowheads="1"/>
            </p:cNvSpPr>
            <p:nvPr/>
          </p:nvSpPr>
          <p:spPr bwMode="auto">
            <a:xfrm>
              <a:off x="2832" y="1824"/>
              <a:ext cx="15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buClrTx/>
                <a:buSzTx/>
                <a:buFontTx/>
                <a:buNone/>
              </a:pPr>
              <a:r>
                <a:rPr lang="de-DE">
                  <a:solidFill>
                    <a:schemeClr val="bg1"/>
                  </a:solidFill>
                </a:rPr>
                <a:t>Translate &amp; Scale</a:t>
              </a:r>
            </a:p>
          </p:txBody>
        </p:sp>
      </p:grpSp>
      <p:grpSp>
        <p:nvGrpSpPr>
          <p:cNvPr id="247830" name="Group 22"/>
          <p:cNvGrpSpPr>
            <a:grpSpLocks/>
          </p:cNvGrpSpPr>
          <p:nvPr/>
        </p:nvGrpSpPr>
        <p:grpSpPr bwMode="auto">
          <a:xfrm>
            <a:off x="6553200" y="1981200"/>
            <a:ext cx="2895600" cy="1371600"/>
            <a:chOff x="4128" y="1248"/>
            <a:chExt cx="1824" cy="864"/>
          </a:xfrm>
        </p:grpSpPr>
        <p:grpSp>
          <p:nvGrpSpPr>
            <p:cNvPr id="247831" name="Group 23"/>
            <p:cNvGrpSpPr>
              <a:grpSpLocks/>
            </p:cNvGrpSpPr>
            <p:nvPr/>
          </p:nvGrpSpPr>
          <p:grpSpPr bwMode="auto">
            <a:xfrm>
              <a:off x="4512" y="1248"/>
              <a:ext cx="624" cy="576"/>
              <a:chOff x="4608" y="1200"/>
              <a:chExt cx="624" cy="576"/>
            </a:xfrm>
          </p:grpSpPr>
          <p:sp>
            <p:nvSpPr>
              <p:cNvPr id="247832" name="Freeform 24"/>
              <p:cNvSpPr>
                <a:spLocks/>
              </p:cNvSpPr>
              <p:nvPr/>
            </p:nvSpPr>
            <p:spPr bwMode="auto">
              <a:xfrm>
                <a:off x="4608" y="1200"/>
                <a:ext cx="225" cy="576"/>
              </a:xfrm>
              <a:custGeom>
                <a:avLst/>
                <a:gdLst>
                  <a:gd name="T0" fmla="*/ 192 w 432"/>
                  <a:gd name="T1" fmla="*/ 0 h 960"/>
                  <a:gd name="T2" fmla="*/ 192 w 432"/>
                  <a:gd name="T3" fmla="*/ 720 h 960"/>
                  <a:gd name="T4" fmla="*/ 432 w 432"/>
                  <a:gd name="T5" fmla="*/ 720 h 960"/>
                  <a:gd name="T6" fmla="*/ 432 w 432"/>
                  <a:gd name="T7" fmla="*/ 960 h 960"/>
                  <a:gd name="T8" fmla="*/ 0 w 432"/>
                  <a:gd name="T9" fmla="*/ 960 h 960"/>
                  <a:gd name="T10" fmla="*/ 0 w 432"/>
                  <a:gd name="T11" fmla="*/ 0 h 960"/>
                  <a:gd name="T12" fmla="*/ 192 w 432"/>
                  <a:gd name="T13" fmla="*/ 0 h 9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2" h="960">
                    <a:moveTo>
                      <a:pt x="192" y="0"/>
                    </a:moveTo>
                    <a:lnTo>
                      <a:pt x="192" y="720"/>
                    </a:lnTo>
                    <a:lnTo>
                      <a:pt x="432" y="720"/>
                    </a:lnTo>
                    <a:lnTo>
                      <a:pt x="432" y="960"/>
                    </a:lnTo>
                    <a:lnTo>
                      <a:pt x="0" y="960"/>
                    </a:lnTo>
                    <a:lnTo>
                      <a:pt x="0" y="0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833" name="Freeform 25"/>
              <p:cNvSpPr>
                <a:spLocks/>
              </p:cNvSpPr>
              <p:nvPr/>
            </p:nvSpPr>
            <p:spPr bwMode="auto">
              <a:xfrm flipH="1">
                <a:off x="5007" y="1200"/>
                <a:ext cx="225" cy="576"/>
              </a:xfrm>
              <a:custGeom>
                <a:avLst/>
                <a:gdLst>
                  <a:gd name="T0" fmla="*/ 192 w 432"/>
                  <a:gd name="T1" fmla="*/ 0 h 960"/>
                  <a:gd name="T2" fmla="*/ 192 w 432"/>
                  <a:gd name="T3" fmla="*/ 720 h 960"/>
                  <a:gd name="T4" fmla="*/ 432 w 432"/>
                  <a:gd name="T5" fmla="*/ 720 h 960"/>
                  <a:gd name="T6" fmla="*/ 432 w 432"/>
                  <a:gd name="T7" fmla="*/ 960 h 960"/>
                  <a:gd name="T8" fmla="*/ 0 w 432"/>
                  <a:gd name="T9" fmla="*/ 960 h 960"/>
                  <a:gd name="T10" fmla="*/ 0 w 432"/>
                  <a:gd name="T11" fmla="*/ 0 h 960"/>
                  <a:gd name="T12" fmla="*/ 192 w 432"/>
                  <a:gd name="T13" fmla="*/ 0 h 9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2" h="960">
                    <a:moveTo>
                      <a:pt x="192" y="0"/>
                    </a:moveTo>
                    <a:lnTo>
                      <a:pt x="192" y="720"/>
                    </a:lnTo>
                    <a:lnTo>
                      <a:pt x="432" y="720"/>
                    </a:lnTo>
                    <a:lnTo>
                      <a:pt x="432" y="960"/>
                    </a:lnTo>
                    <a:lnTo>
                      <a:pt x="0" y="960"/>
                    </a:lnTo>
                    <a:lnTo>
                      <a:pt x="0" y="0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rgbClr val="990099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47834" name="Text Box 26"/>
            <p:cNvSpPr txBox="1">
              <a:spLocks noChangeArrowheads="1"/>
            </p:cNvSpPr>
            <p:nvPr/>
          </p:nvSpPr>
          <p:spPr bwMode="auto">
            <a:xfrm>
              <a:off x="4128" y="1824"/>
              <a:ext cx="18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buClrTx/>
                <a:buSzTx/>
                <a:buFontTx/>
                <a:buNone/>
              </a:pPr>
              <a:r>
                <a:rPr lang="de-DE">
                  <a:solidFill>
                    <a:schemeClr val="bg1"/>
                  </a:solidFill>
                </a:rPr>
                <a:t>Translate &amp; Reflect</a:t>
              </a:r>
            </a:p>
          </p:txBody>
        </p:sp>
      </p:grpSp>
      <p:grpSp>
        <p:nvGrpSpPr>
          <p:cNvPr id="247835" name="Group 27"/>
          <p:cNvGrpSpPr>
            <a:grpSpLocks/>
          </p:cNvGrpSpPr>
          <p:nvPr/>
        </p:nvGrpSpPr>
        <p:grpSpPr bwMode="auto">
          <a:xfrm>
            <a:off x="533400" y="4038600"/>
            <a:ext cx="1447800" cy="1587500"/>
            <a:chOff x="336" y="2544"/>
            <a:chExt cx="912" cy="1000"/>
          </a:xfrm>
        </p:grpSpPr>
        <p:grpSp>
          <p:nvGrpSpPr>
            <p:cNvPr id="247836" name="Group 28"/>
            <p:cNvGrpSpPr>
              <a:grpSpLocks/>
            </p:cNvGrpSpPr>
            <p:nvPr/>
          </p:nvGrpSpPr>
          <p:grpSpPr bwMode="auto">
            <a:xfrm>
              <a:off x="336" y="2544"/>
              <a:ext cx="672" cy="480"/>
              <a:chOff x="2208" y="2544"/>
              <a:chExt cx="1440" cy="960"/>
            </a:xfrm>
          </p:grpSpPr>
          <p:sp>
            <p:nvSpPr>
              <p:cNvPr id="247837" name="Freeform 29"/>
              <p:cNvSpPr>
                <a:spLocks/>
              </p:cNvSpPr>
              <p:nvPr/>
            </p:nvSpPr>
            <p:spPr bwMode="auto">
              <a:xfrm>
                <a:off x="2208" y="2544"/>
                <a:ext cx="432" cy="960"/>
              </a:xfrm>
              <a:custGeom>
                <a:avLst/>
                <a:gdLst>
                  <a:gd name="T0" fmla="*/ 192 w 432"/>
                  <a:gd name="T1" fmla="*/ 0 h 960"/>
                  <a:gd name="T2" fmla="*/ 192 w 432"/>
                  <a:gd name="T3" fmla="*/ 720 h 960"/>
                  <a:gd name="T4" fmla="*/ 432 w 432"/>
                  <a:gd name="T5" fmla="*/ 720 h 960"/>
                  <a:gd name="T6" fmla="*/ 432 w 432"/>
                  <a:gd name="T7" fmla="*/ 960 h 960"/>
                  <a:gd name="T8" fmla="*/ 0 w 432"/>
                  <a:gd name="T9" fmla="*/ 960 h 960"/>
                  <a:gd name="T10" fmla="*/ 0 w 432"/>
                  <a:gd name="T11" fmla="*/ 0 h 960"/>
                  <a:gd name="T12" fmla="*/ 192 w 432"/>
                  <a:gd name="T13" fmla="*/ 0 h 9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2" h="960">
                    <a:moveTo>
                      <a:pt x="192" y="0"/>
                    </a:moveTo>
                    <a:lnTo>
                      <a:pt x="192" y="720"/>
                    </a:lnTo>
                    <a:lnTo>
                      <a:pt x="432" y="720"/>
                    </a:lnTo>
                    <a:lnTo>
                      <a:pt x="432" y="960"/>
                    </a:lnTo>
                    <a:lnTo>
                      <a:pt x="0" y="960"/>
                    </a:lnTo>
                    <a:lnTo>
                      <a:pt x="0" y="0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838" name="Freeform 30"/>
              <p:cNvSpPr>
                <a:spLocks/>
              </p:cNvSpPr>
              <p:nvPr/>
            </p:nvSpPr>
            <p:spPr bwMode="auto">
              <a:xfrm>
                <a:off x="2976" y="2544"/>
                <a:ext cx="672" cy="960"/>
              </a:xfrm>
              <a:custGeom>
                <a:avLst/>
                <a:gdLst>
                  <a:gd name="T0" fmla="*/ 240 w 672"/>
                  <a:gd name="T1" fmla="*/ 0 h 960"/>
                  <a:gd name="T2" fmla="*/ 240 w 672"/>
                  <a:gd name="T3" fmla="*/ 720 h 960"/>
                  <a:gd name="T4" fmla="*/ 0 w 672"/>
                  <a:gd name="T5" fmla="*/ 720 h 960"/>
                  <a:gd name="T6" fmla="*/ 0 w 672"/>
                  <a:gd name="T7" fmla="*/ 960 h 960"/>
                  <a:gd name="T8" fmla="*/ 672 w 672"/>
                  <a:gd name="T9" fmla="*/ 960 h 960"/>
                  <a:gd name="T10" fmla="*/ 672 w 672"/>
                  <a:gd name="T11" fmla="*/ 720 h 960"/>
                  <a:gd name="T12" fmla="*/ 432 w 672"/>
                  <a:gd name="T13" fmla="*/ 720 h 960"/>
                  <a:gd name="T14" fmla="*/ 432 w 672"/>
                  <a:gd name="T15" fmla="*/ 0 h 960"/>
                  <a:gd name="T16" fmla="*/ 240 w 672"/>
                  <a:gd name="T17" fmla="*/ 0 h 9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72" h="960">
                    <a:moveTo>
                      <a:pt x="240" y="0"/>
                    </a:moveTo>
                    <a:lnTo>
                      <a:pt x="240" y="720"/>
                    </a:lnTo>
                    <a:lnTo>
                      <a:pt x="0" y="720"/>
                    </a:lnTo>
                    <a:lnTo>
                      <a:pt x="0" y="960"/>
                    </a:lnTo>
                    <a:lnTo>
                      <a:pt x="672" y="960"/>
                    </a:lnTo>
                    <a:lnTo>
                      <a:pt x="672" y="720"/>
                    </a:lnTo>
                    <a:lnTo>
                      <a:pt x="432" y="720"/>
                    </a:lnTo>
                    <a:lnTo>
                      <a:pt x="432" y="0"/>
                    </a:lnTo>
                    <a:lnTo>
                      <a:pt x="240" y="0"/>
                    </a:lnTo>
                    <a:close/>
                  </a:path>
                </a:pathLst>
              </a:custGeom>
              <a:solidFill>
                <a:srgbClr val="990099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839" name="Freeform 31"/>
              <p:cNvSpPr>
                <a:spLocks/>
              </p:cNvSpPr>
              <p:nvPr/>
            </p:nvSpPr>
            <p:spPr bwMode="auto">
              <a:xfrm>
                <a:off x="3216" y="2544"/>
                <a:ext cx="432" cy="960"/>
              </a:xfrm>
              <a:custGeom>
                <a:avLst/>
                <a:gdLst>
                  <a:gd name="T0" fmla="*/ 192 w 432"/>
                  <a:gd name="T1" fmla="*/ 0 h 960"/>
                  <a:gd name="T2" fmla="*/ 192 w 432"/>
                  <a:gd name="T3" fmla="*/ 720 h 960"/>
                  <a:gd name="T4" fmla="*/ 432 w 432"/>
                  <a:gd name="T5" fmla="*/ 720 h 960"/>
                  <a:gd name="T6" fmla="*/ 432 w 432"/>
                  <a:gd name="T7" fmla="*/ 960 h 960"/>
                  <a:gd name="T8" fmla="*/ 0 w 432"/>
                  <a:gd name="T9" fmla="*/ 960 h 960"/>
                  <a:gd name="T10" fmla="*/ 0 w 432"/>
                  <a:gd name="T11" fmla="*/ 0 h 960"/>
                  <a:gd name="T12" fmla="*/ 192 w 432"/>
                  <a:gd name="T13" fmla="*/ 0 h 9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2" h="960">
                    <a:moveTo>
                      <a:pt x="192" y="0"/>
                    </a:moveTo>
                    <a:lnTo>
                      <a:pt x="192" y="720"/>
                    </a:lnTo>
                    <a:lnTo>
                      <a:pt x="432" y="720"/>
                    </a:lnTo>
                    <a:lnTo>
                      <a:pt x="432" y="960"/>
                    </a:lnTo>
                    <a:lnTo>
                      <a:pt x="0" y="960"/>
                    </a:lnTo>
                    <a:lnTo>
                      <a:pt x="0" y="0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47840" name="Text Box 32"/>
            <p:cNvSpPr txBox="1">
              <a:spLocks noChangeArrowheads="1"/>
            </p:cNvSpPr>
            <p:nvPr/>
          </p:nvSpPr>
          <p:spPr bwMode="auto">
            <a:xfrm>
              <a:off x="336" y="3072"/>
              <a:ext cx="912" cy="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buClrTx/>
                <a:buSzTx/>
                <a:buFontTx/>
                <a:buNone/>
              </a:pPr>
              <a:r>
                <a:rPr lang="de-DE">
                  <a:solidFill>
                    <a:schemeClr val="bg1"/>
                  </a:solidFill>
                </a:rPr>
                <a:t>Partial Matching</a:t>
              </a:r>
            </a:p>
          </p:txBody>
        </p:sp>
      </p:grpSp>
      <p:sp>
        <p:nvSpPr>
          <p:cNvPr id="29" name="Rectangle 2"/>
          <p:cNvSpPr txBox="1">
            <a:spLocks noChangeArrowheads="1"/>
          </p:cNvSpPr>
          <p:nvPr/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sz="4000" dirty="0" smtClean="0">
                <a:solidFill>
                  <a:schemeClr val="accent2"/>
                </a:solidFill>
              </a:rPr>
              <a:t>When are two shapes similar?</a:t>
            </a:r>
          </a:p>
        </p:txBody>
      </p:sp>
    </p:spTree>
    <p:extLst>
      <p:ext uri="{BB962C8B-B14F-4D97-AF65-F5344CB8AC3E}">
        <p14:creationId xmlns:p14="http://schemas.microsoft.com/office/powerpoint/2010/main" val="30755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5" name="Text Box 5"/>
          <p:cNvSpPr txBox="1">
            <a:spLocks noChangeArrowheads="1"/>
          </p:cNvSpPr>
          <p:nvPr/>
        </p:nvSpPr>
        <p:spPr bwMode="auto">
          <a:xfrm>
            <a:off x="1087438" y="3495675"/>
            <a:ext cx="890587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0" tIns="360000" rIns="360000" bIns="36000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204806" name="Text Box 6"/>
          <p:cNvSpPr txBox="1">
            <a:spLocks noChangeArrowheads="1"/>
          </p:cNvSpPr>
          <p:nvPr/>
        </p:nvSpPr>
        <p:spPr bwMode="auto">
          <a:xfrm>
            <a:off x="152400" y="2222249"/>
            <a:ext cx="3871913" cy="1089529"/>
          </a:xfrm>
          <a:prstGeom prst="rect">
            <a:avLst/>
          </a:prstGeom>
          <a:noFill/>
          <a:ln>
            <a:noFill/>
          </a:ln>
          <a:effectLst/>
        </p:spPr>
        <p:txBody>
          <a:bodyPr lIns="82296" tIns="0" rIns="82296" bIns="91440" anchor="ctr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Two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rgbClr val="CC9900"/>
                </a:solidFill>
              </a:rPr>
              <a:t>geometric shapes</a:t>
            </a:r>
            <a:r>
              <a:rPr lang="en-US" dirty="0"/>
              <a:t>, each composed of a number of basic objects such as</a:t>
            </a:r>
          </a:p>
        </p:txBody>
      </p:sp>
      <p:sp>
        <p:nvSpPr>
          <p:cNvPr id="204807" name="Text Box 7"/>
          <p:cNvSpPr txBox="1">
            <a:spLocks noChangeArrowheads="1"/>
          </p:cNvSpPr>
          <p:nvPr/>
        </p:nvSpPr>
        <p:spPr bwMode="auto">
          <a:xfrm>
            <a:off x="146122" y="1664355"/>
            <a:ext cx="1350819" cy="3177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82296" tIns="0" rIns="82296" bIns="0" anchor="ctr">
            <a:spAutoFit/>
          </a:bodyPr>
          <a:lstStyle/>
          <a:p>
            <a:pPr>
              <a:buFont typeface="Symbol" pitchFamily="18" charset="2"/>
              <a:buNone/>
            </a:pPr>
            <a:r>
              <a:rPr lang="en-US" sz="3200" b="1" dirty="0"/>
              <a:t>Given:</a:t>
            </a:r>
            <a:endParaRPr lang="en-US" sz="3200" dirty="0"/>
          </a:p>
        </p:txBody>
      </p:sp>
      <p:sp>
        <p:nvSpPr>
          <p:cNvPr id="204808" name="Text Box 8"/>
          <p:cNvSpPr txBox="1">
            <a:spLocks noChangeArrowheads="1"/>
          </p:cNvSpPr>
          <p:nvPr/>
        </p:nvSpPr>
        <p:spPr bwMode="auto">
          <a:xfrm>
            <a:off x="152400" y="3544489"/>
            <a:ext cx="3871913" cy="1080296"/>
          </a:xfrm>
          <a:prstGeom prst="rect">
            <a:avLst/>
          </a:prstGeom>
          <a:noFill/>
          <a:ln>
            <a:noFill/>
          </a:ln>
          <a:effectLst/>
        </p:spPr>
        <p:txBody>
          <a:bodyPr lIns="82296" tIns="0" rIns="82296" bIns="82296" anchor="ctr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An application </a:t>
            </a:r>
            <a:r>
              <a:rPr lang="en-US" dirty="0" err="1"/>
              <a:t>dependant</a:t>
            </a:r>
            <a:r>
              <a:rPr lang="en-US" dirty="0"/>
              <a:t> </a:t>
            </a:r>
            <a:r>
              <a:rPr lang="en-US" dirty="0">
                <a:solidFill>
                  <a:srgbClr val="CC9900"/>
                </a:solidFill>
              </a:rPr>
              <a:t>distance measure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rgbClr val="CC9900"/>
                </a:solidFill>
                <a:latin typeface="Symbol" pitchFamily="18" charset="2"/>
              </a:rPr>
              <a:t>d</a:t>
            </a:r>
            <a:r>
              <a:rPr lang="en-US" dirty="0"/>
              <a:t>, e.g., the </a:t>
            </a:r>
            <a:r>
              <a:rPr lang="en-US" dirty="0" err="1"/>
              <a:t>Hausdorff</a:t>
            </a:r>
            <a:r>
              <a:rPr lang="en-US" dirty="0"/>
              <a:t> distance</a:t>
            </a:r>
          </a:p>
        </p:txBody>
      </p:sp>
      <p:sp>
        <p:nvSpPr>
          <p:cNvPr id="204809" name="Text Box 9"/>
          <p:cNvSpPr txBox="1">
            <a:spLocks noChangeArrowheads="1"/>
          </p:cNvSpPr>
          <p:nvPr/>
        </p:nvSpPr>
        <p:spPr bwMode="auto">
          <a:xfrm>
            <a:off x="152400" y="4806065"/>
            <a:ext cx="4493491" cy="7478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82296" tIns="0" rIns="82296" bIns="82296" anchor="ctr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A set of </a:t>
            </a:r>
            <a:r>
              <a:rPr lang="en-US" dirty="0">
                <a:solidFill>
                  <a:srgbClr val="CC9900"/>
                </a:solidFill>
              </a:rPr>
              <a:t>transformations </a:t>
            </a:r>
            <a:r>
              <a:rPr lang="en-US" b="1" i="1" dirty="0"/>
              <a:t>T</a:t>
            </a:r>
            <a:r>
              <a:rPr lang="en-US" dirty="0"/>
              <a:t>, e.g</a:t>
            </a:r>
            <a:r>
              <a:rPr lang="en-US" dirty="0" smtClean="0"/>
              <a:t>., </a:t>
            </a:r>
            <a:r>
              <a:rPr lang="en-US" dirty="0"/>
              <a:t>translations, rigid </a:t>
            </a:r>
            <a:r>
              <a:rPr lang="en-US" dirty="0" smtClean="0"/>
              <a:t>motions, or none</a:t>
            </a:r>
            <a:endParaRPr lang="en-US" dirty="0"/>
          </a:p>
        </p:txBody>
      </p:sp>
      <p:sp>
        <p:nvSpPr>
          <p:cNvPr id="204810" name="Text Box 10"/>
          <p:cNvSpPr txBox="1">
            <a:spLocks noChangeArrowheads="1"/>
          </p:cNvSpPr>
          <p:nvPr/>
        </p:nvSpPr>
        <p:spPr bwMode="auto">
          <a:xfrm>
            <a:off x="152400" y="5611929"/>
            <a:ext cx="6019800" cy="483979"/>
          </a:xfrm>
          <a:prstGeom prst="rect">
            <a:avLst/>
          </a:prstGeom>
          <a:noFill/>
          <a:ln>
            <a:noFill/>
          </a:ln>
          <a:effectLst/>
        </p:spPr>
        <p:txBody>
          <a:bodyPr lIns="82296" tIns="82296" rIns="82296" bIns="82296" anchor="ctr">
            <a:spAutoFit/>
          </a:bodyPr>
          <a:lstStyle/>
          <a:p>
            <a:pPr>
              <a:buFont typeface="Symbol" pitchFamily="18" charset="2"/>
              <a:buNone/>
            </a:pPr>
            <a:r>
              <a:rPr lang="en-US" sz="3200" b="1" dirty="0"/>
              <a:t>Matching Task:       	     </a:t>
            </a:r>
            <a:r>
              <a:rPr lang="en-US" sz="2800" dirty="0"/>
              <a:t>Compute</a:t>
            </a:r>
            <a:r>
              <a:rPr lang="en-US" sz="3200" b="1" dirty="0"/>
              <a:t>   </a:t>
            </a:r>
          </a:p>
        </p:txBody>
      </p:sp>
      <p:sp>
        <p:nvSpPr>
          <p:cNvPr id="204812" name="Text Box 12"/>
          <p:cNvSpPr txBox="1">
            <a:spLocks noChangeArrowheads="1"/>
          </p:cNvSpPr>
          <p:nvPr/>
        </p:nvSpPr>
        <p:spPr bwMode="auto">
          <a:xfrm>
            <a:off x="5962650" y="5527687"/>
            <a:ext cx="2662238" cy="652463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 algn="ctr">
              <a:buFont typeface="Symbol" pitchFamily="18" charset="2"/>
              <a:buNone/>
            </a:pPr>
            <a:r>
              <a:rPr lang="en-US" sz="2600" dirty="0"/>
              <a:t>min </a:t>
            </a:r>
            <a:r>
              <a:rPr lang="en-US" sz="2600" dirty="0">
                <a:latin typeface="Symbol" pitchFamily="18" charset="2"/>
              </a:rPr>
              <a:t>d</a:t>
            </a:r>
            <a:r>
              <a:rPr lang="en-US" sz="2600" dirty="0"/>
              <a:t>(T(A),B)</a:t>
            </a:r>
          </a:p>
        </p:txBody>
      </p:sp>
      <p:sp>
        <p:nvSpPr>
          <p:cNvPr id="204815" name="Rectangle 15"/>
          <p:cNvSpPr>
            <a:spLocks noChangeArrowheads="1"/>
          </p:cNvSpPr>
          <p:nvPr/>
        </p:nvSpPr>
        <p:spPr bwMode="auto">
          <a:xfrm>
            <a:off x="5791200" y="5978537"/>
            <a:ext cx="1612900" cy="201613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dirty="0">
                <a:latin typeface="Symbol" pitchFamily="18" charset="2"/>
              </a:rPr>
              <a:t>TÎ</a:t>
            </a:r>
            <a:r>
              <a:rPr lang="en-US" sz="2000" b="1" i="1" dirty="0">
                <a:latin typeface="Symbol" pitchFamily="18" charset="2"/>
              </a:rPr>
              <a:t>T</a:t>
            </a:r>
            <a:endParaRPr lang="en-US" sz="2000" dirty="0">
              <a:latin typeface="Symbol" pitchFamily="18" charset="2"/>
            </a:endParaRPr>
          </a:p>
        </p:txBody>
      </p:sp>
      <p:pic>
        <p:nvPicPr>
          <p:cNvPr id="204816" name="Picture 16" descr="H:\carola\talk\bat00\wagen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713" y="1785938"/>
            <a:ext cx="16764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17" name="Picture 17" descr="H:\carola\talk\bat00\wal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713" y="1717675"/>
            <a:ext cx="1295400" cy="105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18" name="Picture 18" descr="H:\carola\talk\bat00\triangles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850" y="1649413"/>
            <a:ext cx="1338263" cy="109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19" name="Text Box 19"/>
          <p:cNvSpPr txBox="1">
            <a:spLocks noChangeArrowheads="1"/>
          </p:cNvSpPr>
          <p:nvPr/>
        </p:nvSpPr>
        <p:spPr bwMode="auto">
          <a:xfrm>
            <a:off x="4024313" y="2899708"/>
            <a:ext cx="1543050" cy="404534"/>
          </a:xfrm>
          <a:prstGeom prst="rect">
            <a:avLst/>
          </a:prstGeom>
          <a:noFill/>
          <a:ln>
            <a:noFill/>
          </a:ln>
          <a:effectLst/>
        </p:spPr>
        <p:txBody>
          <a:bodyPr lIns="82296" tIns="82296" rIns="82296" bIns="82296" anchor="ctr">
            <a:spAutoFit/>
          </a:bodyPr>
          <a:lstStyle/>
          <a:p>
            <a:pPr algn="ctr">
              <a:buFont typeface="Symbol" pitchFamily="18" charset="2"/>
              <a:buNone/>
            </a:pPr>
            <a:r>
              <a:rPr lang="en-US" dirty="0"/>
              <a:t>points</a:t>
            </a:r>
          </a:p>
        </p:txBody>
      </p:sp>
      <p:sp>
        <p:nvSpPr>
          <p:cNvPr id="204820" name="Text Box 20"/>
          <p:cNvSpPr txBox="1">
            <a:spLocks noChangeArrowheads="1"/>
          </p:cNvSpPr>
          <p:nvPr/>
        </p:nvSpPr>
        <p:spPr bwMode="auto">
          <a:xfrm>
            <a:off x="5567363" y="2899708"/>
            <a:ext cx="2057400" cy="404534"/>
          </a:xfrm>
          <a:prstGeom prst="rect">
            <a:avLst/>
          </a:prstGeom>
          <a:noFill/>
          <a:ln>
            <a:noFill/>
          </a:ln>
          <a:effectLst/>
        </p:spPr>
        <p:txBody>
          <a:bodyPr lIns="82296" tIns="82296" rIns="82296" bIns="82296" anchor="ctr">
            <a:spAutoFit/>
          </a:bodyPr>
          <a:lstStyle/>
          <a:p>
            <a:pPr algn="ctr">
              <a:buFont typeface="Symbol" pitchFamily="18" charset="2"/>
              <a:buNone/>
            </a:pPr>
            <a:r>
              <a:rPr lang="en-US" dirty="0"/>
              <a:t>line segments</a:t>
            </a:r>
          </a:p>
        </p:txBody>
      </p:sp>
      <p:sp>
        <p:nvSpPr>
          <p:cNvPr id="204821" name="Text Box 21"/>
          <p:cNvSpPr txBox="1">
            <a:spLocks noChangeArrowheads="1"/>
          </p:cNvSpPr>
          <p:nvPr/>
        </p:nvSpPr>
        <p:spPr bwMode="auto">
          <a:xfrm>
            <a:off x="7562850" y="2899708"/>
            <a:ext cx="1295400" cy="404534"/>
          </a:xfrm>
          <a:prstGeom prst="rect">
            <a:avLst/>
          </a:prstGeom>
          <a:noFill/>
          <a:ln>
            <a:noFill/>
          </a:ln>
          <a:effectLst/>
        </p:spPr>
        <p:txBody>
          <a:bodyPr lIns="82296" tIns="82296" rIns="82296" bIns="82296" anchor="ctr">
            <a:spAutoFit/>
          </a:bodyPr>
          <a:lstStyle/>
          <a:p>
            <a:pPr algn="ctr">
              <a:buFont typeface="Symbol" pitchFamily="18" charset="2"/>
              <a:buNone/>
            </a:pPr>
            <a:r>
              <a:rPr lang="en-US" dirty="0"/>
              <a:t>triangles</a:t>
            </a:r>
          </a:p>
        </p:txBody>
      </p:sp>
      <p:pic>
        <p:nvPicPr>
          <p:cNvPr id="204822" name="Picture 22" descr="H:\carola\talk\bat00\hdexample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495675"/>
            <a:ext cx="25146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sz="4000" dirty="0" smtClean="0">
                <a:solidFill>
                  <a:schemeClr val="accent2"/>
                </a:solidFill>
              </a:rPr>
              <a:t>Geometric Shape Matching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4/28/15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CMPS 3130/6130 Computational Geometry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584332-3D00-40D8-B908-70CCE40C8A4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01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207963"/>
            <a:ext cx="8162925" cy="1143000"/>
          </a:xfrm>
        </p:spPr>
        <p:txBody>
          <a:bodyPr/>
          <a:lstStyle/>
          <a:p>
            <a:r>
              <a:rPr lang="de-DE" sz="4000" dirty="0" smtClean="0">
                <a:solidFill>
                  <a:schemeClr val="accent2"/>
                </a:solidFill>
              </a:rPr>
              <a:t>Hausdorff distance</a:t>
            </a:r>
            <a:endParaRPr lang="de-DE" sz="4000" dirty="0" smtClean="0"/>
          </a:p>
        </p:txBody>
      </p:sp>
      <p:sp>
        <p:nvSpPr>
          <p:cNvPr id="507907" name="Text Box 3"/>
          <p:cNvSpPr txBox="1">
            <a:spLocks noChangeArrowheads="1"/>
          </p:cNvSpPr>
          <p:nvPr/>
        </p:nvSpPr>
        <p:spPr bwMode="auto">
          <a:xfrm>
            <a:off x="795338" y="1411288"/>
            <a:ext cx="751363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00000"/>
              </a:lnSpc>
              <a:buClrTx/>
              <a:buSzTx/>
              <a:buFontTx/>
              <a:buChar char="•"/>
            </a:pPr>
            <a:r>
              <a:rPr lang="de-DE" dirty="0"/>
              <a:t> Directed Hausdorff distance 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dirty="0"/>
              <a:t>          </a:t>
            </a:r>
            <a:r>
              <a:rPr lang="de-DE" dirty="0">
                <a:latin typeface="Symbol" pitchFamily="18" charset="2"/>
              </a:rPr>
              <a:t>d</a:t>
            </a:r>
            <a:r>
              <a:rPr lang="de-DE" baseline="60000" dirty="0">
                <a:sym typeface="Symbol" pitchFamily="18" charset="2"/>
              </a:rPr>
              <a:t></a:t>
            </a:r>
            <a:r>
              <a:rPr lang="de-DE" dirty="0"/>
              <a:t>(A,B) = max min || a-b ||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de-DE" dirty="0"/>
          </a:p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de-DE" dirty="0"/>
              <a:t> Undirected Hausdorff-distance </a:t>
            </a:r>
          </a:p>
          <a:p>
            <a:pPr lvl="1"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dirty="0">
                <a:latin typeface="Symbol" pitchFamily="18" charset="2"/>
              </a:rPr>
              <a:t>d</a:t>
            </a:r>
            <a:r>
              <a:rPr lang="de-DE" dirty="0"/>
              <a:t>(A,B) = max (</a:t>
            </a:r>
            <a:r>
              <a:rPr lang="de-DE" dirty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de-DE" baseline="60000" dirty="0">
                <a:solidFill>
                  <a:srgbClr val="FF0000"/>
                </a:solidFill>
                <a:sym typeface="Symbol" pitchFamily="18" charset="2"/>
              </a:rPr>
              <a:t></a:t>
            </a:r>
            <a:r>
              <a:rPr lang="de-DE" dirty="0">
                <a:solidFill>
                  <a:srgbClr val="FF0000"/>
                </a:solidFill>
              </a:rPr>
              <a:t>(A,B) </a:t>
            </a:r>
            <a:r>
              <a:rPr lang="de-DE" dirty="0"/>
              <a:t>, </a:t>
            </a:r>
            <a:r>
              <a:rPr lang="de-DE" dirty="0">
                <a:solidFill>
                  <a:srgbClr val="00B050"/>
                </a:solidFill>
                <a:latin typeface="Symbol" pitchFamily="18" charset="2"/>
              </a:rPr>
              <a:t>d</a:t>
            </a:r>
            <a:r>
              <a:rPr lang="de-DE" baseline="60000" dirty="0">
                <a:solidFill>
                  <a:srgbClr val="00B050"/>
                </a:solidFill>
                <a:sym typeface="Symbol" pitchFamily="18" charset="2"/>
              </a:rPr>
              <a:t></a:t>
            </a:r>
            <a:r>
              <a:rPr lang="de-DE" dirty="0">
                <a:solidFill>
                  <a:srgbClr val="00B050"/>
                </a:solidFill>
              </a:rPr>
              <a:t>(B,A) </a:t>
            </a:r>
            <a:r>
              <a:rPr lang="de-DE" dirty="0"/>
              <a:t>)</a:t>
            </a:r>
          </a:p>
          <a:p>
            <a:pPr lvl="1"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de-DE" dirty="0"/>
          </a:p>
        </p:txBody>
      </p:sp>
      <p:sp>
        <p:nvSpPr>
          <p:cNvPr id="507931" name="Text Box 27"/>
          <p:cNvSpPr txBox="1">
            <a:spLocks noChangeArrowheads="1"/>
          </p:cNvSpPr>
          <p:nvPr/>
        </p:nvSpPr>
        <p:spPr bwMode="auto">
          <a:xfrm>
            <a:off x="795337" y="3943640"/>
            <a:ext cx="7960735" cy="215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00000"/>
              </a:lnSpc>
              <a:buClrTx/>
              <a:buSzTx/>
              <a:buFontTx/>
              <a:buChar char="•"/>
            </a:pPr>
            <a:r>
              <a:rPr lang="en-US" dirty="0"/>
              <a:t> </a:t>
            </a:r>
            <a:r>
              <a:rPr lang="en-US" sz="2000" dirty="0" smtClean="0"/>
              <a:t>If A, B are discrete point sets, |A|=</a:t>
            </a:r>
            <a:r>
              <a:rPr lang="en-US" sz="2000" i="1" dirty="0" smtClean="0"/>
              <a:t>m</a:t>
            </a:r>
            <a:r>
              <a:rPr lang="en-US" sz="2000" dirty="0" smtClean="0"/>
              <a:t>, |A|=</a:t>
            </a:r>
            <a:r>
              <a:rPr lang="en-US" sz="2000" i="1" dirty="0" smtClean="0"/>
              <a:t>n</a:t>
            </a:r>
          </a:p>
          <a:p>
            <a:pPr lvl="1" algn="l">
              <a:lnSpc>
                <a:spcPct val="100000"/>
              </a:lnSpc>
              <a:buClrTx/>
              <a:buSzTx/>
              <a:buFontTx/>
              <a:buChar char="•"/>
            </a:pPr>
            <a:r>
              <a:rPr lang="en-US" sz="2000" dirty="0" smtClean="0"/>
              <a:t>In d dimensions: Compute in O(</a:t>
            </a:r>
            <a:r>
              <a:rPr lang="en-US" sz="2000" i="1" dirty="0" err="1" smtClean="0"/>
              <a:t>mn</a:t>
            </a:r>
            <a:r>
              <a:rPr lang="en-US" sz="2000" dirty="0" smtClean="0"/>
              <a:t>) time brute-force</a:t>
            </a:r>
          </a:p>
          <a:p>
            <a:pPr lvl="1" algn="l">
              <a:lnSpc>
                <a:spcPct val="100000"/>
              </a:lnSpc>
              <a:buClrTx/>
              <a:buSzTx/>
              <a:buFontTx/>
              <a:buChar char="•"/>
            </a:pPr>
            <a:r>
              <a:rPr lang="en-US" sz="2000" dirty="0" smtClean="0"/>
              <a:t>In 2 dimensions: Compute in O((</a:t>
            </a:r>
            <a:r>
              <a:rPr lang="en-US" sz="2000" i="1" dirty="0" err="1" smtClean="0"/>
              <a:t>m</a:t>
            </a:r>
            <a:r>
              <a:rPr lang="en-US" sz="2000" dirty="0" err="1" smtClean="0"/>
              <a:t>+</a:t>
            </a:r>
            <a:r>
              <a:rPr lang="en-US" sz="2000" i="1" dirty="0" err="1" smtClean="0"/>
              <a:t>n</a:t>
            </a:r>
            <a:r>
              <a:rPr lang="en-US" sz="2000" dirty="0" smtClean="0"/>
              <a:t>) log (</a:t>
            </a:r>
            <a:r>
              <a:rPr lang="en-US" sz="2000" i="1" dirty="0" err="1" smtClean="0"/>
              <a:t>m</a:t>
            </a:r>
            <a:r>
              <a:rPr lang="en-US" sz="2000" dirty="0" err="1" smtClean="0"/>
              <a:t>+</a:t>
            </a:r>
            <a:r>
              <a:rPr lang="en-US" sz="2000" i="1" dirty="0" err="1" smtClean="0"/>
              <a:t>n</a:t>
            </a:r>
            <a:r>
              <a:rPr lang="en-US" sz="2000" dirty="0" smtClean="0"/>
              <a:t>) time</a:t>
            </a:r>
          </a:p>
          <a:p>
            <a:pPr lvl="2" algn="l">
              <a:lnSpc>
                <a:spcPct val="100000"/>
              </a:lnSpc>
              <a:buClrTx/>
              <a:buSzTx/>
              <a:buFontTx/>
              <a:buChar char="•"/>
            </a:pPr>
            <a:r>
              <a:rPr lang="en-US" sz="2000" dirty="0" smtClean="0"/>
              <a:t>Compute </a:t>
            </a:r>
            <a:r>
              <a:rPr lang="de-DE" sz="2000" dirty="0">
                <a:latin typeface="Symbol" pitchFamily="18" charset="2"/>
              </a:rPr>
              <a:t>d</a:t>
            </a:r>
            <a:r>
              <a:rPr lang="de-DE" sz="2000" baseline="60000" dirty="0">
                <a:sym typeface="Symbol" pitchFamily="18" charset="2"/>
              </a:rPr>
              <a:t></a:t>
            </a:r>
            <a:r>
              <a:rPr lang="de-DE" sz="2000" dirty="0"/>
              <a:t>(A,B) </a:t>
            </a:r>
            <a:r>
              <a:rPr lang="de-DE" sz="2000" dirty="0" smtClean="0"/>
              <a:t>by computing VD(B) and performing nearest neighbor search for every point in A</a:t>
            </a:r>
            <a:endParaRPr lang="en-US" sz="2000" dirty="0">
              <a:cs typeface="Times New Roman" pitchFamily="18" charset="0"/>
            </a:endParaRPr>
          </a:p>
        </p:txBody>
      </p:sp>
      <p:sp>
        <p:nvSpPr>
          <p:cNvPr id="44038" name="Line 28"/>
          <p:cNvSpPr>
            <a:spLocks noChangeShapeType="1"/>
          </p:cNvSpPr>
          <p:nvPr/>
        </p:nvSpPr>
        <p:spPr bwMode="auto">
          <a:xfrm>
            <a:off x="7288213" y="1838325"/>
            <a:ext cx="0" cy="746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9" name="Line 29"/>
          <p:cNvSpPr>
            <a:spLocks noChangeShapeType="1"/>
          </p:cNvSpPr>
          <p:nvPr/>
        </p:nvSpPr>
        <p:spPr bwMode="auto">
          <a:xfrm>
            <a:off x="7296150" y="2565400"/>
            <a:ext cx="615950" cy="190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0" name="Line 30"/>
          <p:cNvSpPr>
            <a:spLocks noChangeShapeType="1"/>
          </p:cNvSpPr>
          <p:nvPr/>
        </p:nvSpPr>
        <p:spPr bwMode="auto">
          <a:xfrm flipV="1">
            <a:off x="7912100" y="1838325"/>
            <a:ext cx="0" cy="746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1" name="Line 31"/>
          <p:cNvSpPr>
            <a:spLocks noChangeShapeType="1"/>
          </p:cNvSpPr>
          <p:nvPr/>
        </p:nvSpPr>
        <p:spPr bwMode="auto">
          <a:xfrm flipH="1" flipV="1">
            <a:off x="7286625" y="1828800"/>
            <a:ext cx="62547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2" name="Line 32"/>
          <p:cNvSpPr>
            <a:spLocks noChangeShapeType="1"/>
          </p:cNvSpPr>
          <p:nvPr/>
        </p:nvSpPr>
        <p:spPr bwMode="auto">
          <a:xfrm flipV="1">
            <a:off x="5654675" y="1735138"/>
            <a:ext cx="1922463" cy="4476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3" name="Line 33"/>
          <p:cNvSpPr>
            <a:spLocks noChangeShapeType="1"/>
          </p:cNvSpPr>
          <p:nvPr/>
        </p:nvSpPr>
        <p:spPr bwMode="auto">
          <a:xfrm>
            <a:off x="7567613" y="1725613"/>
            <a:ext cx="0" cy="971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4" name="Line 34"/>
          <p:cNvSpPr>
            <a:spLocks noChangeShapeType="1"/>
          </p:cNvSpPr>
          <p:nvPr/>
        </p:nvSpPr>
        <p:spPr bwMode="auto">
          <a:xfrm flipH="1" flipV="1">
            <a:off x="5673725" y="2182813"/>
            <a:ext cx="1893888" cy="52228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5" name="Text Box 35"/>
          <p:cNvSpPr txBox="1">
            <a:spLocks noChangeArrowheads="1"/>
          </p:cNvSpPr>
          <p:nvPr/>
        </p:nvSpPr>
        <p:spPr bwMode="auto">
          <a:xfrm>
            <a:off x="7889875" y="1674813"/>
            <a:ext cx="427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en-US"/>
              <a:t>A</a:t>
            </a:r>
          </a:p>
        </p:txBody>
      </p:sp>
      <p:sp>
        <p:nvSpPr>
          <p:cNvPr id="44046" name="Text Box 36"/>
          <p:cNvSpPr txBox="1">
            <a:spLocks noChangeArrowheads="1"/>
          </p:cNvSpPr>
          <p:nvPr/>
        </p:nvSpPr>
        <p:spPr bwMode="auto">
          <a:xfrm>
            <a:off x="5503863" y="1724025"/>
            <a:ext cx="4270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B</a:t>
            </a:r>
          </a:p>
        </p:txBody>
      </p:sp>
      <p:sp>
        <p:nvSpPr>
          <p:cNvPr id="507941" name="Line 37"/>
          <p:cNvSpPr>
            <a:spLocks noChangeShapeType="1"/>
          </p:cNvSpPr>
          <p:nvPr/>
        </p:nvSpPr>
        <p:spPr bwMode="auto">
          <a:xfrm flipH="1">
            <a:off x="7558088" y="2257425"/>
            <a:ext cx="354012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7942" name="Line 38"/>
          <p:cNvSpPr>
            <a:spLocks noChangeShapeType="1"/>
          </p:cNvSpPr>
          <p:nvPr/>
        </p:nvSpPr>
        <p:spPr bwMode="auto">
          <a:xfrm>
            <a:off x="5673725" y="2173288"/>
            <a:ext cx="1612900" cy="0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7943" name="Text Box 39"/>
          <p:cNvSpPr txBox="1">
            <a:spLocks noChangeArrowheads="1"/>
          </p:cNvSpPr>
          <p:nvPr/>
        </p:nvSpPr>
        <p:spPr bwMode="auto">
          <a:xfrm>
            <a:off x="5664200" y="2360613"/>
            <a:ext cx="1362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de-DE">
                <a:solidFill>
                  <a:srgbClr val="33CC33"/>
                </a:solidFill>
                <a:latin typeface="Symbol" pitchFamily="18" charset="2"/>
              </a:rPr>
              <a:t>d</a:t>
            </a:r>
            <a:r>
              <a:rPr lang="de-DE" baseline="60000">
                <a:solidFill>
                  <a:srgbClr val="33CC33"/>
                </a:solidFill>
                <a:sym typeface="Symbol" pitchFamily="18" charset="2"/>
              </a:rPr>
              <a:t></a:t>
            </a:r>
            <a:r>
              <a:rPr lang="de-DE">
                <a:solidFill>
                  <a:srgbClr val="33CC33"/>
                </a:solidFill>
              </a:rPr>
              <a:t>(B,A)</a:t>
            </a:r>
            <a:endParaRPr lang="en-US">
              <a:solidFill>
                <a:srgbClr val="33CC33"/>
              </a:solidFill>
            </a:endParaRPr>
          </a:p>
        </p:txBody>
      </p:sp>
      <p:sp>
        <p:nvSpPr>
          <p:cNvPr id="507944" name="Text Box 40"/>
          <p:cNvSpPr txBox="1">
            <a:spLocks noChangeArrowheads="1"/>
          </p:cNvSpPr>
          <p:nvPr/>
        </p:nvSpPr>
        <p:spPr bwMode="auto">
          <a:xfrm>
            <a:off x="7618413" y="2652713"/>
            <a:ext cx="1362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de-DE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de-DE" baseline="60000">
                <a:solidFill>
                  <a:srgbClr val="FF0000"/>
                </a:solidFill>
                <a:sym typeface="Symbol" pitchFamily="18" charset="2"/>
              </a:rPr>
              <a:t></a:t>
            </a:r>
            <a:r>
              <a:rPr lang="de-DE">
                <a:solidFill>
                  <a:srgbClr val="FF0000"/>
                </a:solidFill>
              </a:rPr>
              <a:t>(A,B)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44051" name="TextBox 40"/>
          <p:cNvSpPr txBox="1">
            <a:spLocks noChangeArrowheads="1"/>
          </p:cNvSpPr>
          <p:nvPr/>
        </p:nvSpPr>
        <p:spPr bwMode="auto">
          <a:xfrm>
            <a:off x="2574925" y="2146300"/>
            <a:ext cx="19589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Symbol" pitchFamily="18" charset="2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/>
              <a:t>a</a:t>
            </a:r>
            <a:r>
              <a:rPr lang="en-US" sz="1800">
                <a:sym typeface="Symbol" pitchFamily="18" charset="2"/>
              </a:rPr>
              <a:t> A  bB</a:t>
            </a:r>
            <a:endParaRPr lang="en-US" sz="1800"/>
          </a:p>
          <a:p>
            <a:endParaRPr lang="en-US"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4/28/15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CMPS 3130/6130 Computational Geometry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33FC1D-97FC-4DC1-9218-06C30686FCA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238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7931" grpId="0" build="p"/>
      <p:bldP spid="507941" grpId="0" animBg="1"/>
      <p:bldP spid="507942" grpId="0" animBg="1"/>
      <p:bldP spid="507943" grpId="0"/>
      <p:bldP spid="507944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25400" cap="flat" cmpd="sng" algn="ctr">
          <a:solidFill>
            <a:srgbClr val="9900CC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rtlCol="0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60000"/>
          </a:lnSpc>
          <a:spcBef>
            <a:spcPct val="50000"/>
          </a:spcBef>
          <a:spcAft>
            <a:spcPct val="0"/>
          </a:spcAft>
          <a:buClr>
            <a:schemeClr val="accent1"/>
          </a:buClr>
          <a:buSzPct val="120000"/>
          <a:buFont typeface="Symbol" pitchFamily="18" charset="2"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19803</TotalTime>
  <Words>3882</Words>
  <Application>Microsoft Office PowerPoint</Application>
  <PresentationFormat>On-screen Show (4:3)</PresentationFormat>
  <Paragraphs>489</Paragraphs>
  <Slides>45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Default Design</vt:lpstr>
      <vt:lpstr>CMPS 3130/6130 Computational Geometry Spring 2015</vt:lpstr>
      <vt:lpstr>Are these shapes similar?</vt:lpstr>
      <vt:lpstr>Are these shapes similar?</vt:lpstr>
      <vt:lpstr>Are these shapes similar?</vt:lpstr>
      <vt:lpstr>Are these shapes similar?</vt:lpstr>
      <vt:lpstr>Are these shapes similar?</vt:lpstr>
      <vt:lpstr>Are these shapes similar?</vt:lpstr>
      <vt:lpstr>PowerPoint Presentation</vt:lpstr>
      <vt:lpstr>Hausdorff distance</vt:lpstr>
      <vt:lpstr>Shape Matching - Applications</vt:lpstr>
      <vt:lpstr>Hausdorff distance</vt:lpstr>
      <vt:lpstr> Comparing Curves and Trajectories</vt:lpstr>
      <vt:lpstr>Polygonal Curves </vt:lpstr>
      <vt:lpstr>When Are Two Curves „Similar“?</vt:lpstr>
      <vt:lpstr>Fréchet Distance for Curves</vt:lpstr>
      <vt:lpstr>Free Space Diagram</vt:lpstr>
      <vt:lpstr>Free Space Diagram</vt:lpstr>
      <vt:lpstr>Free Space Diagram</vt:lpstr>
      <vt:lpstr>Compute the Fréchet Distance</vt:lpstr>
      <vt:lpstr>PowerPoint Presentation</vt:lpstr>
      <vt:lpstr>GPS Trajectories from Vehicles</vt:lpstr>
      <vt:lpstr>Free Space Surface</vt:lpstr>
      <vt:lpstr>Free Space Surface</vt:lpstr>
      <vt:lpstr>Sweep</vt:lpstr>
      <vt:lpstr>Sweep</vt:lpstr>
      <vt:lpstr>Sweep</vt:lpstr>
      <vt:lpstr>Sweep</vt:lpstr>
      <vt:lpstr>Sweep</vt:lpstr>
      <vt:lpstr>Sweep</vt:lpstr>
      <vt:lpstr>Sweep</vt:lpstr>
      <vt:lpstr>Compute Reachable Points</vt:lpstr>
      <vt:lpstr>Compute Reachable Points</vt:lpstr>
      <vt:lpstr>Compute Reachable Points</vt:lpstr>
      <vt:lpstr>Compute Reachable Points</vt:lpstr>
      <vt:lpstr>Update Reachable Points</vt:lpstr>
      <vt:lpstr>Update Reachable Points</vt:lpstr>
      <vt:lpstr>Update Reachable Points</vt:lpstr>
      <vt:lpstr>Update Reachable Points</vt:lpstr>
      <vt:lpstr>Update Reachable Points</vt:lpstr>
      <vt:lpstr>Update Reachable Points</vt:lpstr>
      <vt:lpstr>Update Reachable Points</vt:lpstr>
      <vt:lpstr>Update Reachable Points</vt:lpstr>
      <vt:lpstr>Update Reachable Points</vt:lpstr>
      <vt:lpstr>Backtracking</vt:lpstr>
      <vt:lpstr>Map-Matching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Protein-Spot-Detektion in 2-DE Gelbilder</dc:title>
  <dc:creator>Christof Schultz</dc:creator>
  <cp:lastModifiedBy>carola</cp:lastModifiedBy>
  <cp:revision>626</cp:revision>
  <cp:lastPrinted>2001-04-17T05:04:20Z</cp:lastPrinted>
  <dcterms:created xsi:type="dcterms:W3CDTF">1999-09-08T09:50:48Z</dcterms:created>
  <dcterms:modified xsi:type="dcterms:W3CDTF">2015-04-30T06:43:54Z</dcterms:modified>
</cp:coreProperties>
</file>