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84" r:id="rId2"/>
    <p:sldId id="290" r:id="rId3"/>
    <p:sldId id="303" r:id="rId4"/>
    <p:sldId id="304" r:id="rId5"/>
    <p:sldId id="320" r:id="rId6"/>
    <p:sldId id="305" r:id="rId7"/>
    <p:sldId id="306" r:id="rId8"/>
    <p:sldId id="307" r:id="rId9"/>
    <p:sldId id="308" r:id="rId10"/>
    <p:sldId id="321" r:id="rId11"/>
    <p:sldId id="322" r:id="rId12"/>
    <p:sldId id="323" r:id="rId13"/>
    <p:sldId id="324" r:id="rId14"/>
    <p:sldId id="325" r:id="rId15"/>
    <p:sldId id="311" r:id="rId16"/>
    <p:sldId id="310" r:id="rId17"/>
    <p:sldId id="329" r:id="rId18"/>
    <p:sldId id="327" r:id="rId19"/>
    <p:sldId id="328" r:id="rId20"/>
  </p:sldIdLst>
  <p:sldSz cx="9144000" cy="6858000" type="screen4x3"/>
  <p:notesSz cx="9240838" cy="6954838"/>
  <p:custDataLst>
    <p:tags r:id="rId2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0"/>
    <a:srgbClr val="339933"/>
    <a:srgbClr val="FFCCCC"/>
    <a:srgbClr val="0000FF"/>
    <a:srgbClr val="CC99FF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26" autoAdjust="0"/>
  </p:normalViewPr>
  <p:slideViewPr>
    <p:cSldViewPr snapToGrid="0">
      <p:cViewPr varScale="1">
        <p:scale>
          <a:sx n="88" d="100"/>
          <a:sy n="88" d="100"/>
        </p:scale>
        <p:origin x="-1068" y="-108"/>
      </p:cViewPr>
      <p:guideLst>
        <p:guide orient="horz" pos="42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55" d="100"/>
          <a:sy n="55" d="100"/>
        </p:scale>
        <p:origin x="-738" y="-84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C6FF9-7D93-43F5-81DB-5F63FCAB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2288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03588"/>
            <a:ext cx="67802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065C6-FF07-492C-8A92-484B3B7C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595474-2841-4CC7-A7FE-C32DD37E6891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9A5C84-D49D-47D3-B074-EF5B218082DC}" type="slidenum">
              <a:rPr lang="en-US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694BA8-E006-4F37-B69A-90A37052A302}" type="slidenum">
              <a:rPr lang="en-US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DFA8F2-BCA9-4E75-B475-A8FC0BB2C1B7}" type="slidenum">
              <a:rPr lang="en-US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A1F09D-8E5A-4AED-9FE8-5731A875A32E}" type="slidenum">
              <a:rPr lang="en-US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027F50-8B10-40DB-BB73-5C44FA96D76C}" type="slidenum">
              <a:rPr lang="en-US" sz="13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BA82-71BE-4D11-8FA6-5B3C2EB6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3E9F-31DA-401B-8FB0-B3FB9830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CF55-7DE1-480D-A160-174E47444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C7A8-2BBC-4451-A339-F0A8CD45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0F1F-A814-4D10-998A-EA4E6C5B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16-51F7-4B38-B282-5F22C5DE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ABDE-1D79-4792-BCC7-A227A2B02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9444-3CFB-40EC-B6ED-6ADB5F425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61E9-7185-4684-B7B4-ACD531FC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0A3-2E22-467F-8A10-94D3684C3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F1E-55FD-4C53-856C-605AA4B2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2/19/15</a:t>
            </a: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C91355-9562-4D7B-86F4-42C912D7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u.nl/geoboo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3551C-0CA9-4033-A4A0-5B80DF7B09D1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>
                <a:solidFill>
                  <a:srgbClr val="009999"/>
                </a:solidFill>
              </a:rPr>
            </a:br>
            <a:r>
              <a:rPr lang="en-US" altLang="en-US" sz="2800" dirty="0">
                <a:solidFill>
                  <a:srgbClr val="009999"/>
                </a:solidFill>
              </a:rPr>
              <a:t>Spring 2015</a:t>
            </a:r>
            <a:endParaRPr lang="en-US" sz="320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 err="1" smtClean="0">
                <a:solidFill>
                  <a:schemeClr val="accent2"/>
                </a:solidFill>
              </a:rPr>
              <a:t>Voronoi</a:t>
            </a:r>
            <a:r>
              <a:rPr lang="en-US" sz="3600" b="1" i="1" dirty="0" smtClean="0">
                <a:solidFill>
                  <a:schemeClr val="accent2"/>
                </a:solidFill>
              </a:rPr>
              <a:t> Diagrams</a:t>
            </a:r>
            <a:endParaRPr lang="en-US" sz="3600" b="1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/>
              <a:t>Carola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Wenk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Based on:</a:t>
            </a:r>
            <a:br>
              <a:rPr lang="en-US" sz="1400" dirty="0" smtClean="0"/>
            </a:br>
            <a:r>
              <a:rPr lang="en-US" sz="1400" dirty="0">
                <a:hlinkClick r:id="rId3"/>
              </a:rPr>
              <a:t>Computational Geometry: Algorithms and </a:t>
            </a:r>
            <a:r>
              <a:rPr lang="en-US" sz="1400" dirty="0" smtClean="0">
                <a:hlinkClick r:id="rId3"/>
              </a:rPr>
              <a:t>Applications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pic>
        <p:nvPicPr>
          <p:cNvPr id="1026" name="Picture 2" descr="http://www.cs.uu.nl/geobook/cover3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03" y="5598514"/>
            <a:ext cx="361952" cy="4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34911"/>
            <a:ext cx="2790330" cy="242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5" y="4573503"/>
            <a:ext cx="5148042" cy="1832513"/>
          </a:xfrm>
          <a:prstGeom prst="rect">
            <a:avLst/>
          </a:prstGeom>
        </p:spPr>
      </p:pic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Site Events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Site event: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 sweep line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reaches a new site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 new arc appears on the beach line…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8" y="2394864"/>
            <a:ext cx="5950248" cy="2341844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Site Events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Lemma: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 only way in which a new arc can appear on the beach line is through a site event.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Proof: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Case 1: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Assume the existing parabola </a:t>
            </a:r>
            <a:r>
              <a:rPr lang="en-US" sz="2000" i="1" kern="0" dirty="0" err="1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(defined by site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) breaks through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</a:rPr>
              <a:t>i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Formula for parabola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Using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jy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and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iy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one can show that is impossible that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 and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have only one intersection point. Contradiction.</a:t>
            </a: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0"/>
          <a:stretch/>
        </p:blipFill>
        <p:spPr>
          <a:xfrm>
            <a:off x="2917370" y="2906485"/>
            <a:ext cx="2187921" cy="157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5373" y="3784572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  <a:endParaRPr lang="en-US" sz="1400" i="1" kern="0" baseline="-25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3506616" y="4669970"/>
            <a:ext cx="4450838" cy="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Site Events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Case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Assume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 err="1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appears on the break point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between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</a:rPr>
              <a:t>i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and </a:t>
            </a:r>
            <a:r>
              <a:rPr lang="en-US" sz="2000" i="1" kern="0" dirty="0" err="1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k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 There is a circle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and is tangent to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67397"/>
            <a:ext cx="1903802" cy="1534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4116" y="2576258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  <a:endParaRPr lang="en-US" sz="1400" i="1" kern="0" baseline="-2500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8887" y="2336772"/>
            <a:ext cx="33534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 err="1" smtClean="0">
                <a:solidFill>
                  <a:schemeClr val="tx1"/>
                </a:solidFill>
                <a:latin typeface="Times New Roman"/>
              </a:rPr>
              <a:t>k</a:t>
            </a:r>
            <a:endParaRPr lang="en-US" sz="1400" i="1" kern="0" baseline="-25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3" y="3607564"/>
            <a:ext cx="4786993" cy="184367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407400" y="5949950"/>
            <a:ext cx="204788" cy="1889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Circle Events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Circle event: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Arc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 smtClean="0">
                <a:solidFill>
                  <a:srgbClr val="008380"/>
                </a:solidFill>
                <a:latin typeface="+mj-lt"/>
              </a:rPr>
              <a:t>’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shrinks to a point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, and then arc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>
                <a:solidFill>
                  <a:srgbClr val="008380"/>
                </a:solidFill>
              </a:rPr>
              <a:t>’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disappears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There is a circle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and touches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(from above).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There is no site in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(Otherwise this site would be closer to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than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is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and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would not be on the beach line.)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is a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  <a:sym typeface="Symbol"/>
              </a:rPr>
              <a:t>Voronoi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vertex (two edges of the VD meet in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sym typeface="Symbol"/>
              </a:rPr>
              <a:t>Note: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The only way an arc can disappear from the beach line is through a circle event.</a:t>
            </a: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4" y="1744980"/>
            <a:ext cx="5490972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Data Structures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Store the VD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under construction in a DCEL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Sweep line status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(sweep line):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Use a balanced binary search tree </a:t>
            </a:r>
            <a:r>
              <a:rPr lang="en-US" sz="2000" kern="0" dirty="0" smtClean="0">
                <a:solidFill>
                  <a:srgbClr val="008380"/>
                </a:solidFill>
                <a:latin typeface="Lucida Calligraphy" panose="03010101010101010101" pitchFamily="66" charset="0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, in which the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leaves correspond to the arcs on the beach line.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Each leaf stores the site defining the arc (it only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stores the site and note the arc)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Each internal node corresponds to a break point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on the beach line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Event queue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Priority queue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(ordered by y-coordinate)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 each point site as a site event.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Circle event: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 the lowest point of a circle as an event point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 a point to the leaf/arc in the tree that will disappear 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15684"/>
            <a:ext cx="2457450" cy="39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CF7F4-D700-480B-8421-F5A9DCEA4FCC}" type="slidenum">
              <a:rPr lang="en-US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How to Detect Circle Events?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575" y="1298575"/>
            <a:ext cx="7870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Make sure that for any three consecutive arcs on the beach line the potential circle event they define is stored in the queue.</a:t>
            </a: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Consecutive triples with breakpoints that do not converge do not yield a circle event.</a:t>
            </a: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Note that a triple could disappear (e.g., due to the appearance of a new site) before the event takes place. This yields a false alarm.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1948815"/>
            <a:ext cx="1851660" cy="176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Sweep Code</a:t>
            </a:r>
            <a:endParaRPr lang="en-US" sz="4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33476" y="1276350"/>
            <a:ext cx="6886574" cy="4439411"/>
            <a:chOff x="1247776" y="1553669"/>
            <a:chExt cx="5981699" cy="3962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4905247"/>
              <a:ext cx="5972175" cy="6104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776" y="1553669"/>
              <a:ext cx="5882640" cy="34717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Sweep Code</a:t>
            </a:r>
            <a:endParaRPr lang="en-US" sz="4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23901" y="1441450"/>
            <a:ext cx="81629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Degeneracies: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If two points have the same y-coordinate, handle them in any order.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If there are more than three sites on one circle, there are several coincident circle events that can be handled in any order. The algorithm produces several degree-3 vertices at the same location.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Theorem: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Fortune’s sweep runs in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 log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time and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space.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2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Handling a Site Event</a:t>
            </a:r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68458"/>
            <a:ext cx="6829433" cy="4584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351" y="5880100"/>
            <a:ext cx="8162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events.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84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Handling a Circle Event</a:t>
            </a: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" y="1085850"/>
            <a:ext cx="7532688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1" y="5927725"/>
            <a:ext cx="816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events because each event defines a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</a:rPr>
              <a:t>Voronoi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vertex. False alarms are deleted before they are processed.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1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</a:t>
            </a:r>
            <a:r>
              <a:rPr lang="en-US" sz="2400" dirty="0" err="1" smtClean="0"/>
              <a:t>Tesselation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A set of point sites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smtClean="0"/>
                  <a:t>Task:</a:t>
                </a:r>
                <a:r>
                  <a:rPr lang="en-US" sz="2000" dirty="0" smtClean="0"/>
                  <a:t> 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into Voronoi cells</a:t>
                </a:r>
                <a:br>
                  <a:rPr lang="en-US" sz="2000" dirty="0" smtClean="0"/>
                </a:b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8380"/>
                    </a:solidFill>
                  </a:rPr>
                  <a:t> 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  <a:blipFill rotWithShape="1">
                <a:blip r:embed="rId3"/>
                <a:stretch>
                  <a:fillRect l="-706" t="-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08" y="2832240"/>
            <a:ext cx="3572622" cy="3101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49" y="2834640"/>
            <a:ext cx="3580223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0F28A-94AB-4DCC-8FAE-76F43F1F8CD7}" type="slidenum">
              <a:rPr lang="en-US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Applications of </a:t>
            </a:r>
            <a:r>
              <a:rPr lang="en-US" sz="4000" dirty="0" err="1" smtClean="0"/>
              <a:t>Voronoi</a:t>
            </a:r>
            <a:r>
              <a:rPr lang="en-US" sz="4000" dirty="0" smtClean="0"/>
              <a:t> Diagrams</a:t>
            </a:r>
            <a:endParaRPr lang="en-US" sz="4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818197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Nearest neighbor queries: 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Sites are post offices, restaurants, gas stations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For a given query point, locate the nearest point site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time</a:t>
                </a:r>
              </a:p>
              <a:p>
                <a:pPr lvl="2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 point location</a:t>
                </a:r>
                <a:endParaRPr lang="en-US" sz="2000" kern="0" dirty="0" smtClean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Closest pair computation (collision detection):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Naïve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algorithm; sweep line algorithm 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b="0" i="0" kern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time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Each site and the closest site to it share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edge</a:t>
                </a:r>
              </a:p>
              <a:p>
                <a:pPr marL="1257300" lvl="2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®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Check all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edges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(in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time)</a:t>
                </a:r>
              </a:p>
              <a:p>
                <a:pPr marL="1257300" lvl="2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®"/>
                  <a:defRPr/>
                </a:pPr>
                <a:endParaRPr lang="en-US" sz="2000" dirty="0">
                  <a:solidFill>
                    <a:srgbClr val="008380"/>
                  </a:solidFill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Facility location: Build a new gas station (site) where it has minimal interference with other gas stations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Find largest empty disk and locate new gas station at center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If center is restricted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to lie within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𝐶𝐻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then the center has to be on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edge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8181975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671" t="-2022" r="-111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Bisectors</a:t>
            </a:r>
            <a:endParaRPr lang="en-US" sz="4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edges are portions of bisectors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For two points 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p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, 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q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, the bisector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is defined as</a:t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/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r>
                  <a:rPr lang="en-US" sz="2000" kern="0" dirty="0" err="1" smtClean="0">
                    <a:solidFill>
                      <a:srgbClr val="0000FF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FF"/>
                    </a:solidFill>
                    <a:latin typeface="Times New Roman"/>
                  </a:rPr>
                  <a:t> vertex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: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697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flipV="1">
            <a:off x="3254375" y="35909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3933825" y="31368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  <a:endCxn id="11" idx="1"/>
          </p:cNvCxnSpPr>
          <p:nvPr/>
        </p:nvCxnSpPr>
        <p:spPr bwMode="auto">
          <a:xfrm flipV="1">
            <a:off x="3316706" y="3199230"/>
            <a:ext cx="627813" cy="402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60725" y="289242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9186" y="35099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648" y="29781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q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581400" y="3317696"/>
            <a:ext cx="107950" cy="44629"/>
          </a:xfrm>
          <a:custGeom>
            <a:avLst/>
            <a:gdLst>
              <a:gd name="connsiteX0" fmla="*/ 0 w 107950"/>
              <a:gd name="connsiteY0" fmla="*/ 31929 h 44629"/>
              <a:gd name="connsiteX1" fmla="*/ 60325 w 107950"/>
              <a:gd name="connsiteY1" fmla="*/ 179 h 44629"/>
              <a:gd name="connsiteX2" fmla="*/ 107950 w 107950"/>
              <a:gd name="connsiteY2" fmla="*/ 44629 h 4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" h="44629">
                <a:moveTo>
                  <a:pt x="0" y="31929"/>
                </a:moveTo>
                <a:cubicBezTo>
                  <a:pt x="21166" y="14995"/>
                  <a:pt x="42333" y="-1938"/>
                  <a:pt x="60325" y="179"/>
                </a:cubicBezTo>
                <a:cubicBezTo>
                  <a:pt x="78317" y="2296"/>
                  <a:pt x="93133" y="23462"/>
                  <a:pt x="107950" y="44629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 flipV="1">
            <a:off x="3625847" y="3350415"/>
            <a:ext cx="18288" cy="182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 flipV="1">
            <a:off x="3423443" y="3128960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61278" y="28876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stCxn id="4" idx="4"/>
            <a:endCxn id="30" idx="1"/>
          </p:cNvCxnSpPr>
          <p:nvPr/>
        </p:nvCxnSpPr>
        <p:spPr bwMode="auto">
          <a:xfrm flipV="1">
            <a:off x="3290888" y="3160180"/>
            <a:ext cx="137911" cy="430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1" idx="2"/>
            <a:endCxn id="30" idx="5"/>
          </p:cNvCxnSpPr>
          <p:nvPr/>
        </p:nvCxnSpPr>
        <p:spPr bwMode="auto">
          <a:xfrm flipH="1" flipV="1">
            <a:off x="3454662" y="3134316"/>
            <a:ext cx="479163" cy="390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 flipV="1">
            <a:off x="3613943" y="3390898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 flipV="1">
            <a:off x="2949575" y="53816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 flipV="1">
            <a:off x="3629025" y="49275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155156" y="4964906"/>
            <a:ext cx="518319" cy="718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744386" y="5300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0848" y="47688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q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 flipV="1">
            <a:off x="2771775" y="460374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03216" y="44450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3155156" y="4248151"/>
            <a:ext cx="423069" cy="7167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2527300" y="4960144"/>
            <a:ext cx="632619" cy="14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128961" y="4936329"/>
            <a:ext cx="54863" cy="548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0" grpId="0" animBg="1"/>
      <p:bldP spid="31" grpId="0"/>
      <p:bldP spid="41" grpId="0" animBg="1"/>
      <p:bldP spid="42" grpId="0" animBg="1"/>
      <p:bldP spid="43" grpId="0" animBg="1"/>
      <p:bldP spid="46" grpId="0"/>
      <p:bldP spid="47" grpId="0"/>
      <p:bldP spid="55" grpId="0" animBg="1"/>
      <p:bldP spid="56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990850" y="3216275"/>
            <a:ext cx="1333500" cy="1165225"/>
          </a:xfrm>
          <a:custGeom>
            <a:avLst/>
            <a:gdLst>
              <a:gd name="connsiteX0" fmla="*/ 615950 w 1333500"/>
              <a:gd name="connsiteY0" fmla="*/ 0 h 1165225"/>
              <a:gd name="connsiteX1" fmla="*/ 1333500 w 1333500"/>
              <a:gd name="connsiteY1" fmla="*/ 1006475 h 1165225"/>
              <a:gd name="connsiteX2" fmla="*/ 1085850 w 1333500"/>
              <a:gd name="connsiteY2" fmla="*/ 1035050 h 1165225"/>
              <a:gd name="connsiteX3" fmla="*/ 730250 w 1333500"/>
              <a:gd name="connsiteY3" fmla="*/ 1165225 h 1165225"/>
              <a:gd name="connsiteX4" fmla="*/ 403225 w 1333500"/>
              <a:gd name="connsiteY4" fmla="*/ 1155700 h 1165225"/>
              <a:gd name="connsiteX5" fmla="*/ 133350 w 1333500"/>
              <a:gd name="connsiteY5" fmla="*/ 974725 h 1165225"/>
              <a:gd name="connsiteX6" fmla="*/ 111125 w 1333500"/>
              <a:gd name="connsiteY6" fmla="*/ 869950 h 1165225"/>
              <a:gd name="connsiteX7" fmla="*/ 101600 w 1333500"/>
              <a:gd name="connsiteY7" fmla="*/ 828675 h 1165225"/>
              <a:gd name="connsiteX8" fmla="*/ 95250 w 1333500"/>
              <a:gd name="connsiteY8" fmla="*/ 784225 h 1165225"/>
              <a:gd name="connsiteX9" fmla="*/ 79375 w 1333500"/>
              <a:gd name="connsiteY9" fmla="*/ 742950 h 1165225"/>
              <a:gd name="connsiteX10" fmla="*/ 60325 w 1333500"/>
              <a:gd name="connsiteY10" fmla="*/ 685800 h 1165225"/>
              <a:gd name="connsiteX11" fmla="*/ 44450 w 1333500"/>
              <a:gd name="connsiteY11" fmla="*/ 660400 h 1165225"/>
              <a:gd name="connsiteX12" fmla="*/ 41275 w 1333500"/>
              <a:gd name="connsiteY12" fmla="*/ 628650 h 1165225"/>
              <a:gd name="connsiteX13" fmla="*/ 0 w 1333500"/>
              <a:gd name="connsiteY13" fmla="*/ 361950 h 1165225"/>
              <a:gd name="connsiteX14" fmla="*/ 273050 w 1333500"/>
              <a:gd name="connsiteY14" fmla="*/ 66675 h 1165225"/>
              <a:gd name="connsiteX15" fmla="*/ 615950 w 1333500"/>
              <a:gd name="connsiteY15" fmla="*/ 0 h 1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3500" h="1165225">
                <a:moveTo>
                  <a:pt x="615950" y="0"/>
                </a:moveTo>
                <a:lnTo>
                  <a:pt x="1333500" y="1006475"/>
                </a:lnTo>
                <a:lnTo>
                  <a:pt x="1085850" y="1035050"/>
                </a:lnTo>
                <a:lnTo>
                  <a:pt x="730250" y="1165225"/>
                </a:lnTo>
                <a:lnTo>
                  <a:pt x="403225" y="1155700"/>
                </a:lnTo>
                <a:lnTo>
                  <a:pt x="133350" y="974725"/>
                </a:lnTo>
                <a:cubicBezTo>
                  <a:pt x="130032" y="958965"/>
                  <a:pt x="115735" y="890696"/>
                  <a:pt x="111125" y="869950"/>
                </a:cubicBezTo>
                <a:cubicBezTo>
                  <a:pt x="108062" y="856166"/>
                  <a:pt x="103597" y="842653"/>
                  <a:pt x="101600" y="828675"/>
                </a:cubicBezTo>
                <a:cubicBezTo>
                  <a:pt x="99483" y="813858"/>
                  <a:pt x="99006" y="798713"/>
                  <a:pt x="95250" y="784225"/>
                </a:cubicBezTo>
                <a:cubicBezTo>
                  <a:pt x="91551" y="769956"/>
                  <a:pt x="84218" y="756873"/>
                  <a:pt x="79375" y="742950"/>
                </a:cubicBezTo>
                <a:cubicBezTo>
                  <a:pt x="70969" y="718784"/>
                  <a:pt x="70687" y="708252"/>
                  <a:pt x="60325" y="685800"/>
                </a:cubicBezTo>
                <a:cubicBezTo>
                  <a:pt x="57453" y="679577"/>
                  <a:pt x="48895" y="667068"/>
                  <a:pt x="44450" y="660400"/>
                </a:cubicBezTo>
                <a:cubicBezTo>
                  <a:pt x="40826" y="635032"/>
                  <a:pt x="41275" y="645659"/>
                  <a:pt x="41275" y="628650"/>
                </a:cubicBezTo>
                <a:lnTo>
                  <a:pt x="0" y="361950"/>
                </a:lnTo>
                <a:lnTo>
                  <a:pt x="273050" y="66675"/>
                </a:lnTo>
                <a:lnTo>
                  <a:pt x="615950" y="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 smtClean="0"/>
              <a:t>Voronoi</a:t>
            </a:r>
            <a:r>
              <a:rPr lang="en-US" sz="4000" dirty="0" smtClean="0"/>
              <a:t> cell</a:t>
            </a:r>
            <a:endParaRPr lang="en-US" sz="4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903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Each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is convex and</a:t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/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 , </a:t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where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h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is the </a:t>
                </a:r>
                <a:r>
                  <a:rPr lang="en-US" sz="2000" kern="0" dirty="0" err="1" smtClean="0">
                    <a:solidFill>
                      <a:schemeClr val="tx1"/>
                    </a:solidFill>
                    <a:latin typeface="Times New Roman"/>
                  </a:rPr>
                  <a:t>halfspace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defined by bisector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b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that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contains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chemeClr val="tx1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  <a:sym typeface="Symbol"/>
                  </a:rPr>
                  <a:t> A </a:t>
                </a:r>
                <a:r>
                  <a:rPr lang="en-US" sz="2000" kern="0" dirty="0" err="1" smtClean="0">
                    <a:solidFill>
                      <a:schemeClr val="tx1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  <a:sym typeface="Symbol"/>
                  </a:rPr>
                  <a:t> cell has at most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−1</m:t>
                    </m:r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sides</a:t>
                </a:r>
                <a:b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903697"/>
              </a:xfrm>
              <a:prstGeom prst="rect">
                <a:avLst/>
              </a:prstGeom>
              <a:blipFill rotWithShape="1">
                <a:blip r:embed="rId3"/>
                <a:stretch>
                  <a:fillRect l="-852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 bwMode="auto">
          <a:xfrm flipV="1">
            <a:off x="3604895" y="391096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 flipV="1">
            <a:off x="4284345" y="345693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611245" y="321246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382874" y="3830003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smtClean="0">
                <a:solidFill>
                  <a:srgbClr val="C00000"/>
                </a:solidFill>
              </a:rPr>
              <a:t>i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9337" y="3298190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err="1" smtClean="0">
                <a:solidFill>
                  <a:srgbClr val="C00000"/>
                </a:solidFill>
              </a:rPr>
              <a:t>j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38538" r="12692" b="8382"/>
          <a:stretch/>
        </p:blipFill>
        <p:spPr>
          <a:xfrm>
            <a:off x="5429251" y="4743450"/>
            <a:ext cx="1819274" cy="1809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5491163" y="4672013"/>
            <a:ext cx="595312" cy="2066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5500688" y="4658654"/>
            <a:ext cx="1976437" cy="2085046"/>
          </a:xfrm>
          <a:custGeom>
            <a:avLst/>
            <a:gdLst>
              <a:gd name="connsiteX0" fmla="*/ 581025 w 1976437"/>
              <a:gd name="connsiteY0" fmla="*/ 8596 h 2085046"/>
              <a:gd name="connsiteX1" fmla="*/ 581025 w 1976437"/>
              <a:gd name="connsiteY1" fmla="*/ 8596 h 2085046"/>
              <a:gd name="connsiteX2" fmla="*/ 1266825 w 1976437"/>
              <a:gd name="connsiteY2" fmla="*/ 13359 h 2085046"/>
              <a:gd name="connsiteX3" fmla="*/ 1404937 w 1976437"/>
              <a:gd name="connsiteY3" fmla="*/ 32409 h 2085046"/>
              <a:gd name="connsiteX4" fmla="*/ 1504950 w 1976437"/>
              <a:gd name="connsiteY4" fmla="*/ 37171 h 2085046"/>
              <a:gd name="connsiteX5" fmla="*/ 1528762 w 1976437"/>
              <a:gd name="connsiteY5" fmla="*/ 41934 h 2085046"/>
              <a:gd name="connsiteX6" fmla="*/ 1547812 w 1976437"/>
              <a:gd name="connsiteY6" fmla="*/ 51459 h 2085046"/>
              <a:gd name="connsiteX7" fmla="*/ 1595437 w 1976437"/>
              <a:gd name="connsiteY7" fmla="*/ 75271 h 2085046"/>
              <a:gd name="connsiteX8" fmla="*/ 1633537 w 1976437"/>
              <a:gd name="connsiteY8" fmla="*/ 94321 h 2085046"/>
              <a:gd name="connsiteX9" fmla="*/ 1652587 w 1976437"/>
              <a:gd name="connsiteY9" fmla="*/ 103846 h 2085046"/>
              <a:gd name="connsiteX10" fmla="*/ 1666875 w 1976437"/>
              <a:gd name="connsiteY10" fmla="*/ 113371 h 2085046"/>
              <a:gd name="connsiteX11" fmla="*/ 1709737 w 1976437"/>
              <a:gd name="connsiteY11" fmla="*/ 203859 h 2085046"/>
              <a:gd name="connsiteX12" fmla="*/ 1747837 w 1976437"/>
              <a:gd name="connsiteY12" fmla="*/ 265771 h 2085046"/>
              <a:gd name="connsiteX13" fmla="*/ 1771650 w 1976437"/>
              <a:gd name="connsiteY13" fmla="*/ 327684 h 2085046"/>
              <a:gd name="connsiteX14" fmla="*/ 1814512 w 1976437"/>
              <a:gd name="connsiteY14" fmla="*/ 413409 h 2085046"/>
              <a:gd name="connsiteX15" fmla="*/ 1843087 w 1976437"/>
              <a:gd name="connsiteY15" fmla="*/ 484846 h 2085046"/>
              <a:gd name="connsiteX16" fmla="*/ 1852612 w 1976437"/>
              <a:gd name="connsiteY16" fmla="*/ 513421 h 2085046"/>
              <a:gd name="connsiteX17" fmla="*/ 1871662 w 1976437"/>
              <a:gd name="connsiteY17" fmla="*/ 546759 h 2085046"/>
              <a:gd name="connsiteX18" fmla="*/ 1876425 w 1976437"/>
              <a:gd name="connsiteY18" fmla="*/ 589621 h 2085046"/>
              <a:gd name="connsiteX19" fmla="*/ 1885950 w 1976437"/>
              <a:gd name="connsiteY19" fmla="*/ 713446 h 2085046"/>
              <a:gd name="connsiteX20" fmla="*/ 1900237 w 1976437"/>
              <a:gd name="connsiteY20" fmla="*/ 799171 h 2085046"/>
              <a:gd name="connsiteX21" fmla="*/ 1914525 w 1976437"/>
              <a:gd name="connsiteY21" fmla="*/ 903946 h 2085046"/>
              <a:gd name="connsiteX22" fmla="*/ 1928812 w 1976437"/>
              <a:gd name="connsiteY22" fmla="*/ 1032534 h 2085046"/>
              <a:gd name="connsiteX23" fmla="*/ 1952625 w 1976437"/>
              <a:gd name="connsiteY23" fmla="*/ 1161121 h 2085046"/>
              <a:gd name="connsiteX24" fmla="*/ 1976437 w 1976437"/>
              <a:gd name="connsiteY24" fmla="*/ 1313521 h 2085046"/>
              <a:gd name="connsiteX25" fmla="*/ 1971675 w 1976437"/>
              <a:gd name="connsiteY25" fmla="*/ 1384959 h 2085046"/>
              <a:gd name="connsiteX26" fmla="*/ 1952625 w 1976437"/>
              <a:gd name="connsiteY26" fmla="*/ 1423059 h 2085046"/>
              <a:gd name="connsiteX27" fmla="*/ 1876425 w 1976437"/>
              <a:gd name="connsiteY27" fmla="*/ 1537359 h 2085046"/>
              <a:gd name="connsiteX28" fmla="*/ 1714500 w 1976437"/>
              <a:gd name="connsiteY28" fmla="*/ 1727859 h 2085046"/>
              <a:gd name="connsiteX29" fmla="*/ 1671637 w 1976437"/>
              <a:gd name="connsiteY29" fmla="*/ 1765959 h 2085046"/>
              <a:gd name="connsiteX30" fmla="*/ 1466850 w 1976437"/>
              <a:gd name="connsiteY30" fmla="*/ 1842159 h 2085046"/>
              <a:gd name="connsiteX31" fmla="*/ 1323975 w 1976437"/>
              <a:gd name="connsiteY31" fmla="*/ 1885021 h 2085046"/>
              <a:gd name="connsiteX32" fmla="*/ 1152525 w 1976437"/>
              <a:gd name="connsiteY32" fmla="*/ 1908834 h 2085046"/>
              <a:gd name="connsiteX33" fmla="*/ 1076325 w 1976437"/>
              <a:gd name="connsiteY33" fmla="*/ 1904071 h 2085046"/>
              <a:gd name="connsiteX34" fmla="*/ 1062037 w 1976437"/>
              <a:gd name="connsiteY34" fmla="*/ 1899309 h 2085046"/>
              <a:gd name="connsiteX35" fmla="*/ 1014412 w 1976437"/>
              <a:gd name="connsiteY35" fmla="*/ 1918359 h 2085046"/>
              <a:gd name="connsiteX36" fmla="*/ 876300 w 1976437"/>
              <a:gd name="connsiteY36" fmla="*/ 1965984 h 2085046"/>
              <a:gd name="connsiteX37" fmla="*/ 695325 w 1976437"/>
              <a:gd name="connsiteY37" fmla="*/ 2042184 h 2085046"/>
              <a:gd name="connsiteX38" fmla="*/ 623887 w 1976437"/>
              <a:gd name="connsiteY38" fmla="*/ 2056471 h 2085046"/>
              <a:gd name="connsiteX39" fmla="*/ 271462 w 1976437"/>
              <a:gd name="connsiteY39" fmla="*/ 2061234 h 2085046"/>
              <a:gd name="connsiteX40" fmla="*/ 19050 w 1976437"/>
              <a:gd name="connsiteY40" fmla="*/ 2065996 h 2085046"/>
              <a:gd name="connsiteX41" fmla="*/ 0 w 1976437"/>
              <a:gd name="connsiteY41" fmla="*/ 2085046 h 2085046"/>
              <a:gd name="connsiteX42" fmla="*/ 0 w 1976437"/>
              <a:gd name="connsiteY42" fmla="*/ 2085046 h 20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76437" h="2085046">
                <a:moveTo>
                  <a:pt x="581025" y="8596"/>
                </a:moveTo>
                <a:lnTo>
                  <a:pt x="581025" y="8596"/>
                </a:lnTo>
                <a:cubicBezTo>
                  <a:pt x="857426" y="-5223"/>
                  <a:pt x="740351" y="-1471"/>
                  <a:pt x="1266825" y="13359"/>
                </a:cubicBezTo>
                <a:cubicBezTo>
                  <a:pt x="1414967" y="17532"/>
                  <a:pt x="1296621" y="22255"/>
                  <a:pt x="1404937" y="32409"/>
                </a:cubicBezTo>
                <a:cubicBezTo>
                  <a:pt x="1438167" y="35524"/>
                  <a:pt x="1471612" y="35584"/>
                  <a:pt x="1504950" y="37171"/>
                </a:cubicBezTo>
                <a:cubicBezTo>
                  <a:pt x="1512887" y="38759"/>
                  <a:pt x="1521083" y="39374"/>
                  <a:pt x="1528762" y="41934"/>
                </a:cubicBezTo>
                <a:cubicBezTo>
                  <a:pt x="1535497" y="44179"/>
                  <a:pt x="1541324" y="48576"/>
                  <a:pt x="1547812" y="51459"/>
                </a:cubicBezTo>
                <a:cubicBezTo>
                  <a:pt x="1614365" y="81038"/>
                  <a:pt x="1527323" y="38595"/>
                  <a:pt x="1595437" y="75271"/>
                </a:cubicBezTo>
                <a:cubicBezTo>
                  <a:pt x="1607939" y="82003"/>
                  <a:pt x="1620837" y="87971"/>
                  <a:pt x="1633537" y="94321"/>
                </a:cubicBezTo>
                <a:cubicBezTo>
                  <a:pt x="1639887" y="97496"/>
                  <a:pt x="1646680" y="99908"/>
                  <a:pt x="1652587" y="103846"/>
                </a:cubicBezTo>
                <a:lnTo>
                  <a:pt x="1666875" y="113371"/>
                </a:lnTo>
                <a:cubicBezTo>
                  <a:pt x="1681162" y="143534"/>
                  <a:pt x="1692245" y="175435"/>
                  <a:pt x="1709737" y="203859"/>
                </a:cubicBezTo>
                <a:cubicBezTo>
                  <a:pt x="1722437" y="224496"/>
                  <a:pt x="1737000" y="244097"/>
                  <a:pt x="1747837" y="265771"/>
                </a:cubicBezTo>
                <a:cubicBezTo>
                  <a:pt x="1757726" y="285548"/>
                  <a:pt x="1762549" y="307532"/>
                  <a:pt x="1771650" y="327684"/>
                </a:cubicBezTo>
                <a:cubicBezTo>
                  <a:pt x="1784799" y="356800"/>
                  <a:pt x="1804409" y="383101"/>
                  <a:pt x="1814512" y="413409"/>
                </a:cubicBezTo>
                <a:cubicBezTo>
                  <a:pt x="1851993" y="525846"/>
                  <a:pt x="1808047" y="400747"/>
                  <a:pt x="1843087" y="484846"/>
                </a:cubicBezTo>
                <a:cubicBezTo>
                  <a:pt x="1846949" y="494114"/>
                  <a:pt x="1848883" y="504099"/>
                  <a:pt x="1852612" y="513421"/>
                </a:cubicBezTo>
                <a:cubicBezTo>
                  <a:pt x="1858654" y="528526"/>
                  <a:pt x="1863071" y="533872"/>
                  <a:pt x="1871662" y="546759"/>
                </a:cubicBezTo>
                <a:cubicBezTo>
                  <a:pt x="1873250" y="561046"/>
                  <a:pt x="1875197" y="575298"/>
                  <a:pt x="1876425" y="589621"/>
                </a:cubicBezTo>
                <a:cubicBezTo>
                  <a:pt x="1879960" y="630867"/>
                  <a:pt x="1881276" y="672314"/>
                  <a:pt x="1885950" y="713446"/>
                </a:cubicBezTo>
                <a:cubicBezTo>
                  <a:pt x="1889221" y="742230"/>
                  <a:pt x="1896408" y="770456"/>
                  <a:pt x="1900237" y="799171"/>
                </a:cubicBezTo>
                <a:cubicBezTo>
                  <a:pt x="1917335" y="927407"/>
                  <a:pt x="1891943" y="791036"/>
                  <a:pt x="1914525" y="903946"/>
                </a:cubicBezTo>
                <a:cubicBezTo>
                  <a:pt x="1919172" y="964365"/>
                  <a:pt x="1918352" y="971269"/>
                  <a:pt x="1928812" y="1032534"/>
                </a:cubicBezTo>
                <a:cubicBezTo>
                  <a:pt x="1936148" y="1075503"/>
                  <a:pt x="1946334" y="1117986"/>
                  <a:pt x="1952625" y="1161121"/>
                </a:cubicBezTo>
                <a:cubicBezTo>
                  <a:pt x="1976702" y="1326220"/>
                  <a:pt x="1946401" y="1203386"/>
                  <a:pt x="1976437" y="1313521"/>
                </a:cubicBezTo>
                <a:cubicBezTo>
                  <a:pt x="1974850" y="1337334"/>
                  <a:pt x="1976745" y="1361638"/>
                  <a:pt x="1971675" y="1384959"/>
                </a:cubicBezTo>
                <a:cubicBezTo>
                  <a:pt x="1968659" y="1398834"/>
                  <a:pt x="1960150" y="1411018"/>
                  <a:pt x="1952625" y="1423059"/>
                </a:cubicBezTo>
                <a:cubicBezTo>
                  <a:pt x="1928356" y="1461889"/>
                  <a:pt x="1902798" y="1499926"/>
                  <a:pt x="1876425" y="1537359"/>
                </a:cubicBezTo>
                <a:cubicBezTo>
                  <a:pt x="1804070" y="1640056"/>
                  <a:pt x="1804339" y="1634277"/>
                  <a:pt x="1714500" y="1727859"/>
                </a:cubicBezTo>
                <a:cubicBezTo>
                  <a:pt x="1705637" y="1737091"/>
                  <a:pt x="1685127" y="1759214"/>
                  <a:pt x="1671637" y="1765959"/>
                </a:cubicBezTo>
                <a:cubicBezTo>
                  <a:pt x="1627642" y="1787956"/>
                  <a:pt x="1478684" y="1838279"/>
                  <a:pt x="1466850" y="1842159"/>
                </a:cubicBezTo>
                <a:cubicBezTo>
                  <a:pt x="1419603" y="1857650"/>
                  <a:pt x="1372212" y="1872962"/>
                  <a:pt x="1323975" y="1885021"/>
                </a:cubicBezTo>
                <a:cubicBezTo>
                  <a:pt x="1245654" y="1904601"/>
                  <a:pt x="1224242" y="1903711"/>
                  <a:pt x="1152525" y="1908834"/>
                </a:cubicBezTo>
                <a:cubicBezTo>
                  <a:pt x="1127125" y="1907246"/>
                  <a:pt x="1101635" y="1906735"/>
                  <a:pt x="1076325" y="1904071"/>
                </a:cubicBezTo>
                <a:cubicBezTo>
                  <a:pt x="1071332" y="1903545"/>
                  <a:pt x="1066929" y="1898180"/>
                  <a:pt x="1062037" y="1899309"/>
                </a:cubicBezTo>
                <a:cubicBezTo>
                  <a:pt x="1045377" y="1903154"/>
                  <a:pt x="1030504" y="1912582"/>
                  <a:pt x="1014412" y="1918359"/>
                </a:cubicBezTo>
                <a:cubicBezTo>
                  <a:pt x="968578" y="1934812"/>
                  <a:pt x="921699" y="1948366"/>
                  <a:pt x="876300" y="1965984"/>
                </a:cubicBezTo>
                <a:cubicBezTo>
                  <a:pt x="815279" y="1989664"/>
                  <a:pt x="759508" y="2029348"/>
                  <a:pt x="695325" y="2042184"/>
                </a:cubicBezTo>
                <a:lnTo>
                  <a:pt x="623887" y="2056471"/>
                </a:lnTo>
                <a:cubicBezTo>
                  <a:pt x="492132" y="2030122"/>
                  <a:pt x="614757" y="2052793"/>
                  <a:pt x="271462" y="2061234"/>
                </a:cubicBezTo>
                <a:lnTo>
                  <a:pt x="19050" y="2065996"/>
                </a:lnTo>
                <a:cubicBezTo>
                  <a:pt x="1808" y="2077490"/>
                  <a:pt x="7322" y="2070401"/>
                  <a:pt x="0" y="2085046"/>
                </a:cubicBezTo>
                <a:lnTo>
                  <a:pt x="0" y="2085046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195888" y="4967288"/>
            <a:ext cx="2590800" cy="3476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5038529" y="4962525"/>
            <a:ext cx="2748511" cy="1690688"/>
          </a:xfrm>
          <a:custGeom>
            <a:avLst/>
            <a:gdLst>
              <a:gd name="connsiteX0" fmla="*/ 162121 w 2748511"/>
              <a:gd name="connsiteY0" fmla="*/ 0 h 1690688"/>
              <a:gd name="connsiteX1" fmla="*/ 162121 w 2748511"/>
              <a:gd name="connsiteY1" fmla="*/ 0 h 1690688"/>
              <a:gd name="connsiteX2" fmla="*/ 147834 w 2748511"/>
              <a:gd name="connsiteY2" fmla="*/ 52388 h 1690688"/>
              <a:gd name="connsiteX3" fmla="*/ 128784 w 2748511"/>
              <a:gd name="connsiteY3" fmla="*/ 119063 h 1690688"/>
              <a:gd name="connsiteX4" fmla="*/ 124021 w 2748511"/>
              <a:gd name="connsiteY4" fmla="*/ 152400 h 1690688"/>
              <a:gd name="connsiteX5" fmla="*/ 100209 w 2748511"/>
              <a:gd name="connsiteY5" fmla="*/ 233363 h 1690688"/>
              <a:gd name="connsiteX6" fmla="*/ 62109 w 2748511"/>
              <a:gd name="connsiteY6" fmla="*/ 304800 h 1690688"/>
              <a:gd name="connsiteX7" fmla="*/ 43059 w 2748511"/>
              <a:gd name="connsiteY7" fmla="*/ 371475 h 1690688"/>
              <a:gd name="connsiteX8" fmla="*/ 33534 w 2748511"/>
              <a:gd name="connsiteY8" fmla="*/ 400050 h 1690688"/>
              <a:gd name="connsiteX9" fmla="*/ 19246 w 2748511"/>
              <a:gd name="connsiteY9" fmla="*/ 442913 h 1690688"/>
              <a:gd name="connsiteX10" fmla="*/ 14484 w 2748511"/>
              <a:gd name="connsiteY10" fmla="*/ 461963 h 1690688"/>
              <a:gd name="connsiteX11" fmla="*/ 196 w 2748511"/>
              <a:gd name="connsiteY11" fmla="*/ 481013 h 1690688"/>
              <a:gd name="connsiteX12" fmla="*/ 9721 w 2748511"/>
              <a:gd name="connsiteY12" fmla="*/ 728663 h 1690688"/>
              <a:gd name="connsiteX13" fmla="*/ 14484 w 2748511"/>
              <a:gd name="connsiteY13" fmla="*/ 790575 h 1690688"/>
              <a:gd name="connsiteX14" fmla="*/ 28771 w 2748511"/>
              <a:gd name="connsiteY14" fmla="*/ 847725 h 1690688"/>
              <a:gd name="connsiteX15" fmla="*/ 33534 w 2748511"/>
              <a:gd name="connsiteY15" fmla="*/ 890588 h 1690688"/>
              <a:gd name="connsiteX16" fmla="*/ 47821 w 2748511"/>
              <a:gd name="connsiteY16" fmla="*/ 952500 h 1690688"/>
              <a:gd name="connsiteX17" fmla="*/ 57346 w 2748511"/>
              <a:gd name="connsiteY17" fmla="*/ 966788 h 1690688"/>
              <a:gd name="connsiteX18" fmla="*/ 85921 w 2748511"/>
              <a:gd name="connsiteY18" fmla="*/ 1071563 h 1690688"/>
              <a:gd name="connsiteX19" fmla="*/ 171646 w 2748511"/>
              <a:gd name="connsiteY19" fmla="*/ 1271588 h 1690688"/>
              <a:gd name="connsiteX20" fmla="*/ 295471 w 2748511"/>
              <a:gd name="connsiteY20" fmla="*/ 1500188 h 1690688"/>
              <a:gd name="connsiteX21" fmla="*/ 324046 w 2748511"/>
              <a:gd name="connsiteY21" fmla="*/ 1543050 h 1690688"/>
              <a:gd name="connsiteX22" fmla="*/ 338334 w 2748511"/>
              <a:gd name="connsiteY22" fmla="*/ 1552575 h 1690688"/>
              <a:gd name="connsiteX23" fmla="*/ 357384 w 2748511"/>
              <a:gd name="connsiteY23" fmla="*/ 1566863 h 1690688"/>
              <a:gd name="connsiteX24" fmla="*/ 395484 w 2748511"/>
              <a:gd name="connsiteY24" fmla="*/ 1576388 h 1690688"/>
              <a:gd name="connsiteX25" fmla="*/ 433584 w 2748511"/>
              <a:gd name="connsiteY25" fmla="*/ 1590675 h 1690688"/>
              <a:gd name="connsiteX26" fmla="*/ 519309 w 2748511"/>
              <a:gd name="connsiteY26" fmla="*/ 1614488 h 1690688"/>
              <a:gd name="connsiteX27" fmla="*/ 714571 w 2748511"/>
              <a:gd name="connsiteY27" fmla="*/ 1647825 h 1690688"/>
              <a:gd name="connsiteX28" fmla="*/ 881259 w 2748511"/>
              <a:gd name="connsiteY28" fmla="*/ 1671638 h 1690688"/>
              <a:gd name="connsiteX29" fmla="*/ 1138434 w 2748511"/>
              <a:gd name="connsiteY29" fmla="*/ 1681163 h 1690688"/>
              <a:gd name="connsiteX30" fmla="*/ 1162246 w 2748511"/>
              <a:gd name="connsiteY30" fmla="*/ 1685925 h 1690688"/>
              <a:gd name="connsiteX31" fmla="*/ 1181296 w 2748511"/>
              <a:gd name="connsiteY31" fmla="*/ 1690688 h 1690688"/>
              <a:gd name="connsiteX32" fmla="*/ 1762321 w 2748511"/>
              <a:gd name="connsiteY32" fmla="*/ 1685925 h 1690688"/>
              <a:gd name="connsiteX33" fmla="*/ 2057596 w 2748511"/>
              <a:gd name="connsiteY33" fmla="*/ 1671638 h 1690688"/>
              <a:gd name="connsiteX34" fmla="*/ 2290959 w 2748511"/>
              <a:gd name="connsiteY34" fmla="*/ 1628775 h 1690688"/>
              <a:gd name="connsiteX35" fmla="*/ 2376684 w 2748511"/>
              <a:gd name="connsiteY35" fmla="*/ 1595438 h 1690688"/>
              <a:gd name="connsiteX36" fmla="*/ 2433834 w 2748511"/>
              <a:gd name="connsiteY36" fmla="*/ 1566863 h 1690688"/>
              <a:gd name="connsiteX37" fmla="*/ 2490984 w 2748511"/>
              <a:gd name="connsiteY37" fmla="*/ 1547813 h 1690688"/>
              <a:gd name="connsiteX38" fmla="*/ 2524321 w 2748511"/>
              <a:gd name="connsiteY38" fmla="*/ 1538288 h 1690688"/>
              <a:gd name="connsiteX39" fmla="*/ 2557659 w 2748511"/>
              <a:gd name="connsiteY39" fmla="*/ 1519238 h 1690688"/>
              <a:gd name="connsiteX40" fmla="*/ 2576709 w 2748511"/>
              <a:gd name="connsiteY40" fmla="*/ 1509713 h 1690688"/>
              <a:gd name="connsiteX41" fmla="*/ 2586234 w 2748511"/>
              <a:gd name="connsiteY41" fmla="*/ 1352550 h 1690688"/>
              <a:gd name="connsiteX42" fmla="*/ 2590996 w 2748511"/>
              <a:gd name="connsiteY42" fmla="*/ 1314450 h 1690688"/>
              <a:gd name="connsiteX43" fmla="*/ 2595759 w 2748511"/>
              <a:gd name="connsiteY43" fmla="*/ 1271588 h 1690688"/>
              <a:gd name="connsiteX44" fmla="*/ 2600521 w 2748511"/>
              <a:gd name="connsiteY44" fmla="*/ 1252538 h 1690688"/>
              <a:gd name="connsiteX45" fmla="*/ 2605284 w 2748511"/>
              <a:gd name="connsiteY45" fmla="*/ 1223963 h 1690688"/>
              <a:gd name="connsiteX46" fmla="*/ 2610046 w 2748511"/>
              <a:gd name="connsiteY46" fmla="*/ 1166813 h 1690688"/>
              <a:gd name="connsiteX47" fmla="*/ 2614809 w 2748511"/>
              <a:gd name="connsiteY47" fmla="*/ 1023938 h 1690688"/>
              <a:gd name="connsiteX48" fmla="*/ 2619571 w 2748511"/>
              <a:gd name="connsiteY48" fmla="*/ 1009650 h 1690688"/>
              <a:gd name="connsiteX49" fmla="*/ 2624334 w 2748511"/>
              <a:gd name="connsiteY49" fmla="*/ 985838 h 1690688"/>
              <a:gd name="connsiteX50" fmla="*/ 2643384 w 2748511"/>
              <a:gd name="connsiteY50" fmla="*/ 942975 h 1690688"/>
              <a:gd name="connsiteX51" fmla="*/ 2648146 w 2748511"/>
              <a:gd name="connsiteY51" fmla="*/ 919163 h 1690688"/>
              <a:gd name="connsiteX52" fmla="*/ 2657671 w 2748511"/>
              <a:gd name="connsiteY52" fmla="*/ 890588 h 1690688"/>
              <a:gd name="connsiteX53" fmla="*/ 2667196 w 2748511"/>
              <a:gd name="connsiteY53" fmla="*/ 819150 h 1690688"/>
              <a:gd name="connsiteX54" fmla="*/ 2671959 w 2748511"/>
              <a:gd name="connsiteY54" fmla="*/ 800100 h 1690688"/>
              <a:gd name="connsiteX55" fmla="*/ 2681484 w 2748511"/>
              <a:gd name="connsiteY55" fmla="*/ 752475 h 1690688"/>
              <a:gd name="connsiteX56" fmla="*/ 2700534 w 2748511"/>
              <a:gd name="connsiteY56" fmla="*/ 709613 h 1690688"/>
              <a:gd name="connsiteX57" fmla="*/ 2714821 w 2748511"/>
              <a:gd name="connsiteY57" fmla="*/ 676275 h 1690688"/>
              <a:gd name="connsiteX58" fmla="*/ 2724346 w 2748511"/>
              <a:gd name="connsiteY58" fmla="*/ 552450 h 1690688"/>
              <a:gd name="connsiteX59" fmla="*/ 2733871 w 2748511"/>
              <a:gd name="connsiteY59" fmla="*/ 509588 h 1690688"/>
              <a:gd name="connsiteX60" fmla="*/ 2738634 w 2748511"/>
              <a:gd name="connsiteY60" fmla="*/ 461963 h 1690688"/>
              <a:gd name="connsiteX61" fmla="*/ 2748159 w 2748511"/>
              <a:gd name="connsiteY61" fmla="*/ 390525 h 1690688"/>
              <a:gd name="connsiteX62" fmla="*/ 2748159 w 2748511"/>
              <a:gd name="connsiteY62" fmla="*/ 347663 h 1690688"/>
              <a:gd name="connsiteX63" fmla="*/ 2748159 w 2748511"/>
              <a:gd name="connsiteY63" fmla="*/ 347663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8511" h="1690688">
                <a:moveTo>
                  <a:pt x="162121" y="0"/>
                </a:moveTo>
                <a:lnTo>
                  <a:pt x="162121" y="0"/>
                </a:lnTo>
                <a:cubicBezTo>
                  <a:pt x="157359" y="17463"/>
                  <a:pt x="153233" y="35111"/>
                  <a:pt x="147834" y="52388"/>
                </a:cubicBezTo>
                <a:cubicBezTo>
                  <a:pt x="130559" y="107670"/>
                  <a:pt x="144126" y="37241"/>
                  <a:pt x="128784" y="119063"/>
                </a:cubicBezTo>
                <a:cubicBezTo>
                  <a:pt x="126715" y="130096"/>
                  <a:pt x="126223" y="141393"/>
                  <a:pt x="124021" y="152400"/>
                </a:cubicBezTo>
                <a:cubicBezTo>
                  <a:pt x="119914" y="172936"/>
                  <a:pt x="108201" y="215096"/>
                  <a:pt x="100209" y="233363"/>
                </a:cubicBezTo>
                <a:cubicBezTo>
                  <a:pt x="80074" y="279386"/>
                  <a:pt x="80271" y="254856"/>
                  <a:pt x="62109" y="304800"/>
                </a:cubicBezTo>
                <a:cubicBezTo>
                  <a:pt x="54210" y="326523"/>
                  <a:pt x="50368" y="349547"/>
                  <a:pt x="43059" y="371475"/>
                </a:cubicBezTo>
                <a:cubicBezTo>
                  <a:pt x="39884" y="381000"/>
                  <a:pt x="36176" y="390364"/>
                  <a:pt x="33534" y="400050"/>
                </a:cubicBezTo>
                <a:cubicBezTo>
                  <a:pt x="22455" y="440671"/>
                  <a:pt x="36709" y="407987"/>
                  <a:pt x="19246" y="442913"/>
                </a:cubicBezTo>
                <a:cubicBezTo>
                  <a:pt x="17659" y="449263"/>
                  <a:pt x="17411" y="456109"/>
                  <a:pt x="14484" y="461963"/>
                </a:cubicBezTo>
                <a:cubicBezTo>
                  <a:pt x="10934" y="469063"/>
                  <a:pt x="338" y="473077"/>
                  <a:pt x="196" y="481013"/>
                </a:cubicBezTo>
                <a:cubicBezTo>
                  <a:pt x="-1279" y="563611"/>
                  <a:pt x="5912" y="646140"/>
                  <a:pt x="9721" y="728663"/>
                </a:cubicBezTo>
                <a:cubicBezTo>
                  <a:pt x="10675" y="749339"/>
                  <a:pt x="11214" y="770137"/>
                  <a:pt x="14484" y="790575"/>
                </a:cubicBezTo>
                <a:cubicBezTo>
                  <a:pt x="17586" y="809965"/>
                  <a:pt x="24009" y="828675"/>
                  <a:pt x="28771" y="847725"/>
                </a:cubicBezTo>
                <a:cubicBezTo>
                  <a:pt x="30359" y="862013"/>
                  <a:pt x="31751" y="876323"/>
                  <a:pt x="33534" y="890588"/>
                </a:cubicBezTo>
                <a:cubicBezTo>
                  <a:pt x="36735" y="916194"/>
                  <a:pt x="37413" y="929081"/>
                  <a:pt x="47821" y="952500"/>
                </a:cubicBezTo>
                <a:cubicBezTo>
                  <a:pt x="50146" y="957731"/>
                  <a:pt x="54171" y="962025"/>
                  <a:pt x="57346" y="966788"/>
                </a:cubicBezTo>
                <a:cubicBezTo>
                  <a:pt x="66871" y="1001713"/>
                  <a:pt x="73210" y="1037667"/>
                  <a:pt x="85921" y="1071563"/>
                </a:cubicBezTo>
                <a:cubicBezTo>
                  <a:pt x="114486" y="1147737"/>
                  <a:pt x="129893" y="1194505"/>
                  <a:pt x="171646" y="1271588"/>
                </a:cubicBezTo>
                <a:lnTo>
                  <a:pt x="295471" y="1500188"/>
                </a:lnTo>
                <a:cubicBezTo>
                  <a:pt x="309500" y="1526311"/>
                  <a:pt x="304297" y="1526593"/>
                  <a:pt x="324046" y="1543050"/>
                </a:cubicBezTo>
                <a:cubicBezTo>
                  <a:pt x="328443" y="1546714"/>
                  <a:pt x="333676" y="1549248"/>
                  <a:pt x="338334" y="1552575"/>
                </a:cubicBezTo>
                <a:cubicBezTo>
                  <a:pt x="344793" y="1557189"/>
                  <a:pt x="350057" y="1563810"/>
                  <a:pt x="357384" y="1566863"/>
                </a:cubicBezTo>
                <a:cubicBezTo>
                  <a:pt x="369468" y="1571898"/>
                  <a:pt x="382989" y="1572483"/>
                  <a:pt x="395484" y="1576388"/>
                </a:cubicBezTo>
                <a:cubicBezTo>
                  <a:pt x="408430" y="1580434"/>
                  <a:pt x="420620" y="1586686"/>
                  <a:pt x="433584" y="1590675"/>
                </a:cubicBezTo>
                <a:cubicBezTo>
                  <a:pt x="461930" y="1599397"/>
                  <a:pt x="490247" y="1608577"/>
                  <a:pt x="519309" y="1614488"/>
                </a:cubicBezTo>
                <a:cubicBezTo>
                  <a:pt x="584013" y="1627648"/>
                  <a:pt x="649350" y="1637527"/>
                  <a:pt x="714571" y="1647825"/>
                </a:cubicBezTo>
                <a:cubicBezTo>
                  <a:pt x="770011" y="1656579"/>
                  <a:pt x="825532" y="1664951"/>
                  <a:pt x="881259" y="1671638"/>
                </a:cubicBezTo>
                <a:cubicBezTo>
                  <a:pt x="939175" y="1678588"/>
                  <a:pt x="1124295" y="1680800"/>
                  <a:pt x="1138434" y="1681163"/>
                </a:cubicBezTo>
                <a:cubicBezTo>
                  <a:pt x="1146371" y="1682750"/>
                  <a:pt x="1154344" y="1684169"/>
                  <a:pt x="1162246" y="1685925"/>
                </a:cubicBezTo>
                <a:cubicBezTo>
                  <a:pt x="1168636" y="1687345"/>
                  <a:pt x="1174751" y="1690688"/>
                  <a:pt x="1181296" y="1690688"/>
                </a:cubicBezTo>
                <a:lnTo>
                  <a:pt x="1762321" y="1685925"/>
                </a:lnTo>
                <a:cubicBezTo>
                  <a:pt x="1860746" y="1681163"/>
                  <a:pt x="1959627" y="1682229"/>
                  <a:pt x="2057596" y="1671638"/>
                </a:cubicBezTo>
                <a:cubicBezTo>
                  <a:pt x="2136227" y="1663137"/>
                  <a:pt x="2290959" y="1628775"/>
                  <a:pt x="2290959" y="1628775"/>
                </a:cubicBezTo>
                <a:cubicBezTo>
                  <a:pt x="2319534" y="1617663"/>
                  <a:pt x="2348552" y="1607628"/>
                  <a:pt x="2376684" y="1595438"/>
                </a:cubicBezTo>
                <a:cubicBezTo>
                  <a:pt x="2396227" y="1586970"/>
                  <a:pt x="2414174" y="1575055"/>
                  <a:pt x="2433834" y="1566863"/>
                </a:cubicBezTo>
                <a:cubicBezTo>
                  <a:pt x="2452370" y="1559140"/>
                  <a:pt x="2471836" y="1553860"/>
                  <a:pt x="2490984" y="1547813"/>
                </a:cubicBezTo>
                <a:cubicBezTo>
                  <a:pt x="2502005" y="1544333"/>
                  <a:pt x="2513698" y="1542841"/>
                  <a:pt x="2524321" y="1538288"/>
                </a:cubicBezTo>
                <a:cubicBezTo>
                  <a:pt x="2536085" y="1533246"/>
                  <a:pt x="2546423" y="1525367"/>
                  <a:pt x="2557659" y="1519238"/>
                </a:cubicBezTo>
                <a:cubicBezTo>
                  <a:pt x="2563892" y="1515838"/>
                  <a:pt x="2570359" y="1512888"/>
                  <a:pt x="2576709" y="1509713"/>
                </a:cubicBezTo>
                <a:cubicBezTo>
                  <a:pt x="2588582" y="1426592"/>
                  <a:pt x="2576366" y="1520314"/>
                  <a:pt x="2586234" y="1352550"/>
                </a:cubicBezTo>
                <a:cubicBezTo>
                  <a:pt x="2586986" y="1339773"/>
                  <a:pt x="2589501" y="1327161"/>
                  <a:pt x="2590996" y="1314450"/>
                </a:cubicBezTo>
                <a:cubicBezTo>
                  <a:pt x="2592676" y="1300173"/>
                  <a:pt x="2593573" y="1285796"/>
                  <a:pt x="2595759" y="1271588"/>
                </a:cubicBezTo>
                <a:cubicBezTo>
                  <a:pt x="2596754" y="1265119"/>
                  <a:pt x="2599237" y="1258956"/>
                  <a:pt x="2600521" y="1252538"/>
                </a:cubicBezTo>
                <a:cubicBezTo>
                  <a:pt x="2602415" y="1243069"/>
                  <a:pt x="2603696" y="1233488"/>
                  <a:pt x="2605284" y="1223963"/>
                </a:cubicBezTo>
                <a:cubicBezTo>
                  <a:pt x="2606871" y="1204913"/>
                  <a:pt x="2609137" y="1185907"/>
                  <a:pt x="2610046" y="1166813"/>
                </a:cubicBezTo>
                <a:cubicBezTo>
                  <a:pt x="2612313" y="1119215"/>
                  <a:pt x="2611926" y="1071502"/>
                  <a:pt x="2614809" y="1023938"/>
                </a:cubicBezTo>
                <a:cubicBezTo>
                  <a:pt x="2615113" y="1018927"/>
                  <a:pt x="2618353" y="1014520"/>
                  <a:pt x="2619571" y="1009650"/>
                </a:cubicBezTo>
                <a:cubicBezTo>
                  <a:pt x="2621534" y="1001797"/>
                  <a:pt x="2622008" y="993591"/>
                  <a:pt x="2624334" y="985838"/>
                </a:cubicBezTo>
                <a:cubicBezTo>
                  <a:pt x="2628895" y="970634"/>
                  <a:pt x="2636347" y="957049"/>
                  <a:pt x="2643384" y="942975"/>
                </a:cubicBezTo>
                <a:cubicBezTo>
                  <a:pt x="2644971" y="935038"/>
                  <a:pt x="2646016" y="926972"/>
                  <a:pt x="2648146" y="919163"/>
                </a:cubicBezTo>
                <a:cubicBezTo>
                  <a:pt x="2650788" y="909477"/>
                  <a:pt x="2657671" y="890588"/>
                  <a:pt x="2657671" y="890588"/>
                </a:cubicBezTo>
                <a:cubicBezTo>
                  <a:pt x="2660846" y="862012"/>
                  <a:pt x="2661854" y="845862"/>
                  <a:pt x="2667196" y="819150"/>
                </a:cubicBezTo>
                <a:cubicBezTo>
                  <a:pt x="2668480" y="812732"/>
                  <a:pt x="2670675" y="806518"/>
                  <a:pt x="2671959" y="800100"/>
                </a:cubicBezTo>
                <a:cubicBezTo>
                  <a:pt x="2675478" y="782503"/>
                  <a:pt x="2675950" y="769075"/>
                  <a:pt x="2681484" y="752475"/>
                </a:cubicBezTo>
                <a:cubicBezTo>
                  <a:pt x="2692565" y="719234"/>
                  <a:pt x="2688083" y="738666"/>
                  <a:pt x="2700534" y="709613"/>
                </a:cubicBezTo>
                <a:cubicBezTo>
                  <a:pt x="2721556" y="660560"/>
                  <a:pt x="2683231" y="739455"/>
                  <a:pt x="2714821" y="676275"/>
                </a:cubicBezTo>
                <a:cubicBezTo>
                  <a:pt x="2716776" y="641082"/>
                  <a:pt x="2717608" y="590635"/>
                  <a:pt x="2724346" y="552450"/>
                </a:cubicBezTo>
                <a:cubicBezTo>
                  <a:pt x="2726889" y="538037"/>
                  <a:pt x="2730696" y="523875"/>
                  <a:pt x="2733871" y="509588"/>
                </a:cubicBezTo>
                <a:cubicBezTo>
                  <a:pt x="2735459" y="493713"/>
                  <a:pt x="2736655" y="477794"/>
                  <a:pt x="2738634" y="461963"/>
                </a:cubicBezTo>
                <a:cubicBezTo>
                  <a:pt x="2743659" y="421759"/>
                  <a:pt x="2745455" y="439187"/>
                  <a:pt x="2748159" y="390525"/>
                </a:cubicBezTo>
                <a:cubicBezTo>
                  <a:pt x="2748952" y="376260"/>
                  <a:pt x="2748159" y="361950"/>
                  <a:pt x="2748159" y="347663"/>
                </a:cubicBezTo>
                <a:lnTo>
                  <a:pt x="2748159" y="347663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053138" y="4476750"/>
            <a:ext cx="895350" cy="22431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5172075" y="4486275"/>
            <a:ext cx="1785938" cy="2286000"/>
          </a:xfrm>
          <a:custGeom>
            <a:avLst/>
            <a:gdLst>
              <a:gd name="connsiteX0" fmla="*/ 866775 w 1785938"/>
              <a:gd name="connsiteY0" fmla="*/ 0 h 2286000"/>
              <a:gd name="connsiteX1" fmla="*/ 866775 w 1785938"/>
              <a:gd name="connsiteY1" fmla="*/ 0 h 2286000"/>
              <a:gd name="connsiteX2" fmla="*/ 828675 w 1785938"/>
              <a:gd name="connsiteY2" fmla="*/ 19050 h 2286000"/>
              <a:gd name="connsiteX3" fmla="*/ 776288 w 1785938"/>
              <a:gd name="connsiteY3" fmla="*/ 33338 h 2286000"/>
              <a:gd name="connsiteX4" fmla="*/ 733425 w 1785938"/>
              <a:gd name="connsiteY4" fmla="*/ 52388 h 2286000"/>
              <a:gd name="connsiteX5" fmla="*/ 681038 w 1785938"/>
              <a:gd name="connsiteY5" fmla="*/ 76200 h 2286000"/>
              <a:gd name="connsiteX6" fmla="*/ 619125 w 1785938"/>
              <a:gd name="connsiteY6" fmla="*/ 100013 h 2286000"/>
              <a:gd name="connsiteX7" fmla="*/ 538163 w 1785938"/>
              <a:gd name="connsiteY7" fmla="*/ 142875 h 2286000"/>
              <a:gd name="connsiteX8" fmla="*/ 490538 w 1785938"/>
              <a:gd name="connsiteY8" fmla="*/ 166688 h 2286000"/>
              <a:gd name="connsiteX9" fmla="*/ 409575 w 1785938"/>
              <a:gd name="connsiteY9" fmla="*/ 204788 h 2286000"/>
              <a:gd name="connsiteX10" fmla="*/ 376238 w 1785938"/>
              <a:gd name="connsiteY10" fmla="*/ 223838 h 2286000"/>
              <a:gd name="connsiteX11" fmla="*/ 300038 w 1785938"/>
              <a:gd name="connsiteY11" fmla="*/ 257175 h 2286000"/>
              <a:gd name="connsiteX12" fmla="*/ 266700 w 1785938"/>
              <a:gd name="connsiteY12" fmla="*/ 271463 h 2286000"/>
              <a:gd name="connsiteX13" fmla="*/ 238125 w 1785938"/>
              <a:gd name="connsiteY13" fmla="*/ 290513 h 2286000"/>
              <a:gd name="connsiteX14" fmla="*/ 214313 w 1785938"/>
              <a:gd name="connsiteY14" fmla="*/ 309563 h 2286000"/>
              <a:gd name="connsiteX15" fmla="*/ 171450 w 1785938"/>
              <a:gd name="connsiteY15" fmla="*/ 333375 h 2286000"/>
              <a:gd name="connsiteX16" fmla="*/ 157163 w 1785938"/>
              <a:gd name="connsiteY16" fmla="*/ 347663 h 2286000"/>
              <a:gd name="connsiteX17" fmla="*/ 133350 w 1785938"/>
              <a:gd name="connsiteY17" fmla="*/ 409575 h 2286000"/>
              <a:gd name="connsiteX18" fmla="*/ 119063 w 1785938"/>
              <a:gd name="connsiteY18" fmla="*/ 438150 h 2286000"/>
              <a:gd name="connsiteX19" fmla="*/ 109538 w 1785938"/>
              <a:gd name="connsiteY19" fmla="*/ 471488 h 2286000"/>
              <a:gd name="connsiteX20" fmla="*/ 95250 w 1785938"/>
              <a:gd name="connsiteY20" fmla="*/ 504825 h 2286000"/>
              <a:gd name="connsiteX21" fmla="*/ 80963 w 1785938"/>
              <a:gd name="connsiteY21" fmla="*/ 547688 h 2286000"/>
              <a:gd name="connsiteX22" fmla="*/ 61913 w 1785938"/>
              <a:gd name="connsiteY22" fmla="*/ 585788 h 2286000"/>
              <a:gd name="connsiteX23" fmla="*/ 23813 w 1785938"/>
              <a:gd name="connsiteY23" fmla="*/ 733425 h 2286000"/>
              <a:gd name="connsiteX24" fmla="*/ 19050 w 1785938"/>
              <a:gd name="connsiteY24" fmla="*/ 781050 h 2286000"/>
              <a:gd name="connsiteX25" fmla="*/ 9525 w 1785938"/>
              <a:gd name="connsiteY25" fmla="*/ 833438 h 2286000"/>
              <a:gd name="connsiteX26" fmla="*/ 0 w 1785938"/>
              <a:gd name="connsiteY26" fmla="*/ 914400 h 2286000"/>
              <a:gd name="connsiteX27" fmla="*/ 14288 w 1785938"/>
              <a:gd name="connsiteY27" fmla="*/ 1109663 h 2286000"/>
              <a:gd name="connsiteX28" fmla="*/ 28575 w 1785938"/>
              <a:gd name="connsiteY28" fmla="*/ 1300163 h 2286000"/>
              <a:gd name="connsiteX29" fmla="*/ 47625 w 1785938"/>
              <a:gd name="connsiteY29" fmla="*/ 1571625 h 2286000"/>
              <a:gd name="connsiteX30" fmla="*/ 90488 w 1785938"/>
              <a:gd name="connsiteY30" fmla="*/ 1676400 h 2286000"/>
              <a:gd name="connsiteX31" fmla="*/ 123825 w 1785938"/>
              <a:gd name="connsiteY31" fmla="*/ 1738313 h 2286000"/>
              <a:gd name="connsiteX32" fmla="*/ 204788 w 1785938"/>
              <a:gd name="connsiteY32" fmla="*/ 1862138 h 2286000"/>
              <a:gd name="connsiteX33" fmla="*/ 233363 w 1785938"/>
              <a:gd name="connsiteY33" fmla="*/ 1900238 h 2286000"/>
              <a:gd name="connsiteX34" fmla="*/ 290513 w 1785938"/>
              <a:gd name="connsiteY34" fmla="*/ 1947863 h 2286000"/>
              <a:gd name="connsiteX35" fmla="*/ 309563 w 1785938"/>
              <a:gd name="connsiteY35" fmla="*/ 1962150 h 2286000"/>
              <a:gd name="connsiteX36" fmla="*/ 357188 w 1785938"/>
              <a:gd name="connsiteY36" fmla="*/ 1966913 h 2286000"/>
              <a:gd name="connsiteX37" fmla="*/ 466725 w 1785938"/>
              <a:gd name="connsiteY37" fmla="*/ 2052638 h 2286000"/>
              <a:gd name="connsiteX38" fmla="*/ 671513 w 1785938"/>
              <a:gd name="connsiteY38" fmla="*/ 2162175 h 2286000"/>
              <a:gd name="connsiteX39" fmla="*/ 842963 w 1785938"/>
              <a:gd name="connsiteY39" fmla="*/ 2219325 h 2286000"/>
              <a:gd name="connsiteX40" fmla="*/ 938213 w 1785938"/>
              <a:gd name="connsiteY40" fmla="*/ 2247900 h 2286000"/>
              <a:gd name="connsiteX41" fmla="*/ 985838 w 1785938"/>
              <a:gd name="connsiteY41" fmla="*/ 2271713 h 2286000"/>
              <a:gd name="connsiteX42" fmla="*/ 1004888 w 1785938"/>
              <a:gd name="connsiteY42" fmla="*/ 2281238 h 2286000"/>
              <a:gd name="connsiteX43" fmla="*/ 1019175 w 1785938"/>
              <a:gd name="connsiteY43" fmla="*/ 2286000 h 2286000"/>
              <a:gd name="connsiteX44" fmla="*/ 1138238 w 1785938"/>
              <a:gd name="connsiteY44" fmla="*/ 2281238 h 2286000"/>
              <a:gd name="connsiteX45" fmla="*/ 1428750 w 1785938"/>
              <a:gd name="connsiteY45" fmla="*/ 2276475 h 2286000"/>
              <a:gd name="connsiteX46" fmla="*/ 1457325 w 1785938"/>
              <a:gd name="connsiteY46" fmla="*/ 2266950 h 2286000"/>
              <a:gd name="connsiteX47" fmla="*/ 1500188 w 1785938"/>
              <a:gd name="connsiteY47" fmla="*/ 2257425 h 2286000"/>
              <a:gd name="connsiteX48" fmla="*/ 1628775 w 1785938"/>
              <a:gd name="connsiteY48" fmla="*/ 2257425 h 2286000"/>
              <a:gd name="connsiteX49" fmla="*/ 1657350 w 1785938"/>
              <a:gd name="connsiteY49" fmla="*/ 2247900 h 2286000"/>
              <a:gd name="connsiteX50" fmla="*/ 1738313 w 1785938"/>
              <a:gd name="connsiteY50" fmla="*/ 2247900 h 2286000"/>
              <a:gd name="connsiteX51" fmla="*/ 1785938 w 1785938"/>
              <a:gd name="connsiteY51" fmla="*/ 2238375 h 2286000"/>
              <a:gd name="connsiteX52" fmla="*/ 1785938 w 1785938"/>
              <a:gd name="connsiteY52" fmla="*/ 223837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5938" h="2286000">
                <a:moveTo>
                  <a:pt x="866775" y="0"/>
                </a:moveTo>
                <a:lnTo>
                  <a:pt x="866775" y="0"/>
                </a:lnTo>
                <a:cubicBezTo>
                  <a:pt x="854075" y="6350"/>
                  <a:pt x="841726" y="13457"/>
                  <a:pt x="828675" y="19050"/>
                </a:cubicBezTo>
                <a:cubicBezTo>
                  <a:pt x="807528" y="28113"/>
                  <a:pt x="797765" y="29042"/>
                  <a:pt x="776288" y="33338"/>
                </a:cubicBezTo>
                <a:cubicBezTo>
                  <a:pt x="747681" y="52409"/>
                  <a:pt x="777894" y="34078"/>
                  <a:pt x="733425" y="52388"/>
                </a:cubicBezTo>
                <a:cubicBezTo>
                  <a:pt x="715688" y="59691"/>
                  <a:pt x="698744" y="68822"/>
                  <a:pt x="681038" y="76200"/>
                </a:cubicBezTo>
                <a:cubicBezTo>
                  <a:pt x="660627" y="84704"/>
                  <a:pt x="639162" y="90662"/>
                  <a:pt x="619125" y="100013"/>
                </a:cubicBezTo>
                <a:cubicBezTo>
                  <a:pt x="591454" y="112926"/>
                  <a:pt x="565271" y="128819"/>
                  <a:pt x="538163" y="142875"/>
                </a:cubicBezTo>
                <a:cubicBezTo>
                  <a:pt x="522406" y="151045"/>
                  <a:pt x="506757" y="159480"/>
                  <a:pt x="490538" y="166688"/>
                </a:cubicBezTo>
                <a:cubicBezTo>
                  <a:pt x="456207" y="181946"/>
                  <a:pt x="442128" y="187426"/>
                  <a:pt x="409575" y="204788"/>
                </a:cubicBezTo>
                <a:cubicBezTo>
                  <a:pt x="398282" y="210811"/>
                  <a:pt x="387784" y="218316"/>
                  <a:pt x="376238" y="223838"/>
                </a:cubicBezTo>
                <a:cubicBezTo>
                  <a:pt x="351227" y="235800"/>
                  <a:pt x="325463" y="246121"/>
                  <a:pt x="300038" y="257175"/>
                </a:cubicBezTo>
                <a:cubicBezTo>
                  <a:pt x="288950" y="261996"/>
                  <a:pt x="276760" y="264757"/>
                  <a:pt x="266700" y="271463"/>
                </a:cubicBezTo>
                <a:cubicBezTo>
                  <a:pt x="257175" y="277813"/>
                  <a:pt x="247383" y="283780"/>
                  <a:pt x="238125" y="290513"/>
                </a:cubicBezTo>
                <a:cubicBezTo>
                  <a:pt x="229904" y="296492"/>
                  <a:pt x="222640" y="303734"/>
                  <a:pt x="214313" y="309563"/>
                </a:cubicBezTo>
                <a:cubicBezTo>
                  <a:pt x="199367" y="320025"/>
                  <a:pt x="187310" y="325445"/>
                  <a:pt x="171450" y="333375"/>
                </a:cubicBezTo>
                <a:cubicBezTo>
                  <a:pt x="166688" y="338138"/>
                  <a:pt x="160628" y="341888"/>
                  <a:pt x="157163" y="347663"/>
                </a:cubicBezTo>
                <a:cubicBezTo>
                  <a:pt x="142352" y="372349"/>
                  <a:pt x="143848" y="384379"/>
                  <a:pt x="133350" y="409575"/>
                </a:cubicBezTo>
                <a:cubicBezTo>
                  <a:pt x="129254" y="419405"/>
                  <a:pt x="122886" y="428211"/>
                  <a:pt x="119063" y="438150"/>
                </a:cubicBezTo>
                <a:cubicBezTo>
                  <a:pt x="114914" y="448937"/>
                  <a:pt x="113425" y="460604"/>
                  <a:pt x="109538" y="471488"/>
                </a:cubicBezTo>
                <a:cubicBezTo>
                  <a:pt x="105472" y="482874"/>
                  <a:pt x="99495" y="493505"/>
                  <a:pt x="95250" y="504825"/>
                </a:cubicBezTo>
                <a:cubicBezTo>
                  <a:pt x="89962" y="518927"/>
                  <a:pt x="86697" y="533762"/>
                  <a:pt x="80963" y="547688"/>
                </a:cubicBezTo>
                <a:cubicBezTo>
                  <a:pt x="75557" y="560818"/>
                  <a:pt x="66542" y="572365"/>
                  <a:pt x="61913" y="585788"/>
                </a:cubicBezTo>
                <a:cubicBezTo>
                  <a:pt x="49619" y="621440"/>
                  <a:pt x="30459" y="689123"/>
                  <a:pt x="23813" y="733425"/>
                </a:cubicBezTo>
                <a:cubicBezTo>
                  <a:pt x="21446" y="749203"/>
                  <a:pt x="21306" y="765256"/>
                  <a:pt x="19050" y="781050"/>
                </a:cubicBezTo>
                <a:cubicBezTo>
                  <a:pt x="16540" y="798621"/>
                  <a:pt x="12293" y="815906"/>
                  <a:pt x="9525" y="833438"/>
                </a:cubicBezTo>
                <a:cubicBezTo>
                  <a:pt x="7074" y="848961"/>
                  <a:pt x="1578" y="900197"/>
                  <a:pt x="0" y="914400"/>
                </a:cubicBezTo>
                <a:cubicBezTo>
                  <a:pt x="4763" y="979488"/>
                  <a:pt x="8379" y="1044669"/>
                  <a:pt x="14288" y="1109663"/>
                </a:cubicBezTo>
                <a:cubicBezTo>
                  <a:pt x="25090" y="1228489"/>
                  <a:pt x="22940" y="1191216"/>
                  <a:pt x="28575" y="1300163"/>
                </a:cubicBezTo>
                <a:cubicBezTo>
                  <a:pt x="30708" y="1341404"/>
                  <a:pt x="34411" y="1502911"/>
                  <a:pt x="47625" y="1571625"/>
                </a:cubicBezTo>
                <a:cubicBezTo>
                  <a:pt x="53132" y="1600261"/>
                  <a:pt x="79702" y="1654827"/>
                  <a:pt x="90488" y="1676400"/>
                </a:cubicBezTo>
                <a:cubicBezTo>
                  <a:pt x="100970" y="1697365"/>
                  <a:pt x="111541" y="1718351"/>
                  <a:pt x="123825" y="1738313"/>
                </a:cubicBezTo>
                <a:cubicBezTo>
                  <a:pt x="149671" y="1780312"/>
                  <a:pt x="175199" y="1822686"/>
                  <a:pt x="204788" y="1862138"/>
                </a:cubicBezTo>
                <a:cubicBezTo>
                  <a:pt x="214313" y="1874838"/>
                  <a:pt x="222138" y="1889013"/>
                  <a:pt x="233363" y="1900238"/>
                </a:cubicBezTo>
                <a:cubicBezTo>
                  <a:pt x="250898" y="1917773"/>
                  <a:pt x="271267" y="1932226"/>
                  <a:pt x="290513" y="1947863"/>
                </a:cubicBezTo>
                <a:cubicBezTo>
                  <a:pt x="296673" y="1952868"/>
                  <a:pt x="301665" y="1961360"/>
                  <a:pt x="309563" y="1962150"/>
                </a:cubicBezTo>
                <a:lnTo>
                  <a:pt x="357188" y="1966913"/>
                </a:lnTo>
                <a:cubicBezTo>
                  <a:pt x="393700" y="1995488"/>
                  <a:pt x="426469" y="2029635"/>
                  <a:pt x="466725" y="2052638"/>
                </a:cubicBezTo>
                <a:cubicBezTo>
                  <a:pt x="530819" y="2089263"/>
                  <a:pt x="603400" y="2133190"/>
                  <a:pt x="671513" y="2162175"/>
                </a:cubicBezTo>
                <a:cubicBezTo>
                  <a:pt x="769893" y="2204039"/>
                  <a:pt x="766063" y="2197000"/>
                  <a:pt x="842963" y="2219325"/>
                </a:cubicBezTo>
                <a:cubicBezTo>
                  <a:pt x="874797" y="2228567"/>
                  <a:pt x="908565" y="2233076"/>
                  <a:pt x="938213" y="2247900"/>
                </a:cubicBezTo>
                <a:lnTo>
                  <a:pt x="985838" y="2271713"/>
                </a:lnTo>
                <a:cubicBezTo>
                  <a:pt x="992188" y="2274888"/>
                  <a:pt x="998153" y="2278993"/>
                  <a:pt x="1004888" y="2281238"/>
                </a:cubicBezTo>
                <a:lnTo>
                  <a:pt x="1019175" y="2286000"/>
                </a:lnTo>
                <a:lnTo>
                  <a:pt x="1138238" y="2281238"/>
                </a:lnTo>
                <a:cubicBezTo>
                  <a:pt x="1235062" y="2278986"/>
                  <a:pt x="1331997" y="2280807"/>
                  <a:pt x="1428750" y="2276475"/>
                </a:cubicBezTo>
                <a:cubicBezTo>
                  <a:pt x="1438780" y="2276026"/>
                  <a:pt x="1447708" y="2269835"/>
                  <a:pt x="1457325" y="2266950"/>
                </a:cubicBezTo>
                <a:cubicBezTo>
                  <a:pt x="1470769" y="2262917"/>
                  <a:pt x="1486603" y="2260142"/>
                  <a:pt x="1500188" y="2257425"/>
                </a:cubicBezTo>
                <a:cubicBezTo>
                  <a:pt x="1556702" y="2262135"/>
                  <a:pt x="1568749" y="2266000"/>
                  <a:pt x="1628775" y="2257425"/>
                </a:cubicBezTo>
                <a:cubicBezTo>
                  <a:pt x="1638714" y="2256005"/>
                  <a:pt x="1657350" y="2247900"/>
                  <a:pt x="1657350" y="2247900"/>
                </a:cubicBezTo>
                <a:cubicBezTo>
                  <a:pt x="1695526" y="2253354"/>
                  <a:pt x="1695089" y="2256005"/>
                  <a:pt x="1738313" y="2247900"/>
                </a:cubicBezTo>
                <a:cubicBezTo>
                  <a:pt x="1799820" y="2236367"/>
                  <a:pt x="1739829" y="2238375"/>
                  <a:pt x="1785938" y="2238375"/>
                </a:cubicBezTo>
                <a:lnTo>
                  <a:pt x="1785938" y="2238375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5937250" y="4876800"/>
            <a:ext cx="1422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4895850" y="4597400"/>
            <a:ext cx="2457450" cy="2184400"/>
          </a:xfrm>
          <a:custGeom>
            <a:avLst/>
            <a:gdLst>
              <a:gd name="connsiteX0" fmla="*/ 2457450 w 2457450"/>
              <a:gd name="connsiteY0" fmla="*/ 279400 h 2184400"/>
              <a:gd name="connsiteX1" fmla="*/ 2025650 w 2457450"/>
              <a:gd name="connsiteY1" fmla="*/ 0 h 2184400"/>
              <a:gd name="connsiteX2" fmla="*/ 596900 w 2457450"/>
              <a:gd name="connsiteY2" fmla="*/ 12700 h 2184400"/>
              <a:gd name="connsiteX3" fmla="*/ 0 w 2457450"/>
              <a:gd name="connsiteY3" fmla="*/ 1403350 h 2184400"/>
              <a:gd name="connsiteX4" fmla="*/ 1047750 w 2457450"/>
              <a:gd name="connsiteY4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2184400">
                <a:moveTo>
                  <a:pt x="2457450" y="279400"/>
                </a:moveTo>
                <a:lnTo>
                  <a:pt x="2025650" y="0"/>
                </a:lnTo>
                <a:lnTo>
                  <a:pt x="596900" y="12700"/>
                </a:lnTo>
                <a:lnTo>
                  <a:pt x="0" y="1403350"/>
                </a:lnTo>
                <a:lnTo>
                  <a:pt x="1047750" y="218440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19" idx="4"/>
          </p:cNvCxnSpPr>
          <p:nvPr/>
        </p:nvCxnSpPr>
        <p:spPr bwMode="auto">
          <a:xfrm>
            <a:off x="5162550" y="5114925"/>
            <a:ext cx="1657350" cy="157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Freeform 62"/>
          <p:cNvSpPr/>
          <p:nvPr/>
        </p:nvSpPr>
        <p:spPr bwMode="auto">
          <a:xfrm>
            <a:off x="5162550" y="4146550"/>
            <a:ext cx="2622550" cy="2546350"/>
          </a:xfrm>
          <a:custGeom>
            <a:avLst/>
            <a:gdLst>
              <a:gd name="connsiteX0" fmla="*/ 0 w 2622550"/>
              <a:gd name="connsiteY0" fmla="*/ 971550 h 2546350"/>
              <a:gd name="connsiteX1" fmla="*/ 730250 w 2622550"/>
              <a:gd name="connsiteY1" fmla="*/ 0 h 2546350"/>
              <a:gd name="connsiteX2" fmla="*/ 2463800 w 2622550"/>
              <a:gd name="connsiteY2" fmla="*/ 762000 h 2546350"/>
              <a:gd name="connsiteX3" fmla="*/ 2622550 w 2622550"/>
              <a:gd name="connsiteY3" fmla="*/ 2298700 h 2546350"/>
              <a:gd name="connsiteX4" fmla="*/ 1663700 w 2622550"/>
              <a:gd name="connsiteY4" fmla="*/ 2546350 h 25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50" h="2546350">
                <a:moveTo>
                  <a:pt x="0" y="971550"/>
                </a:moveTo>
                <a:lnTo>
                  <a:pt x="730250" y="0"/>
                </a:lnTo>
                <a:lnTo>
                  <a:pt x="2463800" y="762000"/>
                </a:lnTo>
                <a:lnTo>
                  <a:pt x="2622550" y="2298700"/>
                </a:lnTo>
                <a:lnTo>
                  <a:pt x="1663700" y="254635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/>
      <p:bldP spid="10" grpId="0" animBg="1"/>
      <p:bldP spid="19" grpId="0" animBg="1"/>
      <p:bldP spid="23" grpId="0" animBg="1"/>
      <p:bldP spid="27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63001-D044-4F42-B1F9-5E3CB6395907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  <a:endParaRPr lang="en-US" sz="4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382262"/>
                <a:ext cx="7977188" cy="3877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, let the </a:t>
                </a:r>
                <a:r>
                  <a:rPr lang="en-US" sz="2000" b="1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</a:rPr>
                  <a:t> diagram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be the planar subdivision induced by all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cells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for all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1,…,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.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Þ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diagram is a planar embedded graph with vertices, edges (possibly infinite), and faces (possibly infinite)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Þ"/>
                  <a:defRPr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sym typeface="Symbol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Theorem: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be the number of vertices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be the number of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edges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.  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Then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≤2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−5</m:t>
                    </m:r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, and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≤3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−6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</a:rPr>
                  <a:t>     Proof idea</a:t>
                </a:r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</a:rPr>
                  <a:t>: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Use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Euler’s formula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+1=2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and </a:t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≥3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.</a:t>
                </a: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4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382262"/>
                <a:ext cx="7977188" cy="3877985"/>
              </a:xfrm>
              <a:prstGeom prst="rect">
                <a:avLst/>
              </a:prstGeom>
              <a:blipFill rotWithShape="1">
                <a:blip r:embed="rId3"/>
                <a:stretch>
                  <a:fillRect l="-688" t="-2358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5913120" y="3865245"/>
            <a:ext cx="1257300" cy="464820"/>
          </a:xfrm>
          <a:prstGeom prst="wedgeRoundRectCallout">
            <a:avLst/>
          </a:prstGeom>
          <a:solidFill>
            <a:schemeClr val="accent1">
              <a:lumMod val="90000"/>
              <a:alpha val="41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 vertex at infinity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2/19/15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A196E-8D98-4F29-941D-996042EAEF81}" type="slidenum">
              <a:rPr lang="en-US" sz="14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Properties</a:t>
            </a:r>
            <a:endParaRPr lang="en-US" sz="4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is unbounded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is on the convex hull of the sites.</a:t>
                </a:r>
              </a:p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b="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is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vertex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it is the center of an empty circle that passes through three sites. </a:t>
                </a: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697" t="-8021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7197" r="32765" b="7852"/>
          <a:stretch/>
        </p:blipFill>
        <p:spPr bwMode="auto">
          <a:xfrm>
            <a:off x="2234483" y="2646656"/>
            <a:ext cx="4423492" cy="37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647656" y="4377014"/>
            <a:ext cx="1089549" cy="1092582"/>
            <a:chOff x="3352800" y="4267200"/>
            <a:chExt cx="1524000" cy="1524000"/>
          </a:xfrm>
          <a:solidFill>
            <a:srgbClr val="4F81BD">
              <a:alpha val="30000"/>
            </a:srgbClr>
          </a:solidFill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stCxn id="51" idx="6"/>
              <a:endCxn id="51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816724" y="4278448"/>
            <a:ext cx="875729" cy="878167"/>
            <a:chOff x="3352800" y="4267200"/>
            <a:chExt cx="1524000" cy="1524000"/>
          </a:xfrm>
          <a:solidFill>
            <a:srgbClr val="FF0000">
              <a:alpha val="30000"/>
            </a:srgbClr>
          </a:solidFill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>
              <a:stCxn id="48" idx="6"/>
              <a:endCxn id="48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>
          <a:xfrm flipV="1">
            <a:off x="2828725" y="5006911"/>
            <a:ext cx="1105057" cy="1497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229926" y="5156615"/>
            <a:ext cx="123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Smaller empty disk centered  on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edge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138159" y="5469596"/>
            <a:ext cx="116430" cy="3077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33781" y="5777395"/>
            <a:ext cx="1560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Larger empty disk centered on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vertex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811486" y="2993572"/>
            <a:ext cx="1469572" cy="9252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287988" y="2718831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Site with bounded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cell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057400" y="4284543"/>
            <a:ext cx="897913" cy="26568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92307" y="4081474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Site with unbounded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cell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775857" y="3755572"/>
            <a:ext cx="576943" cy="870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237929" y="3149232"/>
            <a:ext cx="1815352" cy="110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7" y="2046517"/>
            <a:ext cx="2898216" cy="2096914"/>
          </a:xfrm>
          <a:prstGeom prst="rect">
            <a:avLst/>
          </a:prstGeom>
        </p:spPr>
      </p:pic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Fortune’s sweep to construct the VD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575" y="1511300"/>
            <a:ext cx="8134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Problem: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We 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annot maintain the intersection of the VD with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</a:rPr>
              <a:t>sweepline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since the VD above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depends on the sites below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Sweep line status: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“Beach line”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Identify points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 smtClean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for which we know their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closest site.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If there is a site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</a:rPr>
              <a:t>s.t.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)≤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then the site closest to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lies above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Define the “beach line” as the boundary of the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set of points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that are closer to a site above 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than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beach line is a sequence of parabolic arcs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breakpoints (beach line vertices) lie on edges of the VD, such that they trace out the VD as the sweep line moves.</a:t>
            </a:r>
            <a:endParaRPr lang="en-US" sz="2000" kern="0" dirty="0">
              <a:solidFill>
                <a:srgbClr val="000000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Parabola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34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Set of points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such that 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),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= 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for a fixed site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 = (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" y="2133600"/>
            <a:ext cx="7831176" cy="1744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66257" y="1992086"/>
            <a:ext cx="3635829" cy="42454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2/19/15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alpha val="41000"/>
          </a:schemeClr>
        </a:solidFill>
        <a:ln w="12700">
          <a:noFill/>
          <a:round/>
          <a:headEnd/>
          <a:tailEnd type="arrow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6622</TotalTime>
  <Words>1137</Words>
  <Application>Microsoft Office PowerPoint</Application>
  <PresentationFormat>On-screen Show (4:3)</PresentationFormat>
  <Paragraphs>258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CMPS 3130/6130 Computational Geometry Spring 2015</vt:lpstr>
      <vt:lpstr>Voronoi Diagram (Dirichlet Tesselation)</vt:lpstr>
      <vt:lpstr>Applications of Voronoi Diagrams</vt:lpstr>
      <vt:lpstr>Bisectors</vt:lpstr>
      <vt:lpstr>Voronoi cell</vt:lpstr>
      <vt:lpstr>Voronoi Diagram</vt:lpstr>
      <vt:lpstr>Properties</vt:lpstr>
      <vt:lpstr>Fortune’s sweep to construct the VD</vt:lpstr>
      <vt:lpstr>Parabola</vt:lpstr>
      <vt:lpstr>Site Events</vt:lpstr>
      <vt:lpstr>Site Events</vt:lpstr>
      <vt:lpstr>Site Events</vt:lpstr>
      <vt:lpstr>Circle Events</vt:lpstr>
      <vt:lpstr>Data Structures</vt:lpstr>
      <vt:lpstr>How to Detect Circle Events?</vt:lpstr>
      <vt:lpstr>Sweep Code</vt:lpstr>
      <vt:lpstr>Sweep Code</vt:lpstr>
      <vt:lpstr>Handling a Site Event</vt:lpstr>
      <vt:lpstr>Handling a Circle Event</vt:lpstr>
    </vt:vector>
  </TitlesOfParts>
  <Company>toc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carola</cp:lastModifiedBy>
  <cp:revision>316</cp:revision>
  <dcterms:created xsi:type="dcterms:W3CDTF">2001-09-03T00:33:29Z</dcterms:created>
  <dcterms:modified xsi:type="dcterms:W3CDTF">2015-02-19T08:32:43Z</dcterms:modified>
</cp:coreProperties>
</file>