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0"/>
  </p:notesMasterIdLst>
  <p:sldIdLst>
    <p:sldId id="1083" r:id="rId2"/>
    <p:sldId id="1090" r:id="rId3"/>
    <p:sldId id="1092" r:id="rId4"/>
    <p:sldId id="1091" r:id="rId5"/>
    <p:sldId id="1093" r:id="rId6"/>
    <p:sldId id="999" r:id="rId7"/>
    <p:sldId id="1004" r:id="rId8"/>
    <p:sldId id="1005" r:id="rId9"/>
    <p:sldId id="1007" r:id="rId10"/>
    <p:sldId id="1008" r:id="rId11"/>
    <p:sldId id="1010" r:id="rId12"/>
    <p:sldId id="1011" r:id="rId13"/>
    <p:sldId id="1012" r:id="rId14"/>
    <p:sldId id="1029" r:id="rId15"/>
    <p:sldId id="1013" r:id="rId16"/>
    <p:sldId id="1014" r:id="rId17"/>
    <p:sldId id="1015" r:id="rId18"/>
    <p:sldId id="1019" r:id="rId19"/>
    <p:sldId id="1020" r:id="rId20"/>
    <p:sldId id="1021" r:id="rId21"/>
    <p:sldId id="1022" r:id="rId22"/>
    <p:sldId id="1023" r:id="rId23"/>
    <p:sldId id="1024" r:id="rId24"/>
    <p:sldId id="1026" r:id="rId25"/>
    <p:sldId id="1025" r:id="rId26"/>
    <p:sldId id="1027" r:id="rId27"/>
    <p:sldId id="1094" r:id="rId28"/>
    <p:sldId id="1095" r:id="rId29"/>
    <p:sldId id="1096" r:id="rId30"/>
    <p:sldId id="1097" r:id="rId31"/>
    <p:sldId id="1098" r:id="rId32"/>
    <p:sldId id="1099" r:id="rId33"/>
    <p:sldId id="1100" r:id="rId34"/>
    <p:sldId id="1101" r:id="rId35"/>
    <p:sldId id="1102" r:id="rId36"/>
    <p:sldId id="1103" r:id="rId37"/>
    <p:sldId id="1104" r:id="rId38"/>
    <p:sldId id="1105" r:id="rId39"/>
    <p:sldId id="1106" r:id="rId40"/>
    <p:sldId id="1107" r:id="rId41"/>
    <p:sldId id="1108" r:id="rId42"/>
    <p:sldId id="1109" r:id="rId43"/>
    <p:sldId id="1110" r:id="rId44"/>
    <p:sldId id="1111" r:id="rId45"/>
    <p:sldId id="1112" r:id="rId46"/>
    <p:sldId id="1113" r:id="rId47"/>
    <p:sldId id="1114" r:id="rId48"/>
    <p:sldId id="1115" r:id="rId49"/>
    <p:sldId id="1116" r:id="rId50"/>
    <p:sldId id="1117" r:id="rId51"/>
    <p:sldId id="1118" r:id="rId52"/>
    <p:sldId id="1119" r:id="rId53"/>
    <p:sldId id="1120" r:id="rId54"/>
    <p:sldId id="1121" r:id="rId55"/>
    <p:sldId id="1122" r:id="rId56"/>
    <p:sldId id="1123" r:id="rId57"/>
    <p:sldId id="1124" r:id="rId58"/>
    <p:sldId id="1128" r:id="rId59"/>
    <p:sldId id="1129" r:id="rId60"/>
    <p:sldId id="1133" r:id="rId61"/>
    <p:sldId id="1134" r:id="rId62"/>
    <p:sldId id="1135" r:id="rId63"/>
    <p:sldId id="1136" r:id="rId64"/>
    <p:sldId id="1139" r:id="rId65"/>
    <p:sldId id="1140" r:id="rId66"/>
    <p:sldId id="1141" r:id="rId67"/>
    <p:sldId id="1142" r:id="rId68"/>
    <p:sldId id="1143" r:id="rId69"/>
  </p:sldIdLst>
  <p:sldSz cx="9144000" cy="6858000" type="screen4x3"/>
  <p:notesSz cx="7315200" cy="9601200"/>
  <p:defaultTextStyle>
    <a:defPPr>
      <a:defRPr lang="de-DE"/>
    </a:defPPr>
    <a:lvl1pPr algn="ctr" rtl="0" eaLnBrk="0" fontAlgn="base" hangingPunct="0">
      <a:lnSpc>
        <a:spcPct val="60000"/>
      </a:lnSpc>
      <a:spcBef>
        <a:spcPct val="50000"/>
      </a:spcBef>
      <a:spcAft>
        <a:spcPct val="0"/>
      </a:spcAft>
      <a:buClr>
        <a:schemeClr val="accent1"/>
      </a:buClr>
      <a:buSzPct val="120000"/>
      <a:buFont typeface="Symbol" pitchFamily="18" charset="2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lnSpc>
        <a:spcPct val="60000"/>
      </a:lnSpc>
      <a:spcBef>
        <a:spcPct val="50000"/>
      </a:spcBef>
      <a:spcAft>
        <a:spcPct val="0"/>
      </a:spcAft>
      <a:buClr>
        <a:schemeClr val="accent1"/>
      </a:buClr>
      <a:buSzPct val="120000"/>
      <a:buFont typeface="Symbol" pitchFamily="18" charset="2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lnSpc>
        <a:spcPct val="60000"/>
      </a:lnSpc>
      <a:spcBef>
        <a:spcPct val="50000"/>
      </a:spcBef>
      <a:spcAft>
        <a:spcPct val="0"/>
      </a:spcAft>
      <a:buClr>
        <a:schemeClr val="accent1"/>
      </a:buClr>
      <a:buSzPct val="120000"/>
      <a:buFont typeface="Symbol" pitchFamily="18" charset="2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lnSpc>
        <a:spcPct val="60000"/>
      </a:lnSpc>
      <a:spcBef>
        <a:spcPct val="50000"/>
      </a:spcBef>
      <a:spcAft>
        <a:spcPct val="0"/>
      </a:spcAft>
      <a:buClr>
        <a:schemeClr val="accent1"/>
      </a:buClr>
      <a:buSzPct val="120000"/>
      <a:buFont typeface="Symbol" pitchFamily="18" charset="2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lnSpc>
        <a:spcPct val="60000"/>
      </a:lnSpc>
      <a:spcBef>
        <a:spcPct val="50000"/>
      </a:spcBef>
      <a:spcAft>
        <a:spcPct val="0"/>
      </a:spcAft>
      <a:buClr>
        <a:schemeClr val="accent1"/>
      </a:buClr>
      <a:buSzPct val="120000"/>
      <a:buFont typeface="Symbol" pitchFamily="18" charset="2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66FF"/>
    <a:srgbClr val="00FF00"/>
    <a:srgbClr val="CC9900"/>
    <a:srgbClr val="FFFFFF"/>
    <a:srgbClr val="FFFF00"/>
    <a:srgbClr val="CC00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3" autoAdjust="0"/>
    <p:restoredTop sz="94626" autoAdjust="0"/>
  </p:normalViewPr>
  <p:slideViewPr>
    <p:cSldViewPr snapToGrid="0">
      <p:cViewPr varScale="1">
        <p:scale>
          <a:sx n="109" d="100"/>
          <a:sy n="109" d="100"/>
        </p:scale>
        <p:origin x="-570" y="-84"/>
      </p:cViewPr>
      <p:guideLst>
        <p:guide orient="horz" pos="2379"/>
        <p:guide pos="546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510"/>
    </p:cViewPr>
  </p:sorterViewPr>
  <p:notesViewPr>
    <p:cSldViewPr snapToGrid="0">
      <p:cViewPr varScale="1">
        <p:scale>
          <a:sx n="82" d="100"/>
          <a:sy n="82" d="100"/>
        </p:scale>
        <p:origin x="-202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5" tIns="48177" rIns="96355" bIns="48177" numCol="1" anchor="t" anchorCtr="0" compatLnSpc="1">
            <a:prstTxWarp prst="textNoShape">
              <a:avLst/>
            </a:prstTxWarp>
          </a:bodyPr>
          <a:lstStyle>
            <a:lvl1pPr algn="l" defTabSz="963257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5" tIns="48177" rIns="96355" bIns="48177" numCol="1" anchor="t" anchorCtr="0" compatLnSpc="1">
            <a:prstTxWarp prst="textNoShape">
              <a:avLst/>
            </a:prstTxWarp>
          </a:bodyPr>
          <a:lstStyle>
            <a:lvl1pPr algn="r" defTabSz="963257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5" tIns="48177" rIns="96355" bIns="481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18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5" tIns="48177" rIns="96355" bIns="48177" numCol="1" anchor="b" anchorCtr="0" compatLnSpc="1">
            <a:prstTxWarp prst="textNoShape">
              <a:avLst/>
            </a:prstTxWarp>
          </a:bodyPr>
          <a:lstStyle>
            <a:lvl1pPr algn="l" defTabSz="963257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18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5" tIns="48177" rIns="96355" bIns="48177" numCol="1" anchor="b" anchorCtr="0" compatLnSpc="1">
            <a:prstTxWarp prst="textNoShape">
              <a:avLst/>
            </a:prstTxWarp>
          </a:bodyPr>
          <a:lstStyle>
            <a:lvl1pPr algn="r" defTabSz="963257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113251F5-501E-43FE-84E0-3521FB8E9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50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FA1F57C-3E93-4837-9E2B-9EB642D99D0F}" type="slidenum">
              <a:rPr lang="en-US" sz="1300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sz="13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62025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62025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62025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62025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08C7352-CE1B-4C19-940A-EC38AA4FC2C6}" type="slidenum">
              <a:rPr lang="en-US" sz="1200" smtClean="0"/>
              <a:pPr/>
              <a:t>29</a:t>
            </a:fld>
            <a:endParaRPr lang="en-US" sz="1200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84297" y="6248400"/>
            <a:ext cx="353431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84332-3D00-40D8-B908-70CCE40C8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80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AFA19-814D-4540-8829-8C98A3CC6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52F8D-BE3A-4664-83F4-6C99B319B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47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BBF70-1F27-435C-A5AE-4EC089D1A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0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02103" y="6248400"/>
            <a:ext cx="362677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3FC1D-97FC-4DC1-9218-06C30686F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57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9FBE1-F50D-48FB-BBD4-927A95CAE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5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971AA-D3CB-47D9-8699-E5DE8B3D6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0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24246-F4B7-4DFE-AED6-C999E733F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50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0F936-2DEE-4485-80E6-576A1B106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94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2E694-060B-4F0B-BBD0-D23C0C12A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5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E3F9C-603E-454A-B77B-B8C7AEEF9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7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493BB-EC04-441A-8482-29F79F30E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81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Format des Titel-Masters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Textformatierung des Masters zu bearbeiten.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5393" y="6248400"/>
            <a:ext cx="3503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pPr>
              <a:defRPr/>
            </a:pPr>
            <a:r>
              <a:rPr lang="en-US" smtClean="0"/>
              <a:t>CMPS 3120 Computational Geometry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pPr>
              <a:defRPr/>
            </a:pPr>
            <a:fld id="{27E79E10-A5B5-41B3-AE75-B912BC95C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4/25/13</a:t>
            </a:r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CMPS 3120 Computational Geometry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5FD5967-697D-45CC-A9F3-CEAA56C433EA}" type="slidenum">
              <a:rPr lang="en-US" sz="1400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2250" y="492125"/>
            <a:ext cx="8159750" cy="990600"/>
          </a:xfrm>
        </p:spPr>
        <p:txBody>
          <a:bodyPr/>
          <a:lstStyle/>
          <a:p>
            <a:pPr algn="ctr" eaLnBrk="1" hangingPunct="1"/>
            <a:r>
              <a:rPr lang="en-US" sz="3600" smtClean="0">
                <a:solidFill>
                  <a:srgbClr val="009999"/>
                </a:solidFill>
              </a:rPr>
              <a:t>CMPS 3120: Computational Geometry</a:t>
            </a:r>
            <a:br>
              <a:rPr lang="en-US" sz="3600" smtClean="0">
                <a:solidFill>
                  <a:srgbClr val="009999"/>
                </a:solidFill>
              </a:rPr>
            </a:br>
            <a:r>
              <a:rPr lang="en-US" sz="3600" smtClean="0">
                <a:solidFill>
                  <a:srgbClr val="009999"/>
                </a:solidFill>
              </a:rPr>
              <a:t>Spring 2013</a:t>
            </a:r>
            <a:r>
              <a:rPr lang="en-US" sz="3200" smtClean="0"/>
              <a:t/>
            </a:r>
            <a:br>
              <a:rPr lang="en-US" sz="3200" smtClean="0"/>
            </a:br>
            <a:endParaRPr lang="en-US" sz="3200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114800"/>
            <a:ext cx="84582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1" i="1" dirty="0" smtClean="0">
                <a:solidFill>
                  <a:schemeClr val="accent2"/>
                </a:solidFill>
              </a:rPr>
              <a:t>Shape Matching III</a:t>
            </a:r>
            <a:endParaRPr lang="en-US" sz="2400" b="1" dirty="0" smtClean="0"/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>
            <a:off x="4811343" y="2374900"/>
            <a:ext cx="0" cy="746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29"/>
          <p:cNvSpPr>
            <a:spLocks noChangeShapeType="1"/>
          </p:cNvSpPr>
          <p:nvPr/>
        </p:nvSpPr>
        <p:spPr bwMode="auto">
          <a:xfrm>
            <a:off x="4819280" y="3101975"/>
            <a:ext cx="615950" cy="19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30"/>
          <p:cNvSpPr>
            <a:spLocks noChangeShapeType="1"/>
          </p:cNvSpPr>
          <p:nvPr/>
        </p:nvSpPr>
        <p:spPr bwMode="auto">
          <a:xfrm flipV="1">
            <a:off x="5435230" y="2374900"/>
            <a:ext cx="0" cy="746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1"/>
          <p:cNvSpPr>
            <a:spLocks noChangeShapeType="1"/>
          </p:cNvSpPr>
          <p:nvPr/>
        </p:nvSpPr>
        <p:spPr bwMode="auto">
          <a:xfrm flipH="1" flipV="1">
            <a:off x="4809755" y="2365375"/>
            <a:ext cx="6254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32"/>
          <p:cNvSpPr>
            <a:spLocks noChangeShapeType="1"/>
          </p:cNvSpPr>
          <p:nvPr/>
        </p:nvSpPr>
        <p:spPr bwMode="auto">
          <a:xfrm flipV="1">
            <a:off x="3177805" y="2271713"/>
            <a:ext cx="1922463" cy="4476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33"/>
          <p:cNvSpPr>
            <a:spLocks noChangeShapeType="1"/>
          </p:cNvSpPr>
          <p:nvPr/>
        </p:nvSpPr>
        <p:spPr bwMode="auto">
          <a:xfrm>
            <a:off x="5090743" y="2262188"/>
            <a:ext cx="0" cy="971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34"/>
          <p:cNvSpPr>
            <a:spLocks noChangeShapeType="1"/>
          </p:cNvSpPr>
          <p:nvPr/>
        </p:nvSpPr>
        <p:spPr bwMode="auto">
          <a:xfrm flipH="1" flipV="1">
            <a:off x="3196855" y="2719388"/>
            <a:ext cx="1893888" cy="5222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5413005" y="2211388"/>
            <a:ext cx="42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/>
              <a:t>A</a:t>
            </a:r>
          </a:p>
        </p:txBody>
      </p: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3026993" y="2260600"/>
            <a:ext cx="427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6" name="Line 37"/>
          <p:cNvSpPr>
            <a:spLocks noChangeShapeType="1"/>
          </p:cNvSpPr>
          <p:nvPr/>
        </p:nvSpPr>
        <p:spPr bwMode="auto">
          <a:xfrm flipH="1">
            <a:off x="5081218" y="2794000"/>
            <a:ext cx="35401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38"/>
          <p:cNvSpPr>
            <a:spLocks noChangeShapeType="1"/>
          </p:cNvSpPr>
          <p:nvPr/>
        </p:nvSpPr>
        <p:spPr bwMode="auto">
          <a:xfrm>
            <a:off x="3196855" y="2709863"/>
            <a:ext cx="1612900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39"/>
          <p:cNvSpPr txBox="1">
            <a:spLocks noChangeArrowheads="1"/>
          </p:cNvSpPr>
          <p:nvPr/>
        </p:nvSpPr>
        <p:spPr bwMode="auto">
          <a:xfrm>
            <a:off x="3187330" y="2897188"/>
            <a:ext cx="1362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>
                <a:solidFill>
                  <a:srgbClr val="33CC33"/>
                </a:solidFill>
                <a:latin typeface="Symbol" pitchFamily="18" charset="2"/>
              </a:rPr>
              <a:t>d</a:t>
            </a:r>
            <a:r>
              <a:rPr lang="de-DE" baseline="60000">
                <a:solidFill>
                  <a:srgbClr val="33CC33"/>
                </a:solidFill>
                <a:sym typeface="Symbol" pitchFamily="18" charset="2"/>
              </a:rPr>
              <a:t></a:t>
            </a:r>
            <a:r>
              <a:rPr lang="de-DE">
                <a:solidFill>
                  <a:srgbClr val="33CC33"/>
                </a:solidFill>
              </a:rPr>
              <a:t>(B,A)</a:t>
            </a:r>
            <a:endParaRPr lang="en-US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9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de-DE" sz="4000" smtClean="0">
                <a:solidFill>
                  <a:schemeClr val="accent2"/>
                </a:solidFill>
              </a:rPr>
              <a:t>Comparing Curves and Trajectories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42900" y="1169988"/>
            <a:ext cx="8304213" cy="380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buFont typeface="Symbol" pitchFamily="18" charset="2"/>
              <a:buChar char="·"/>
            </a:pPr>
            <a:r>
              <a:rPr lang="en-US" dirty="0"/>
              <a:t> Being able to compare trajectories and curves is an important prerequisite for most applications dealing with trajectories: </a:t>
            </a:r>
          </a:p>
          <a:p>
            <a:pPr lvl="1" algn="l">
              <a:lnSpc>
                <a:spcPct val="90000"/>
              </a:lnSpc>
              <a:buFont typeface="Arial" charset="0"/>
              <a:buChar char="•"/>
            </a:pPr>
            <a:r>
              <a:rPr lang="en-US" dirty="0"/>
              <a:t> Map-matching: Given a road network and a trajectory, find a path in the network that is most </a:t>
            </a:r>
            <a:r>
              <a:rPr lang="en-US" dirty="0">
                <a:solidFill>
                  <a:schemeClr val="accent2"/>
                </a:solidFill>
              </a:rPr>
              <a:t>similar</a:t>
            </a:r>
            <a:r>
              <a:rPr lang="en-US" dirty="0"/>
              <a:t> to the trajectory</a:t>
            </a:r>
          </a:p>
          <a:p>
            <a:pPr lvl="1" algn="l">
              <a:lnSpc>
                <a:spcPct val="90000"/>
              </a:lnSpc>
              <a:buFont typeface="Arial" charset="0"/>
              <a:buChar char="•"/>
            </a:pPr>
            <a:r>
              <a:rPr lang="en-US" dirty="0"/>
              <a:t> Clustering: Given a set of trajectories, find a cluster of </a:t>
            </a:r>
            <a:r>
              <a:rPr lang="en-US" dirty="0">
                <a:solidFill>
                  <a:schemeClr val="accent2"/>
                </a:solidFill>
              </a:rPr>
              <a:t>similar</a:t>
            </a:r>
            <a:r>
              <a:rPr lang="en-US" dirty="0"/>
              <a:t> (sub-) trajectories</a:t>
            </a:r>
          </a:p>
          <a:p>
            <a:pPr lvl="1" algn="l">
              <a:lnSpc>
                <a:spcPct val="90000"/>
              </a:lnSpc>
              <a:buFont typeface="Arial" charset="0"/>
              <a:buChar char="•"/>
            </a:pPr>
            <a:r>
              <a:rPr lang="en-US" dirty="0"/>
              <a:t> Simplification: Given a piecewise linear curve, find a curve with fewer vertices that is most </a:t>
            </a:r>
            <a:r>
              <a:rPr lang="en-US" dirty="0">
                <a:solidFill>
                  <a:schemeClr val="accent2"/>
                </a:solidFill>
              </a:rPr>
              <a:t>similar</a:t>
            </a:r>
            <a:r>
              <a:rPr lang="en-US" dirty="0"/>
              <a:t> to the original curve</a:t>
            </a:r>
          </a:p>
          <a:p>
            <a:pPr algn="l">
              <a:lnSpc>
                <a:spcPct val="90000"/>
              </a:lnSpc>
              <a:buFont typeface="Symbol" pitchFamily="18" charset="2"/>
              <a:buChar char=""/>
            </a:pPr>
            <a:r>
              <a:rPr lang="en-US" dirty="0"/>
              <a:t> How does one compare two curves or trajectories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Polygonal Curves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r>
              <a:rPr lang="de-DE" sz="2800" smtClean="0"/>
              <a:t>Let f,g:[0,1] </a:t>
            </a:r>
            <a:r>
              <a:rPr lang="de-DE" sz="2800" smtClean="0">
                <a:sym typeface="Symbol" pitchFamily="18" charset="2"/>
              </a:rPr>
              <a:t> R</a:t>
            </a:r>
            <a:r>
              <a:rPr lang="de-DE" sz="2800" baseline="30000" smtClean="0">
                <a:sym typeface="Symbol" pitchFamily="18" charset="2"/>
              </a:rPr>
              <a:t>d </a:t>
            </a:r>
            <a:r>
              <a:rPr lang="de-DE" sz="2800" smtClean="0">
                <a:sym typeface="Symbol" pitchFamily="18" charset="2"/>
              </a:rPr>
              <a:t>be two </a:t>
            </a:r>
            <a:r>
              <a:rPr lang="de-DE" sz="2800" b="1" smtClean="0">
                <a:sym typeface="Symbol" pitchFamily="18" charset="2"/>
              </a:rPr>
              <a:t>polygonal curves</a:t>
            </a:r>
            <a:r>
              <a:rPr lang="de-DE" sz="2800" smtClean="0">
                <a:sym typeface="Symbol" pitchFamily="18" charset="2"/>
              </a:rPr>
              <a:t> (i.e., piecewise linear curves)</a:t>
            </a:r>
            <a:r>
              <a:rPr lang="de-DE" sz="2800" baseline="30000" smtClean="0">
                <a:sym typeface="Symbol" pitchFamily="18" charset="2"/>
              </a:rPr>
              <a:t> </a:t>
            </a:r>
          </a:p>
          <a:p>
            <a:pPr>
              <a:buFontTx/>
              <a:buNone/>
            </a:pPr>
            <a:endParaRPr lang="de-DE" sz="2800" baseline="30000" smtClean="0">
              <a:sym typeface="Symbol" pitchFamily="18" charset="2"/>
            </a:endParaRPr>
          </a:p>
          <a:p>
            <a:pPr>
              <a:buFontTx/>
              <a:buNone/>
            </a:pPr>
            <a:endParaRPr lang="de-DE" sz="2800" baseline="30000" smtClean="0">
              <a:sym typeface="Symbol" pitchFamily="18" charset="2"/>
            </a:endParaRPr>
          </a:p>
          <a:p>
            <a:pPr>
              <a:buFontTx/>
              <a:buNone/>
            </a:pPr>
            <a:endParaRPr lang="de-DE" sz="2400" baseline="30000" smtClean="0">
              <a:sym typeface="Symbol" pitchFamily="18" charset="2"/>
            </a:endParaRPr>
          </a:p>
          <a:p>
            <a:pPr>
              <a:buFontTx/>
              <a:buNone/>
            </a:pPr>
            <a:endParaRPr lang="de-DE" sz="2400" baseline="30000" smtClean="0">
              <a:sym typeface="Symbol" pitchFamily="18" charset="2"/>
            </a:endParaRPr>
          </a:p>
          <a:p>
            <a:pPr>
              <a:buFontTx/>
              <a:buNone/>
            </a:pPr>
            <a:endParaRPr lang="de-DE" sz="2400" baseline="30000" smtClean="0">
              <a:sym typeface="Symbol" pitchFamily="18" charset="2"/>
            </a:endParaRPr>
          </a:p>
          <a:p>
            <a:pPr>
              <a:buFontTx/>
              <a:buNone/>
            </a:pPr>
            <a:endParaRPr lang="de-DE" sz="2400" baseline="30000" smtClean="0">
              <a:sym typeface="Symbol" pitchFamily="18" charset="2"/>
            </a:endParaRPr>
          </a:p>
          <a:p>
            <a:pPr>
              <a:buFontTx/>
              <a:buNone/>
            </a:pPr>
            <a:endParaRPr lang="de-DE" sz="2400" baseline="30000" smtClean="0">
              <a:sym typeface="Symbol" pitchFamily="18" charset="2"/>
            </a:endParaRPr>
          </a:p>
          <a:p>
            <a:r>
              <a:rPr lang="de-DE" sz="2800" smtClean="0">
                <a:sym typeface="Symbol" pitchFamily="18" charset="2"/>
              </a:rPr>
              <a:t>What are good distance measures for curves?</a:t>
            </a:r>
          </a:p>
          <a:p>
            <a:pPr marL="871538" lvl="1"/>
            <a:r>
              <a:rPr lang="de-DE" smtClean="0">
                <a:sym typeface="Symbol" pitchFamily="18" charset="2"/>
              </a:rPr>
              <a:t>Hausdorff distance?</a:t>
            </a:r>
          </a:p>
          <a:p>
            <a:pPr marL="871538" lvl="1"/>
            <a:r>
              <a:rPr lang="de-DE" smtClean="0">
                <a:sym typeface="Symbol" pitchFamily="18" charset="2"/>
              </a:rPr>
              <a:t>Fr</a:t>
            </a:r>
            <a:r>
              <a:rPr lang="en-US" smtClean="0">
                <a:cs typeface="Times New Roman" pitchFamily="18" charset="0"/>
                <a:sym typeface="Symbol" pitchFamily="18" charset="2"/>
              </a:rPr>
              <a:t>échet distance?</a:t>
            </a: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1612900" y="2384425"/>
            <a:ext cx="4876800" cy="1676400"/>
            <a:chOff x="576" y="2256"/>
            <a:chExt cx="3072" cy="1056"/>
          </a:xfrm>
        </p:grpSpPr>
        <p:sp>
          <p:nvSpPr>
            <p:cNvPr id="15373" name="Line 5"/>
            <p:cNvSpPr>
              <a:spLocks noChangeShapeType="1"/>
            </p:cNvSpPr>
            <p:nvPr/>
          </p:nvSpPr>
          <p:spPr bwMode="auto">
            <a:xfrm flipV="1">
              <a:off x="576" y="2688"/>
              <a:ext cx="384" cy="57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4" name="Line 6"/>
            <p:cNvSpPr>
              <a:spLocks noChangeShapeType="1"/>
            </p:cNvSpPr>
            <p:nvPr/>
          </p:nvSpPr>
          <p:spPr bwMode="auto">
            <a:xfrm>
              <a:off x="960" y="2688"/>
              <a:ext cx="864" cy="43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5" name="Line 7"/>
            <p:cNvSpPr>
              <a:spLocks noChangeShapeType="1"/>
            </p:cNvSpPr>
            <p:nvPr/>
          </p:nvSpPr>
          <p:spPr bwMode="auto">
            <a:xfrm flipH="1" flipV="1">
              <a:off x="1248" y="2256"/>
              <a:ext cx="576" cy="86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6" name="Line 8"/>
            <p:cNvSpPr>
              <a:spLocks noChangeShapeType="1"/>
            </p:cNvSpPr>
            <p:nvPr/>
          </p:nvSpPr>
          <p:spPr bwMode="auto">
            <a:xfrm>
              <a:off x="1248" y="2256"/>
              <a:ext cx="1056" cy="105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7" name="Line 9"/>
            <p:cNvSpPr>
              <a:spLocks noChangeShapeType="1"/>
            </p:cNvSpPr>
            <p:nvPr/>
          </p:nvSpPr>
          <p:spPr bwMode="auto">
            <a:xfrm flipV="1">
              <a:off x="2304" y="2496"/>
              <a:ext cx="528" cy="81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8" name="Line 10"/>
            <p:cNvSpPr>
              <a:spLocks noChangeShapeType="1"/>
            </p:cNvSpPr>
            <p:nvPr/>
          </p:nvSpPr>
          <p:spPr bwMode="auto">
            <a:xfrm>
              <a:off x="2832" y="2496"/>
              <a:ext cx="816" cy="67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65" name="Group 11"/>
          <p:cNvGrpSpPr>
            <a:grpSpLocks/>
          </p:cNvGrpSpPr>
          <p:nvPr/>
        </p:nvGrpSpPr>
        <p:grpSpPr bwMode="auto">
          <a:xfrm>
            <a:off x="1460500" y="3222625"/>
            <a:ext cx="5105400" cy="1143000"/>
            <a:chOff x="480" y="2784"/>
            <a:chExt cx="3216" cy="720"/>
          </a:xfrm>
        </p:grpSpPr>
        <p:sp>
          <p:nvSpPr>
            <p:cNvPr id="15368" name="Line 12"/>
            <p:cNvSpPr>
              <a:spLocks noChangeShapeType="1"/>
            </p:cNvSpPr>
            <p:nvPr/>
          </p:nvSpPr>
          <p:spPr bwMode="auto">
            <a:xfrm>
              <a:off x="480" y="2784"/>
              <a:ext cx="768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9" name="Line 13"/>
            <p:cNvSpPr>
              <a:spLocks noChangeShapeType="1"/>
            </p:cNvSpPr>
            <p:nvPr/>
          </p:nvSpPr>
          <p:spPr bwMode="auto">
            <a:xfrm flipV="1">
              <a:off x="1248" y="2832"/>
              <a:ext cx="192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Line 14"/>
            <p:cNvSpPr>
              <a:spLocks noChangeShapeType="1"/>
            </p:cNvSpPr>
            <p:nvPr/>
          </p:nvSpPr>
          <p:spPr bwMode="auto">
            <a:xfrm>
              <a:off x="1440" y="2832"/>
              <a:ext cx="288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1" name="Line 15"/>
            <p:cNvSpPr>
              <a:spLocks noChangeShapeType="1"/>
            </p:cNvSpPr>
            <p:nvPr/>
          </p:nvSpPr>
          <p:spPr bwMode="auto">
            <a:xfrm flipV="1">
              <a:off x="1728" y="3312"/>
              <a:ext cx="115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Line 16"/>
            <p:cNvSpPr>
              <a:spLocks noChangeShapeType="1"/>
            </p:cNvSpPr>
            <p:nvPr/>
          </p:nvSpPr>
          <p:spPr bwMode="auto">
            <a:xfrm>
              <a:off x="2880" y="3312"/>
              <a:ext cx="81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6" name="Text Box 17"/>
          <p:cNvSpPr txBox="1">
            <a:spLocks noChangeArrowheads="1"/>
          </p:cNvSpPr>
          <p:nvPr/>
        </p:nvSpPr>
        <p:spPr bwMode="auto">
          <a:xfrm>
            <a:off x="6032500" y="3070225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/>
              <a:t>f</a:t>
            </a:r>
            <a:endParaRPr lang="de-DE"/>
          </a:p>
        </p:txBody>
      </p:sp>
      <p:sp>
        <p:nvSpPr>
          <p:cNvPr id="15367" name="Text Box 18"/>
          <p:cNvSpPr txBox="1">
            <a:spLocks noChangeArrowheads="1"/>
          </p:cNvSpPr>
          <p:nvPr/>
        </p:nvSpPr>
        <p:spPr bwMode="auto">
          <a:xfrm>
            <a:off x="6032500" y="4075113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/>
              <a:t>g</a:t>
            </a:r>
            <a:endParaRPr lang="de-DE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207963"/>
            <a:ext cx="8162925" cy="1143000"/>
          </a:xfrm>
        </p:spPr>
        <p:txBody>
          <a:bodyPr/>
          <a:lstStyle/>
          <a:p>
            <a:r>
              <a:rPr lang="de-DE" sz="4000" smtClean="0">
                <a:solidFill>
                  <a:schemeClr val="accent2"/>
                </a:solidFill>
              </a:rPr>
              <a:t>When Are Two Curves „Similar“?</a:t>
            </a:r>
            <a:endParaRPr lang="de-DE" sz="4000" smtClean="0"/>
          </a:p>
        </p:txBody>
      </p:sp>
      <p:sp>
        <p:nvSpPr>
          <p:cNvPr id="507907" name="Text Box 3"/>
          <p:cNvSpPr txBox="1">
            <a:spLocks noChangeArrowheads="1"/>
          </p:cNvSpPr>
          <p:nvPr/>
        </p:nvSpPr>
        <p:spPr bwMode="auto">
          <a:xfrm>
            <a:off x="795338" y="1411288"/>
            <a:ext cx="7513637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Char char="•"/>
            </a:pPr>
            <a:r>
              <a:rPr lang="de-DE"/>
              <a:t> Directed Hausdorff distance 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/>
              <a:t>          </a:t>
            </a:r>
            <a:r>
              <a:rPr lang="de-DE">
                <a:latin typeface="Symbol" pitchFamily="18" charset="2"/>
              </a:rPr>
              <a:t>d</a:t>
            </a:r>
            <a:r>
              <a:rPr lang="de-DE" baseline="-25000">
                <a:latin typeface="Symbol" pitchFamily="18" charset="2"/>
              </a:rPr>
              <a:t>H</a:t>
            </a:r>
            <a:r>
              <a:rPr lang="de-DE" baseline="60000">
                <a:sym typeface="Symbol" pitchFamily="18" charset="2"/>
              </a:rPr>
              <a:t></a:t>
            </a:r>
            <a:r>
              <a:rPr lang="de-DE"/>
              <a:t>(A,B) = max min || a-b ||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DE"/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de-DE"/>
              <a:t> Undirected Hausdorff-distance </a:t>
            </a:r>
          </a:p>
          <a:p>
            <a:pPr lvl="1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>
                <a:latin typeface="Symbol" pitchFamily="18" charset="2"/>
              </a:rPr>
              <a:t>d</a:t>
            </a:r>
            <a:r>
              <a:rPr lang="de-DE" baseline="-25000">
                <a:latin typeface="Symbol" pitchFamily="18" charset="2"/>
              </a:rPr>
              <a:t>H </a:t>
            </a:r>
            <a:r>
              <a:rPr lang="de-DE"/>
              <a:t>(A,B) = max (</a:t>
            </a:r>
            <a:r>
              <a:rPr lang="de-DE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de-DE" baseline="-25000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de-DE" baseline="60000">
                <a:solidFill>
                  <a:srgbClr val="FF0000"/>
                </a:solidFill>
                <a:sym typeface="Symbol" pitchFamily="18" charset="2"/>
              </a:rPr>
              <a:t></a:t>
            </a:r>
            <a:r>
              <a:rPr lang="de-DE">
                <a:solidFill>
                  <a:srgbClr val="FF0000"/>
                </a:solidFill>
              </a:rPr>
              <a:t>(A,B) </a:t>
            </a:r>
            <a:r>
              <a:rPr lang="de-DE"/>
              <a:t>, </a:t>
            </a:r>
            <a:r>
              <a:rPr lang="de-DE">
                <a:solidFill>
                  <a:srgbClr val="00B050"/>
                </a:solidFill>
                <a:latin typeface="Symbol" pitchFamily="18" charset="2"/>
              </a:rPr>
              <a:t>d</a:t>
            </a:r>
            <a:r>
              <a:rPr lang="de-DE" baseline="-25000">
                <a:solidFill>
                  <a:srgbClr val="00FF00"/>
                </a:solidFill>
                <a:latin typeface="Symbol" pitchFamily="18" charset="2"/>
              </a:rPr>
              <a:t>H</a:t>
            </a:r>
            <a:r>
              <a:rPr lang="de-DE" baseline="60000">
                <a:solidFill>
                  <a:srgbClr val="00B050"/>
                </a:solidFill>
                <a:sym typeface="Symbol" pitchFamily="18" charset="2"/>
              </a:rPr>
              <a:t></a:t>
            </a:r>
            <a:r>
              <a:rPr lang="de-DE">
                <a:solidFill>
                  <a:srgbClr val="00B050"/>
                </a:solidFill>
              </a:rPr>
              <a:t>(B,A) </a:t>
            </a:r>
            <a:r>
              <a:rPr lang="de-DE"/>
              <a:t>)</a:t>
            </a:r>
          </a:p>
          <a:p>
            <a:pPr lvl="1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DE"/>
          </a:p>
          <a:p>
            <a:pPr lvl="1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/>
              <a:t>But: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44550" y="4175125"/>
            <a:ext cx="1809750" cy="1868488"/>
            <a:chOff x="532" y="2630"/>
            <a:chExt cx="1140" cy="1177"/>
          </a:xfrm>
        </p:grpSpPr>
        <p:sp>
          <p:nvSpPr>
            <p:cNvPr id="16406" name="Line 5"/>
            <p:cNvSpPr>
              <a:spLocks noChangeShapeType="1"/>
            </p:cNvSpPr>
            <p:nvPr/>
          </p:nvSpPr>
          <p:spPr bwMode="auto">
            <a:xfrm>
              <a:off x="632" y="2630"/>
              <a:ext cx="169" cy="11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Line 6"/>
            <p:cNvSpPr>
              <a:spLocks noChangeShapeType="1"/>
            </p:cNvSpPr>
            <p:nvPr/>
          </p:nvSpPr>
          <p:spPr bwMode="auto">
            <a:xfrm flipV="1">
              <a:off x="801" y="2655"/>
              <a:ext cx="57" cy="11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Line 7"/>
            <p:cNvSpPr>
              <a:spLocks noChangeShapeType="1"/>
            </p:cNvSpPr>
            <p:nvPr/>
          </p:nvSpPr>
          <p:spPr bwMode="auto">
            <a:xfrm>
              <a:off x="864" y="2655"/>
              <a:ext cx="106" cy="11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Line 8"/>
            <p:cNvSpPr>
              <a:spLocks noChangeShapeType="1"/>
            </p:cNvSpPr>
            <p:nvPr/>
          </p:nvSpPr>
          <p:spPr bwMode="auto">
            <a:xfrm flipV="1">
              <a:off x="970" y="2648"/>
              <a:ext cx="101" cy="1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Line 9"/>
            <p:cNvSpPr>
              <a:spLocks noChangeShapeType="1"/>
            </p:cNvSpPr>
            <p:nvPr/>
          </p:nvSpPr>
          <p:spPr bwMode="auto">
            <a:xfrm>
              <a:off x="1071" y="2648"/>
              <a:ext cx="94" cy="1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Line 10"/>
            <p:cNvSpPr>
              <a:spLocks noChangeShapeType="1"/>
            </p:cNvSpPr>
            <p:nvPr/>
          </p:nvSpPr>
          <p:spPr bwMode="auto">
            <a:xfrm flipV="1">
              <a:off x="1165" y="2661"/>
              <a:ext cx="131" cy="11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Line 11"/>
            <p:cNvSpPr>
              <a:spLocks noChangeShapeType="1"/>
            </p:cNvSpPr>
            <p:nvPr/>
          </p:nvSpPr>
          <p:spPr bwMode="auto">
            <a:xfrm>
              <a:off x="1290" y="2655"/>
              <a:ext cx="94" cy="1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Line 12"/>
            <p:cNvSpPr>
              <a:spLocks noChangeShapeType="1"/>
            </p:cNvSpPr>
            <p:nvPr/>
          </p:nvSpPr>
          <p:spPr bwMode="auto">
            <a:xfrm flipV="1">
              <a:off x="1384" y="2655"/>
              <a:ext cx="106" cy="1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Line 13"/>
            <p:cNvSpPr>
              <a:spLocks noChangeShapeType="1"/>
            </p:cNvSpPr>
            <p:nvPr/>
          </p:nvSpPr>
          <p:spPr bwMode="auto">
            <a:xfrm>
              <a:off x="1490" y="2655"/>
              <a:ext cx="94" cy="11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Line 14"/>
            <p:cNvSpPr>
              <a:spLocks noChangeShapeType="1"/>
            </p:cNvSpPr>
            <p:nvPr/>
          </p:nvSpPr>
          <p:spPr bwMode="auto">
            <a:xfrm>
              <a:off x="532" y="2730"/>
              <a:ext cx="1052" cy="5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Line 15"/>
            <p:cNvSpPr>
              <a:spLocks noChangeShapeType="1"/>
            </p:cNvSpPr>
            <p:nvPr/>
          </p:nvSpPr>
          <p:spPr bwMode="auto">
            <a:xfrm flipH="1">
              <a:off x="538" y="2780"/>
              <a:ext cx="1046" cy="6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Line 16"/>
            <p:cNvSpPr>
              <a:spLocks noChangeShapeType="1"/>
            </p:cNvSpPr>
            <p:nvPr/>
          </p:nvSpPr>
          <p:spPr bwMode="auto">
            <a:xfrm>
              <a:off x="538" y="2842"/>
              <a:ext cx="1065" cy="5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Line 17"/>
            <p:cNvSpPr>
              <a:spLocks noChangeShapeType="1"/>
            </p:cNvSpPr>
            <p:nvPr/>
          </p:nvSpPr>
          <p:spPr bwMode="auto">
            <a:xfrm flipH="1">
              <a:off x="557" y="2893"/>
              <a:ext cx="1040" cy="9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Line 18"/>
            <p:cNvSpPr>
              <a:spLocks noChangeShapeType="1"/>
            </p:cNvSpPr>
            <p:nvPr/>
          </p:nvSpPr>
          <p:spPr bwMode="auto">
            <a:xfrm>
              <a:off x="557" y="2986"/>
              <a:ext cx="1052" cy="6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Line 19"/>
            <p:cNvSpPr>
              <a:spLocks noChangeShapeType="1"/>
            </p:cNvSpPr>
            <p:nvPr/>
          </p:nvSpPr>
          <p:spPr bwMode="auto">
            <a:xfrm flipH="1">
              <a:off x="570" y="3049"/>
              <a:ext cx="1039" cy="1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Line 20"/>
            <p:cNvSpPr>
              <a:spLocks noChangeShapeType="1"/>
            </p:cNvSpPr>
            <p:nvPr/>
          </p:nvSpPr>
          <p:spPr bwMode="auto">
            <a:xfrm>
              <a:off x="570" y="3149"/>
              <a:ext cx="1070" cy="5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Line 21"/>
            <p:cNvSpPr>
              <a:spLocks noChangeShapeType="1"/>
            </p:cNvSpPr>
            <p:nvPr/>
          </p:nvSpPr>
          <p:spPr bwMode="auto">
            <a:xfrm flipH="1">
              <a:off x="589" y="3206"/>
              <a:ext cx="1051" cy="10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Line 22"/>
            <p:cNvSpPr>
              <a:spLocks noChangeShapeType="1"/>
            </p:cNvSpPr>
            <p:nvPr/>
          </p:nvSpPr>
          <p:spPr bwMode="auto">
            <a:xfrm>
              <a:off x="589" y="3312"/>
              <a:ext cx="1058" cy="5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Line 23"/>
            <p:cNvSpPr>
              <a:spLocks noChangeShapeType="1"/>
            </p:cNvSpPr>
            <p:nvPr/>
          </p:nvSpPr>
          <p:spPr bwMode="auto">
            <a:xfrm flipH="1">
              <a:off x="607" y="3368"/>
              <a:ext cx="1040" cy="8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Line 24"/>
            <p:cNvSpPr>
              <a:spLocks noChangeShapeType="1"/>
            </p:cNvSpPr>
            <p:nvPr/>
          </p:nvSpPr>
          <p:spPr bwMode="auto">
            <a:xfrm>
              <a:off x="607" y="3450"/>
              <a:ext cx="1058" cy="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Line 25"/>
            <p:cNvSpPr>
              <a:spLocks noChangeShapeType="1"/>
            </p:cNvSpPr>
            <p:nvPr/>
          </p:nvSpPr>
          <p:spPr bwMode="auto">
            <a:xfrm flipH="1">
              <a:off x="595" y="3525"/>
              <a:ext cx="1077" cy="13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Line 26"/>
            <p:cNvSpPr>
              <a:spLocks noChangeShapeType="1"/>
            </p:cNvSpPr>
            <p:nvPr/>
          </p:nvSpPr>
          <p:spPr bwMode="auto">
            <a:xfrm>
              <a:off x="595" y="3656"/>
              <a:ext cx="1058" cy="8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7931" name="Text Box 27"/>
          <p:cNvSpPr txBox="1">
            <a:spLocks noChangeArrowheads="1"/>
          </p:cNvSpPr>
          <p:nvPr/>
        </p:nvSpPr>
        <p:spPr bwMode="auto">
          <a:xfrm>
            <a:off x="3617913" y="3906838"/>
            <a:ext cx="51339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US"/>
              <a:t> Small Hausdorff distance</a:t>
            </a:r>
          </a:p>
          <a:p>
            <a:pPr algn="l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US"/>
              <a:t> When considered as curves the distance should be large</a:t>
            </a:r>
          </a:p>
          <a:p>
            <a:pPr algn="l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US"/>
              <a:t> The Fr</a:t>
            </a:r>
            <a:r>
              <a:rPr lang="en-US">
                <a:cs typeface="Times New Roman" pitchFamily="18" charset="0"/>
              </a:rPr>
              <a:t>échet distance takes the continuity of the curves into account</a:t>
            </a:r>
          </a:p>
        </p:txBody>
      </p:sp>
      <p:sp>
        <p:nvSpPr>
          <p:cNvPr id="16390" name="Line 28"/>
          <p:cNvSpPr>
            <a:spLocks noChangeShapeType="1"/>
          </p:cNvSpPr>
          <p:nvPr/>
        </p:nvSpPr>
        <p:spPr bwMode="auto">
          <a:xfrm>
            <a:off x="7288213" y="1838325"/>
            <a:ext cx="0" cy="746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Line 29"/>
          <p:cNvSpPr>
            <a:spLocks noChangeShapeType="1"/>
          </p:cNvSpPr>
          <p:nvPr/>
        </p:nvSpPr>
        <p:spPr bwMode="auto">
          <a:xfrm>
            <a:off x="7296150" y="2565400"/>
            <a:ext cx="615950" cy="19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30"/>
          <p:cNvSpPr>
            <a:spLocks noChangeShapeType="1"/>
          </p:cNvSpPr>
          <p:nvPr/>
        </p:nvSpPr>
        <p:spPr bwMode="auto">
          <a:xfrm flipV="1">
            <a:off x="7912100" y="1838325"/>
            <a:ext cx="0" cy="746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31"/>
          <p:cNvSpPr>
            <a:spLocks noChangeShapeType="1"/>
          </p:cNvSpPr>
          <p:nvPr/>
        </p:nvSpPr>
        <p:spPr bwMode="auto">
          <a:xfrm flipH="1" flipV="1">
            <a:off x="7286625" y="1828800"/>
            <a:ext cx="6254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32"/>
          <p:cNvSpPr>
            <a:spLocks noChangeShapeType="1"/>
          </p:cNvSpPr>
          <p:nvPr/>
        </p:nvSpPr>
        <p:spPr bwMode="auto">
          <a:xfrm flipV="1">
            <a:off x="5654675" y="1735138"/>
            <a:ext cx="1922463" cy="4476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33"/>
          <p:cNvSpPr>
            <a:spLocks noChangeShapeType="1"/>
          </p:cNvSpPr>
          <p:nvPr/>
        </p:nvSpPr>
        <p:spPr bwMode="auto">
          <a:xfrm>
            <a:off x="7567613" y="1725613"/>
            <a:ext cx="0" cy="971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Line 34"/>
          <p:cNvSpPr>
            <a:spLocks noChangeShapeType="1"/>
          </p:cNvSpPr>
          <p:nvPr/>
        </p:nvSpPr>
        <p:spPr bwMode="auto">
          <a:xfrm flipH="1" flipV="1">
            <a:off x="5673725" y="2182813"/>
            <a:ext cx="1893888" cy="5222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Text Box 35"/>
          <p:cNvSpPr txBox="1">
            <a:spLocks noChangeArrowheads="1"/>
          </p:cNvSpPr>
          <p:nvPr/>
        </p:nvSpPr>
        <p:spPr bwMode="auto">
          <a:xfrm>
            <a:off x="7889875" y="1674813"/>
            <a:ext cx="42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/>
              <a:t>A</a:t>
            </a:r>
          </a:p>
        </p:txBody>
      </p:sp>
      <p:sp>
        <p:nvSpPr>
          <p:cNvPr id="16398" name="Text Box 36"/>
          <p:cNvSpPr txBox="1">
            <a:spLocks noChangeArrowheads="1"/>
          </p:cNvSpPr>
          <p:nvPr/>
        </p:nvSpPr>
        <p:spPr bwMode="auto">
          <a:xfrm>
            <a:off x="5503863" y="1724025"/>
            <a:ext cx="427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507941" name="Line 37"/>
          <p:cNvSpPr>
            <a:spLocks noChangeShapeType="1"/>
          </p:cNvSpPr>
          <p:nvPr/>
        </p:nvSpPr>
        <p:spPr bwMode="auto">
          <a:xfrm flipH="1">
            <a:off x="7558088" y="2257425"/>
            <a:ext cx="35401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7942" name="Line 38"/>
          <p:cNvSpPr>
            <a:spLocks noChangeShapeType="1"/>
          </p:cNvSpPr>
          <p:nvPr/>
        </p:nvSpPr>
        <p:spPr bwMode="auto">
          <a:xfrm>
            <a:off x="5673725" y="2173288"/>
            <a:ext cx="1612900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7943" name="Text Box 39"/>
          <p:cNvSpPr txBox="1">
            <a:spLocks noChangeArrowheads="1"/>
          </p:cNvSpPr>
          <p:nvPr/>
        </p:nvSpPr>
        <p:spPr bwMode="auto">
          <a:xfrm>
            <a:off x="5507038" y="2360613"/>
            <a:ext cx="1519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>
                <a:solidFill>
                  <a:srgbClr val="33CC33"/>
                </a:solidFill>
                <a:latin typeface="Symbol" pitchFamily="18" charset="2"/>
              </a:rPr>
              <a:t>d</a:t>
            </a:r>
            <a:r>
              <a:rPr lang="de-DE" baseline="-25000">
                <a:solidFill>
                  <a:srgbClr val="00FF00"/>
                </a:solidFill>
                <a:latin typeface="Symbol" pitchFamily="18" charset="2"/>
              </a:rPr>
              <a:t>H</a:t>
            </a:r>
            <a:r>
              <a:rPr lang="de-DE" baseline="60000">
                <a:solidFill>
                  <a:srgbClr val="33CC33"/>
                </a:solidFill>
                <a:sym typeface="Symbol" pitchFamily="18" charset="2"/>
              </a:rPr>
              <a:t></a:t>
            </a:r>
            <a:r>
              <a:rPr lang="de-DE">
                <a:solidFill>
                  <a:srgbClr val="33CC33"/>
                </a:solidFill>
              </a:rPr>
              <a:t>(B,A)</a:t>
            </a:r>
            <a:endParaRPr lang="en-US">
              <a:solidFill>
                <a:srgbClr val="33CC33"/>
              </a:solidFill>
            </a:endParaRPr>
          </a:p>
        </p:txBody>
      </p:sp>
      <p:sp>
        <p:nvSpPr>
          <p:cNvPr id="507944" name="Text Box 40"/>
          <p:cNvSpPr txBox="1">
            <a:spLocks noChangeArrowheads="1"/>
          </p:cNvSpPr>
          <p:nvPr/>
        </p:nvSpPr>
        <p:spPr bwMode="auto">
          <a:xfrm>
            <a:off x="7454900" y="2652713"/>
            <a:ext cx="1525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de-DE" baseline="-25000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de-DE" baseline="60000">
                <a:solidFill>
                  <a:srgbClr val="FF0000"/>
                </a:solidFill>
                <a:sym typeface="Symbol" pitchFamily="18" charset="2"/>
              </a:rPr>
              <a:t></a:t>
            </a:r>
            <a:r>
              <a:rPr lang="de-DE">
                <a:solidFill>
                  <a:srgbClr val="FF0000"/>
                </a:solidFill>
              </a:rPr>
              <a:t>(A,B)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6403" name="TextBox 40"/>
          <p:cNvSpPr txBox="1">
            <a:spLocks noChangeArrowheads="1"/>
          </p:cNvSpPr>
          <p:nvPr/>
        </p:nvSpPr>
        <p:spPr bwMode="auto">
          <a:xfrm>
            <a:off x="2574925" y="2146300"/>
            <a:ext cx="19589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a</a:t>
            </a:r>
            <a:r>
              <a:rPr lang="en-US" sz="1800">
                <a:sym typeface="Symbol" pitchFamily="18" charset="2"/>
              </a:rPr>
              <a:t> A  bB</a:t>
            </a:r>
            <a:endParaRPr lang="en-US" sz="1800"/>
          </a:p>
          <a:p>
            <a:endParaRPr lang="en-US" sz="1800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>
            <a:off x="909638" y="4286250"/>
            <a:ext cx="57150" cy="100013"/>
          </a:xfrm>
          <a:custGeom>
            <a:avLst/>
            <a:gdLst>
              <a:gd name="T0" fmla="*/ 9525 w 57150"/>
              <a:gd name="T1" fmla="*/ 0 h 100013"/>
              <a:gd name="T2" fmla="*/ 57150 w 57150"/>
              <a:gd name="T3" fmla="*/ 57150 h 100013"/>
              <a:gd name="T4" fmla="*/ 0 w 57150"/>
              <a:gd name="T5" fmla="*/ 100013 h 100013"/>
              <a:gd name="T6" fmla="*/ 0 60000 65536"/>
              <a:gd name="T7" fmla="*/ 0 60000 65536"/>
              <a:gd name="T8" fmla="*/ 0 60000 65536"/>
              <a:gd name="T9" fmla="*/ 0 w 57150"/>
              <a:gd name="T10" fmla="*/ 0 h 100013"/>
              <a:gd name="T11" fmla="*/ 57150 w 57150"/>
              <a:gd name="T12" fmla="*/ 100013 h 1000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150" h="100013">
                <a:moveTo>
                  <a:pt x="9525" y="0"/>
                </a:moveTo>
                <a:lnTo>
                  <a:pt x="57150" y="57150"/>
                </a:lnTo>
                <a:lnTo>
                  <a:pt x="0" y="100013"/>
                </a:lnTo>
              </a:path>
            </a:pathLst>
          </a:cu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>
            <a:off x="971550" y="4219575"/>
            <a:ext cx="79375" cy="61913"/>
          </a:xfrm>
          <a:custGeom>
            <a:avLst/>
            <a:gdLst>
              <a:gd name="T0" fmla="*/ 0 w 79809"/>
              <a:gd name="T1" fmla="*/ 22482 h 62179"/>
              <a:gd name="T2" fmla="*/ 39281 w 79809"/>
              <a:gd name="T3" fmla="*/ 58056 h 62179"/>
              <a:gd name="T4" fmla="*/ 61103 w 79809"/>
              <a:gd name="T5" fmla="*/ 22482 h 62179"/>
              <a:gd name="T6" fmla="*/ 61103 w 79809"/>
              <a:gd name="T7" fmla="*/ 13590 h 62179"/>
              <a:gd name="T8" fmla="*/ 61103 w 79809"/>
              <a:gd name="T9" fmla="*/ 13590 h 62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809"/>
              <a:gd name="T16" fmla="*/ 0 h 62179"/>
              <a:gd name="T17" fmla="*/ 79809 w 79809"/>
              <a:gd name="T18" fmla="*/ 62179 h 621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809" h="62179">
                <a:moveTo>
                  <a:pt x="0" y="24079"/>
                </a:moveTo>
                <a:lnTo>
                  <a:pt x="42863" y="62179"/>
                </a:lnTo>
                <a:cubicBezTo>
                  <a:pt x="50800" y="49479"/>
                  <a:pt x="59504" y="37227"/>
                  <a:pt x="66675" y="24079"/>
                </a:cubicBezTo>
                <a:cubicBezTo>
                  <a:pt x="79809" y="0"/>
                  <a:pt x="71562" y="9667"/>
                  <a:pt x="66675" y="14554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07" grpId="0" build="p"/>
      <p:bldP spid="507931" grpId="0" build="p"/>
      <p:bldP spid="42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0800"/>
            <a:ext cx="8229600" cy="4572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de-DE" sz="2400" dirty="0"/>
              <a:t>	</a:t>
            </a:r>
            <a:r>
              <a:rPr lang="de-DE" sz="2400" dirty="0" smtClean="0">
                <a:latin typeface="Symbol" pitchFamily="18" charset="2"/>
              </a:rPr>
              <a:t>d</a:t>
            </a:r>
            <a:r>
              <a:rPr lang="de-DE" sz="2400" baseline="-25000" dirty="0" smtClean="0"/>
              <a:t>F</a:t>
            </a:r>
            <a:r>
              <a:rPr lang="de-DE" sz="2400" dirty="0" smtClean="0"/>
              <a:t>(f,g) </a:t>
            </a:r>
            <a:r>
              <a:rPr lang="de-DE" sz="2400" dirty="0"/>
              <a:t>=      inf          </a:t>
            </a:r>
            <a:r>
              <a:rPr lang="de-DE" sz="2400" dirty="0" smtClean="0"/>
              <a:t>    </a:t>
            </a:r>
            <a:r>
              <a:rPr lang="de-DE" sz="2400" dirty="0"/>
              <a:t>max    </a:t>
            </a:r>
            <a:r>
              <a:rPr lang="de-DE" sz="2400" dirty="0" smtClean="0"/>
              <a:t>||f(</a:t>
            </a:r>
            <a:r>
              <a:rPr lang="de-DE" sz="2400" dirty="0" smtClean="0">
                <a:latin typeface="Symbol" pitchFamily="18" charset="2"/>
              </a:rPr>
              <a:t>a</a:t>
            </a:r>
            <a:r>
              <a:rPr lang="de-DE" sz="2400" dirty="0" smtClean="0"/>
              <a:t>(t))-g(</a:t>
            </a:r>
            <a:r>
              <a:rPr lang="de-DE" sz="2400" dirty="0" smtClean="0">
                <a:latin typeface="Symbol" pitchFamily="18" charset="2"/>
              </a:rPr>
              <a:t>b</a:t>
            </a:r>
            <a:r>
              <a:rPr lang="de-DE" sz="2400" dirty="0" smtClean="0"/>
              <a:t>(t</a:t>
            </a:r>
            <a:r>
              <a:rPr lang="de-DE" sz="2400" dirty="0"/>
              <a:t>))||</a:t>
            </a:r>
          </a:p>
          <a:p>
            <a:pPr>
              <a:lnSpc>
                <a:spcPct val="30000"/>
              </a:lnSpc>
              <a:buFontTx/>
              <a:buNone/>
              <a:defRPr/>
            </a:pPr>
            <a:r>
              <a:rPr lang="de-DE" dirty="0"/>
              <a:t>		       </a:t>
            </a:r>
            <a:r>
              <a:rPr lang="de-DE" sz="1800" dirty="0" smtClean="0">
                <a:latin typeface="Symbol" pitchFamily="18" charset="2"/>
              </a:rPr>
              <a:t>a,b</a:t>
            </a:r>
            <a:r>
              <a:rPr lang="de-DE" sz="1800" dirty="0" smtClean="0"/>
              <a:t>:[</a:t>
            </a:r>
            <a:r>
              <a:rPr lang="de-DE" sz="1800" dirty="0"/>
              <a:t>0,1]   [0,1]   t </a:t>
            </a:r>
            <a:r>
              <a:rPr lang="de-DE" sz="1800" dirty="0">
                <a:sym typeface="Symbol" pitchFamily="18" charset="2"/>
              </a:rPr>
              <a:t>[0,1]</a:t>
            </a:r>
            <a:endParaRPr lang="de-DE" dirty="0"/>
          </a:p>
          <a:p>
            <a:pPr>
              <a:lnSpc>
                <a:spcPct val="30000"/>
              </a:lnSpc>
              <a:buFontTx/>
              <a:buNone/>
              <a:defRPr/>
            </a:pPr>
            <a:endParaRPr lang="de-DE" dirty="0"/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de-DE" sz="2400" dirty="0" smtClean="0"/>
              <a:t>where </a:t>
            </a:r>
            <a:r>
              <a:rPr lang="de-DE" sz="2400" dirty="0" smtClean="0">
                <a:latin typeface="Symbol" pitchFamily="18" charset="2"/>
              </a:rPr>
              <a:t>a </a:t>
            </a:r>
            <a:r>
              <a:rPr lang="de-DE" sz="2400" dirty="0"/>
              <a:t>a</a:t>
            </a:r>
            <a:r>
              <a:rPr lang="de-DE" sz="2400" dirty="0" smtClean="0"/>
              <a:t>nd </a:t>
            </a:r>
            <a:r>
              <a:rPr lang="de-DE" sz="2400" dirty="0" smtClean="0">
                <a:latin typeface="Symbol" pitchFamily="18" charset="2"/>
              </a:rPr>
              <a:t>b</a:t>
            </a:r>
            <a:r>
              <a:rPr lang="de-DE" sz="2400" dirty="0" smtClean="0"/>
              <a:t> range over continuous monotone increasing reparameterizations only.</a:t>
            </a:r>
            <a:endParaRPr lang="de-DE" sz="2400" dirty="0"/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2971800" y="1854200"/>
            <a:ext cx="1524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9982" name="Text Box 30"/>
          <p:cNvSpPr txBox="1">
            <a:spLocks noChangeArrowheads="1"/>
          </p:cNvSpPr>
          <p:nvPr/>
        </p:nvSpPr>
        <p:spPr bwMode="auto">
          <a:xfrm>
            <a:off x="5791200" y="2589213"/>
            <a:ext cx="33528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Char char="•"/>
            </a:pPr>
            <a:r>
              <a:rPr lang="de-DE"/>
              <a:t> Man and dog walk on one curve each</a:t>
            </a:r>
          </a:p>
          <a:p>
            <a:pPr algn="l">
              <a:lnSpc>
                <a:spcPct val="100000"/>
              </a:lnSpc>
              <a:buClrTx/>
              <a:buSzTx/>
              <a:buFontTx/>
              <a:buChar char="•"/>
            </a:pPr>
            <a:r>
              <a:rPr lang="de-DE"/>
              <a:t> They hold each other at a  </a:t>
            </a:r>
            <a:r>
              <a:rPr lang="de-DE" b="1">
                <a:solidFill>
                  <a:srgbClr val="FF9900"/>
                </a:solidFill>
              </a:rPr>
              <a:t>leash</a:t>
            </a:r>
            <a:endParaRPr lang="de-DE"/>
          </a:p>
          <a:p>
            <a:pPr algn="l">
              <a:lnSpc>
                <a:spcPct val="100000"/>
              </a:lnSpc>
              <a:buClrTx/>
              <a:buSzTx/>
              <a:buFontTx/>
              <a:buChar char="•"/>
            </a:pPr>
            <a:r>
              <a:rPr lang="de-DE"/>
              <a:t> They are only allowed to go forward</a:t>
            </a:r>
          </a:p>
          <a:p>
            <a:pPr algn="l">
              <a:lnSpc>
                <a:spcPct val="100000"/>
              </a:lnSpc>
              <a:buClrTx/>
              <a:buSzTx/>
              <a:buFontTx/>
              <a:buChar char="•"/>
            </a:pPr>
            <a:r>
              <a:rPr lang="de-DE"/>
              <a:t> </a:t>
            </a:r>
            <a:r>
              <a:rPr lang="de-DE">
                <a:latin typeface="Symbol" pitchFamily="18" charset="2"/>
              </a:rPr>
              <a:t>d</a:t>
            </a:r>
            <a:r>
              <a:rPr lang="de-DE" baseline="-25000"/>
              <a:t>F </a:t>
            </a:r>
            <a:r>
              <a:rPr lang="de-DE" sz="1800" baseline="-25000"/>
              <a:t> </a:t>
            </a:r>
            <a:r>
              <a:rPr lang="de-DE"/>
              <a:t>is the minimal possible leash length</a:t>
            </a:r>
          </a:p>
        </p:txBody>
      </p:sp>
      <p:grpSp>
        <p:nvGrpSpPr>
          <p:cNvPr id="17413" name="Group 125"/>
          <p:cNvGrpSpPr>
            <a:grpSpLocks/>
          </p:cNvGrpSpPr>
          <p:nvPr/>
        </p:nvGrpSpPr>
        <p:grpSpPr bwMode="auto">
          <a:xfrm>
            <a:off x="296863" y="3449638"/>
            <a:ext cx="5105400" cy="1981200"/>
            <a:chOff x="1624" y="2640"/>
            <a:chExt cx="3216" cy="1248"/>
          </a:xfrm>
        </p:grpSpPr>
        <p:grpSp>
          <p:nvGrpSpPr>
            <p:cNvPr id="17496" name="Group 126"/>
            <p:cNvGrpSpPr>
              <a:grpSpLocks/>
            </p:cNvGrpSpPr>
            <p:nvPr/>
          </p:nvGrpSpPr>
          <p:grpSpPr bwMode="auto">
            <a:xfrm>
              <a:off x="1720" y="2640"/>
              <a:ext cx="3072" cy="1056"/>
              <a:chOff x="576" y="2256"/>
              <a:chExt cx="3072" cy="1056"/>
            </a:xfrm>
          </p:grpSpPr>
          <p:sp>
            <p:nvSpPr>
              <p:cNvPr id="17503" name="Line 127"/>
              <p:cNvSpPr>
                <a:spLocks noChangeShapeType="1"/>
              </p:cNvSpPr>
              <p:nvPr/>
            </p:nvSpPr>
            <p:spPr bwMode="auto">
              <a:xfrm flipV="1">
                <a:off x="576" y="2688"/>
                <a:ext cx="384" cy="576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4" name="Line 128"/>
              <p:cNvSpPr>
                <a:spLocks noChangeShapeType="1"/>
              </p:cNvSpPr>
              <p:nvPr/>
            </p:nvSpPr>
            <p:spPr bwMode="auto">
              <a:xfrm>
                <a:off x="960" y="2688"/>
                <a:ext cx="864" cy="432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5" name="Line 129"/>
              <p:cNvSpPr>
                <a:spLocks noChangeShapeType="1"/>
              </p:cNvSpPr>
              <p:nvPr/>
            </p:nvSpPr>
            <p:spPr bwMode="auto">
              <a:xfrm flipH="1" flipV="1">
                <a:off x="1248" y="2256"/>
                <a:ext cx="576" cy="864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6" name="Line 130"/>
              <p:cNvSpPr>
                <a:spLocks noChangeShapeType="1"/>
              </p:cNvSpPr>
              <p:nvPr/>
            </p:nvSpPr>
            <p:spPr bwMode="auto">
              <a:xfrm>
                <a:off x="1248" y="2256"/>
                <a:ext cx="1056" cy="1056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7" name="Line 131"/>
              <p:cNvSpPr>
                <a:spLocks noChangeShapeType="1"/>
              </p:cNvSpPr>
              <p:nvPr/>
            </p:nvSpPr>
            <p:spPr bwMode="auto">
              <a:xfrm flipV="1">
                <a:off x="2304" y="2496"/>
                <a:ext cx="528" cy="816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8" name="Line 132"/>
              <p:cNvSpPr>
                <a:spLocks noChangeShapeType="1"/>
              </p:cNvSpPr>
              <p:nvPr/>
            </p:nvSpPr>
            <p:spPr bwMode="auto">
              <a:xfrm>
                <a:off x="2832" y="2496"/>
                <a:ext cx="816" cy="672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97" name="Group 133"/>
            <p:cNvGrpSpPr>
              <a:grpSpLocks/>
            </p:cNvGrpSpPr>
            <p:nvPr/>
          </p:nvGrpSpPr>
          <p:grpSpPr bwMode="auto">
            <a:xfrm>
              <a:off x="1624" y="3168"/>
              <a:ext cx="3216" cy="720"/>
              <a:chOff x="480" y="2784"/>
              <a:chExt cx="3216" cy="720"/>
            </a:xfrm>
          </p:grpSpPr>
          <p:sp>
            <p:nvSpPr>
              <p:cNvPr id="17498" name="Line 134"/>
              <p:cNvSpPr>
                <a:spLocks noChangeShapeType="1"/>
              </p:cNvSpPr>
              <p:nvPr/>
            </p:nvSpPr>
            <p:spPr bwMode="auto">
              <a:xfrm>
                <a:off x="480" y="2784"/>
                <a:ext cx="768" cy="6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9" name="Line 135"/>
              <p:cNvSpPr>
                <a:spLocks noChangeShapeType="1"/>
              </p:cNvSpPr>
              <p:nvPr/>
            </p:nvSpPr>
            <p:spPr bwMode="auto">
              <a:xfrm flipV="1">
                <a:off x="1248" y="2832"/>
                <a:ext cx="192" cy="5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0" name="Line 136"/>
              <p:cNvSpPr>
                <a:spLocks noChangeShapeType="1"/>
              </p:cNvSpPr>
              <p:nvPr/>
            </p:nvSpPr>
            <p:spPr bwMode="auto">
              <a:xfrm>
                <a:off x="1440" y="2832"/>
                <a:ext cx="288" cy="67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1" name="Line 137"/>
              <p:cNvSpPr>
                <a:spLocks noChangeShapeType="1"/>
              </p:cNvSpPr>
              <p:nvPr/>
            </p:nvSpPr>
            <p:spPr bwMode="auto">
              <a:xfrm flipV="1">
                <a:off x="1728" y="3312"/>
                <a:ext cx="1152" cy="19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2" name="Line 138"/>
              <p:cNvSpPr>
                <a:spLocks noChangeShapeType="1"/>
              </p:cNvSpPr>
              <p:nvPr/>
            </p:nvSpPr>
            <p:spPr bwMode="auto">
              <a:xfrm>
                <a:off x="2880" y="3312"/>
                <a:ext cx="816" cy="4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139"/>
          <p:cNvGrpSpPr>
            <a:grpSpLocks/>
          </p:cNvGrpSpPr>
          <p:nvPr/>
        </p:nvGrpSpPr>
        <p:grpSpPr bwMode="auto">
          <a:xfrm>
            <a:off x="217488" y="3992563"/>
            <a:ext cx="152400" cy="306387"/>
            <a:chOff x="1626" y="2988"/>
            <a:chExt cx="96" cy="193"/>
          </a:xfrm>
        </p:grpSpPr>
        <p:sp>
          <p:nvSpPr>
            <p:cNvPr id="17489" name="Oval 140"/>
            <p:cNvSpPr>
              <a:spLocks noChangeArrowheads="1"/>
            </p:cNvSpPr>
            <p:nvPr/>
          </p:nvSpPr>
          <p:spPr bwMode="auto">
            <a:xfrm>
              <a:off x="1648" y="2988"/>
              <a:ext cx="48" cy="4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0" name="Line 141"/>
            <p:cNvSpPr>
              <a:spLocks noChangeShapeType="1"/>
            </p:cNvSpPr>
            <p:nvPr/>
          </p:nvSpPr>
          <p:spPr bwMode="auto">
            <a:xfrm>
              <a:off x="1674" y="3037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1" name="Line 142"/>
            <p:cNvSpPr>
              <a:spLocks noChangeShapeType="1"/>
            </p:cNvSpPr>
            <p:nvPr/>
          </p:nvSpPr>
          <p:spPr bwMode="auto">
            <a:xfrm>
              <a:off x="1674" y="3133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2" name="Line 143"/>
            <p:cNvSpPr>
              <a:spLocks noChangeShapeType="1"/>
            </p:cNvSpPr>
            <p:nvPr/>
          </p:nvSpPr>
          <p:spPr bwMode="auto">
            <a:xfrm>
              <a:off x="1674" y="3133"/>
              <a:ext cx="48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3" name="Line 144"/>
            <p:cNvSpPr>
              <a:spLocks noChangeShapeType="1"/>
            </p:cNvSpPr>
            <p:nvPr/>
          </p:nvSpPr>
          <p:spPr bwMode="auto">
            <a:xfrm flipH="1">
              <a:off x="1626" y="3133"/>
              <a:ext cx="48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4" name="Line 145"/>
            <p:cNvSpPr>
              <a:spLocks noChangeShapeType="1"/>
            </p:cNvSpPr>
            <p:nvPr/>
          </p:nvSpPr>
          <p:spPr bwMode="auto">
            <a:xfrm flipV="1">
              <a:off x="1674" y="3037"/>
              <a:ext cx="48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5" name="Line 146"/>
            <p:cNvSpPr>
              <a:spLocks noChangeShapeType="1"/>
            </p:cNvSpPr>
            <p:nvPr/>
          </p:nvSpPr>
          <p:spPr bwMode="auto">
            <a:xfrm flipH="1">
              <a:off x="1626" y="3085"/>
              <a:ext cx="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" name="Line 148"/>
          <p:cNvSpPr>
            <a:spLocks noChangeShapeType="1"/>
          </p:cNvSpPr>
          <p:nvPr/>
        </p:nvSpPr>
        <p:spPr bwMode="auto">
          <a:xfrm>
            <a:off x="300038" y="4308475"/>
            <a:ext cx="152400" cy="7620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" name="Picture 149" descr="an0008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792663"/>
            <a:ext cx="4064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Line 150"/>
          <p:cNvSpPr>
            <a:spLocks noChangeShapeType="1"/>
          </p:cNvSpPr>
          <p:nvPr/>
        </p:nvSpPr>
        <p:spPr bwMode="auto">
          <a:xfrm flipV="1">
            <a:off x="309563" y="4195763"/>
            <a:ext cx="738187" cy="112712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5" rIns="91430" bIns="45715" anchor="ctr"/>
          <a:lstStyle/>
          <a:p>
            <a:endParaRPr lang="en-US"/>
          </a:p>
        </p:txBody>
      </p:sp>
      <p:pic>
        <p:nvPicPr>
          <p:cNvPr id="58" name="Picture 151" descr="an0008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3946525"/>
            <a:ext cx="4064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52"/>
          <p:cNvGrpSpPr>
            <a:grpSpLocks/>
          </p:cNvGrpSpPr>
          <p:nvPr/>
        </p:nvGrpSpPr>
        <p:grpSpPr bwMode="auto">
          <a:xfrm>
            <a:off x="1066800" y="4178300"/>
            <a:ext cx="288925" cy="1300163"/>
            <a:chOff x="2109" y="3099"/>
            <a:chExt cx="182" cy="818"/>
          </a:xfrm>
        </p:grpSpPr>
        <p:sp>
          <p:nvSpPr>
            <p:cNvPr id="17480" name="Line 153"/>
            <p:cNvSpPr>
              <a:spLocks noChangeShapeType="1"/>
            </p:cNvSpPr>
            <p:nvPr/>
          </p:nvSpPr>
          <p:spPr bwMode="auto">
            <a:xfrm flipH="1" flipV="1">
              <a:off x="2109" y="3099"/>
              <a:ext cx="161" cy="589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81" name="Group 154"/>
            <p:cNvGrpSpPr>
              <a:grpSpLocks/>
            </p:cNvGrpSpPr>
            <p:nvPr/>
          </p:nvGrpSpPr>
          <p:grpSpPr bwMode="auto">
            <a:xfrm>
              <a:off x="2195" y="3724"/>
              <a:ext cx="96" cy="193"/>
              <a:chOff x="1626" y="2988"/>
              <a:chExt cx="96" cy="193"/>
            </a:xfrm>
          </p:grpSpPr>
          <p:sp>
            <p:nvSpPr>
              <p:cNvPr id="17482" name="Oval 155"/>
              <p:cNvSpPr>
                <a:spLocks noChangeArrowheads="1"/>
              </p:cNvSpPr>
              <p:nvPr/>
            </p:nvSpPr>
            <p:spPr bwMode="auto">
              <a:xfrm>
                <a:off x="1648" y="2988"/>
                <a:ext cx="48" cy="4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3" name="Line 156"/>
              <p:cNvSpPr>
                <a:spLocks noChangeShapeType="1"/>
              </p:cNvSpPr>
              <p:nvPr/>
            </p:nvSpPr>
            <p:spPr bwMode="auto">
              <a:xfrm>
                <a:off x="1674" y="3037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4" name="Line 157"/>
              <p:cNvSpPr>
                <a:spLocks noChangeShapeType="1"/>
              </p:cNvSpPr>
              <p:nvPr/>
            </p:nvSpPr>
            <p:spPr bwMode="auto">
              <a:xfrm>
                <a:off x="1674" y="3133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5" name="Line 158"/>
              <p:cNvSpPr>
                <a:spLocks noChangeShapeType="1"/>
              </p:cNvSpPr>
              <p:nvPr/>
            </p:nvSpPr>
            <p:spPr bwMode="auto">
              <a:xfrm>
                <a:off x="1674" y="3133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6" name="Line 159"/>
              <p:cNvSpPr>
                <a:spLocks noChangeShapeType="1"/>
              </p:cNvSpPr>
              <p:nvPr/>
            </p:nvSpPr>
            <p:spPr bwMode="auto">
              <a:xfrm flipH="1">
                <a:off x="1626" y="3133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7" name="Line 160"/>
              <p:cNvSpPr>
                <a:spLocks noChangeShapeType="1"/>
              </p:cNvSpPr>
              <p:nvPr/>
            </p:nvSpPr>
            <p:spPr bwMode="auto">
              <a:xfrm flipV="1">
                <a:off x="1674" y="3037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8" name="Line 161"/>
              <p:cNvSpPr>
                <a:spLocks noChangeShapeType="1"/>
              </p:cNvSpPr>
              <p:nvPr/>
            </p:nvSpPr>
            <p:spPr bwMode="auto">
              <a:xfrm flipH="1">
                <a:off x="1626" y="3085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162"/>
          <p:cNvGrpSpPr>
            <a:grpSpLocks/>
          </p:cNvGrpSpPr>
          <p:nvPr/>
        </p:nvGrpSpPr>
        <p:grpSpPr bwMode="auto">
          <a:xfrm>
            <a:off x="1647825" y="4006850"/>
            <a:ext cx="768350" cy="773113"/>
            <a:chOff x="2475" y="2991"/>
            <a:chExt cx="484" cy="487"/>
          </a:xfrm>
        </p:grpSpPr>
        <p:sp>
          <p:nvSpPr>
            <p:cNvPr id="17471" name="Line 163"/>
            <p:cNvSpPr>
              <a:spLocks noChangeShapeType="1"/>
            </p:cNvSpPr>
            <p:nvPr/>
          </p:nvSpPr>
          <p:spPr bwMode="auto">
            <a:xfrm flipH="1" flipV="1">
              <a:off x="2567" y="3213"/>
              <a:ext cx="392" cy="265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72" name="Group 164"/>
            <p:cNvGrpSpPr>
              <a:grpSpLocks/>
            </p:cNvGrpSpPr>
            <p:nvPr/>
          </p:nvGrpSpPr>
          <p:grpSpPr bwMode="auto">
            <a:xfrm>
              <a:off x="2475" y="2991"/>
              <a:ext cx="96" cy="193"/>
              <a:chOff x="1626" y="2988"/>
              <a:chExt cx="96" cy="193"/>
            </a:xfrm>
          </p:grpSpPr>
          <p:sp>
            <p:nvSpPr>
              <p:cNvPr id="17473" name="Oval 165"/>
              <p:cNvSpPr>
                <a:spLocks noChangeArrowheads="1"/>
              </p:cNvSpPr>
              <p:nvPr/>
            </p:nvSpPr>
            <p:spPr bwMode="auto">
              <a:xfrm>
                <a:off x="1648" y="2988"/>
                <a:ext cx="48" cy="4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4" name="Line 166"/>
              <p:cNvSpPr>
                <a:spLocks noChangeShapeType="1"/>
              </p:cNvSpPr>
              <p:nvPr/>
            </p:nvSpPr>
            <p:spPr bwMode="auto">
              <a:xfrm>
                <a:off x="1674" y="3037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5" name="Line 167"/>
              <p:cNvSpPr>
                <a:spLocks noChangeShapeType="1"/>
              </p:cNvSpPr>
              <p:nvPr/>
            </p:nvSpPr>
            <p:spPr bwMode="auto">
              <a:xfrm>
                <a:off x="1674" y="3133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6" name="Line 168"/>
              <p:cNvSpPr>
                <a:spLocks noChangeShapeType="1"/>
              </p:cNvSpPr>
              <p:nvPr/>
            </p:nvSpPr>
            <p:spPr bwMode="auto">
              <a:xfrm>
                <a:off x="1674" y="3133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7" name="Line 169"/>
              <p:cNvSpPr>
                <a:spLocks noChangeShapeType="1"/>
              </p:cNvSpPr>
              <p:nvPr/>
            </p:nvSpPr>
            <p:spPr bwMode="auto">
              <a:xfrm flipH="1">
                <a:off x="1626" y="3133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8" name="Line 170"/>
              <p:cNvSpPr>
                <a:spLocks noChangeShapeType="1"/>
              </p:cNvSpPr>
              <p:nvPr/>
            </p:nvSpPr>
            <p:spPr bwMode="auto">
              <a:xfrm flipV="1">
                <a:off x="1674" y="3037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9" name="Line 171"/>
              <p:cNvSpPr>
                <a:spLocks noChangeShapeType="1"/>
              </p:cNvSpPr>
              <p:nvPr/>
            </p:nvSpPr>
            <p:spPr bwMode="auto">
              <a:xfrm flipH="1">
                <a:off x="1626" y="3085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79" name="Picture 172" descr="an0008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4492625"/>
            <a:ext cx="4064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Line 173"/>
          <p:cNvSpPr>
            <a:spLocks noChangeShapeType="1"/>
          </p:cNvSpPr>
          <p:nvPr/>
        </p:nvSpPr>
        <p:spPr bwMode="auto">
          <a:xfrm>
            <a:off x="2425700" y="4795838"/>
            <a:ext cx="152400" cy="582612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5" rIns="91430" bIns="45715" anchor="ctr"/>
          <a:lstStyle/>
          <a:p>
            <a:endParaRPr lang="en-US"/>
          </a:p>
        </p:txBody>
      </p:sp>
      <p:grpSp>
        <p:nvGrpSpPr>
          <p:cNvPr id="10" name="Group 174"/>
          <p:cNvGrpSpPr>
            <a:grpSpLocks/>
          </p:cNvGrpSpPr>
          <p:nvPr/>
        </p:nvGrpSpPr>
        <p:grpSpPr bwMode="auto">
          <a:xfrm>
            <a:off x="2522538" y="5440363"/>
            <a:ext cx="152400" cy="306387"/>
            <a:chOff x="1626" y="2988"/>
            <a:chExt cx="96" cy="193"/>
          </a:xfrm>
        </p:grpSpPr>
        <p:sp>
          <p:nvSpPr>
            <p:cNvPr id="17464" name="Oval 175"/>
            <p:cNvSpPr>
              <a:spLocks noChangeArrowheads="1"/>
            </p:cNvSpPr>
            <p:nvPr/>
          </p:nvSpPr>
          <p:spPr bwMode="auto">
            <a:xfrm>
              <a:off x="1648" y="2988"/>
              <a:ext cx="48" cy="4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5" name="Line 176"/>
            <p:cNvSpPr>
              <a:spLocks noChangeShapeType="1"/>
            </p:cNvSpPr>
            <p:nvPr/>
          </p:nvSpPr>
          <p:spPr bwMode="auto">
            <a:xfrm>
              <a:off x="1674" y="3037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6" name="Line 177"/>
            <p:cNvSpPr>
              <a:spLocks noChangeShapeType="1"/>
            </p:cNvSpPr>
            <p:nvPr/>
          </p:nvSpPr>
          <p:spPr bwMode="auto">
            <a:xfrm>
              <a:off x="1674" y="3133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7" name="Line 178"/>
            <p:cNvSpPr>
              <a:spLocks noChangeShapeType="1"/>
            </p:cNvSpPr>
            <p:nvPr/>
          </p:nvSpPr>
          <p:spPr bwMode="auto">
            <a:xfrm>
              <a:off x="1674" y="3133"/>
              <a:ext cx="48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8" name="Line 179"/>
            <p:cNvSpPr>
              <a:spLocks noChangeShapeType="1"/>
            </p:cNvSpPr>
            <p:nvPr/>
          </p:nvSpPr>
          <p:spPr bwMode="auto">
            <a:xfrm flipH="1">
              <a:off x="1626" y="3133"/>
              <a:ext cx="48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9" name="Line 180"/>
            <p:cNvSpPr>
              <a:spLocks noChangeShapeType="1"/>
            </p:cNvSpPr>
            <p:nvPr/>
          </p:nvSpPr>
          <p:spPr bwMode="auto">
            <a:xfrm flipV="1">
              <a:off x="1674" y="3037"/>
              <a:ext cx="48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0" name="Line 181"/>
            <p:cNvSpPr>
              <a:spLocks noChangeShapeType="1"/>
            </p:cNvSpPr>
            <p:nvPr/>
          </p:nvSpPr>
          <p:spPr bwMode="auto">
            <a:xfrm flipH="1">
              <a:off x="1626" y="3085"/>
              <a:ext cx="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82"/>
          <p:cNvGrpSpPr>
            <a:grpSpLocks/>
          </p:cNvGrpSpPr>
          <p:nvPr/>
        </p:nvGrpSpPr>
        <p:grpSpPr bwMode="auto">
          <a:xfrm>
            <a:off x="1408113" y="3108325"/>
            <a:ext cx="1169987" cy="2279650"/>
            <a:chOff x="2324" y="2425"/>
            <a:chExt cx="737" cy="1436"/>
          </a:xfrm>
        </p:grpSpPr>
        <p:sp>
          <p:nvSpPr>
            <p:cNvPr id="17462" name="Line 183"/>
            <p:cNvSpPr>
              <a:spLocks noChangeShapeType="1"/>
            </p:cNvSpPr>
            <p:nvPr/>
          </p:nvSpPr>
          <p:spPr bwMode="auto">
            <a:xfrm>
              <a:off x="2414" y="2642"/>
              <a:ext cx="647" cy="1219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463" name="Picture 184" descr="an00088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" y="2425"/>
              <a:ext cx="256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85"/>
          <p:cNvGrpSpPr>
            <a:grpSpLocks/>
          </p:cNvGrpSpPr>
          <p:nvPr/>
        </p:nvGrpSpPr>
        <p:grpSpPr bwMode="auto">
          <a:xfrm>
            <a:off x="2797175" y="4587875"/>
            <a:ext cx="733425" cy="1000125"/>
            <a:chOff x="3199" y="3357"/>
            <a:chExt cx="462" cy="630"/>
          </a:xfrm>
        </p:grpSpPr>
        <p:sp>
          <p:nvSpPr>
            <p:cNvPr id="17452" name="Line 186"/>
            <p:cNvSpPr>
              <a:spLocks noChangeShapeType="1"/>
            </p:cNvSpPr>
            <p:nvPr/>
          </p:nvSpPr>
          <p:spPr bwMode="auto">
            <a:xfrm>
              <a:off x="3297" y="3560"/>
              <a:ext cx="296" cy="192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53" name="Group 187"/>
            <p:cNvGrpSpPr>
              <a:grpSpLocks/>
            </p:cNvGrpSpPr>
            <p:nvPr/>
          </p:nvGrpSpPr>
          <p:grpSpPr bwMode="auto">
            <a:xfrm>
              <a:off x="3565" y="3794"/>
              <a:ext cx="96" cy="193"/>
              <a:chOff x="1626" y="2988"/>
              <a:chExt cx="96" cy="193"/>
            </a:xfrm>
          </p:grpSpPr>
          <p:sp>
            <p:nvSpPr>
              <p:cNvPr id="17455" name="Oval 188"/>
              <p:cNvSpPr>
                <a:spLocks noChangeArrowheads="1"/>
              </p:cNvSpPr>
              <p:nvPr/>
            </p:nvSpPr>
            <p:spPr bwMode="auto">
              <a:xfrm>
                <a:off x="1648" y="2988"/>
                <a:ext cx="48" cy="4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6" name="Line 189"/>
              <p:cNvSpPr>
                <a:spLocks noChangeShapeType="1"/>
              </p:cNvSpPr>
              <p:nvPr/>
            </p:nvSpPr>
            <p:spPr bwMode="auto">
              <a:xfrm>
                <a:off x="1674" y="3037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7" name="Line 190"/>
              <p:cNvSpPr>
                <a:spLocks noChangeShapeType="1"/>
              </p:cNvSpPr>
              <p:nvPr/>
            </p:nvSpPr>
            <p:spPr bwMode="auto">
              <a:xfrm>
                <a:off x="1674" y="3133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8" name="Line 191"/>
              <p:cNvSpPr>
                <a:spLocks noChangeShapeType="1"/>
              </p:cNvSpPr>
              <p:nvPr/>
            </p:nvSpPr>
            <p:spPr bwMode="auto">
              <a:xfrm>
                <a:off x="1674" y="3133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9" name="Line 192"/>
              <p:cNvSpPr>
                <a:spLocks noChangeShapeType="1"/>
              </p:cNvSpPr>
              <p:nvPr/>
            </p:nvSpPr>
            <p:spPr bwMode="auto">
              <a:xfrm flipH="1">
                <a:off x="1626" y="3133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0" name="Line 193"/>
              <p:cNvSpPr>
                <a:spLocks noChangeShapeType="1"/>
              </p:cNvSpPr>
              <p:nvPr/>
            </p:nvSpPr>
            <p:spPr bwMode="auto">
              <a:xfrm flipV="1">
                <a:off x="1674" y="3037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1" name="Line 194"/>
              <p:cNvSpPr>
                <a:spLocks noChangeShapeType="1"/>
              </p:cNvSpPr>
              <p:nvPr/>
            </p:nvSpPr>
            <p:spPr bwMode="auto">
              <a:xfrm flipH="1">
                <a:off x="1626" y="3085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7454" name="Picture 195" descr="an00088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9" y="3357"/>
              <a:ext cx="256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96"/>
          <p:cNvGrpSpPr>
            <a:grpSpLocks/>
          </p:cNvGrpSpPr>
          <p:nvPr/>
        </p:nvGrpSpPr>
        <p:grpSpPr bwMode="auto">
          <a:xfrm>
            <a:off x="3892550" y="3487738"/>
            <a:ext cx="406400" cy="2052637"/>
            <a:chOff x="3889" y="2664"/>
            <a:chExt cx="256" cy="1292"/>
          </a:xfrm>
        </p:grpSpPr>
        <p:sp>
          <p:nvSpPr>
            <p:cNvPr id="17442" name="Line 197"/>
            <p:cNvSpPr>
              <a:spLocks noChangeShapeType="1"/>
            </p:cNvSpPr>
            <p:nvPr/>
          </p:nvSpPr>
          <p:spPr bwMode="auto">
            <a:xfrm>
              <a:off x="3980" y="2902"/>
              <a:ext cx="31" cy="793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43" name="Group 198"/>
            <p:cNvGrpSpPr>
              <a:grpSpLocks/>
            </p:cNvGrpSpPr>
            <p:nvPr/>
          </p:nvGrpSpPr>
          <p:grpSpPr bwMode="auto">
            <a:xfrm>
              <a:off x="3966" y="3763"/>
              <a:ext cx="96" cy="193"/>
              <a:chOff x="1626" y="2988"/>
              <a:chExt cx="96" cy="193"/>
            </a:xfrm>
          </p:grpSpPr>
          <p:sp>
            <p:nvSpPr>
              <p:cNvPr id="17445" name="Oval 199"/>
              <p:cNvSpPr>
                <a:spLocks noChangeArrowheads="1"/>
              </p:cNvSpPr>
              <p:nvPr/>
            </p:nvSpPr>
            <p:spPr bwMode="auto">
              <a:xfrm>
                <a:off x="1648" y="2988"/>
                <a:ext cx="48" cy="4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6" name="Line 200"/>
              <p:cNvSpPr>
                <a:spLocks noChangeShapeType="1"/>
              </p:cNvSpPr>
              <p:nvPr/>
            </p:nvSpPr>
            <p:spPr bwMode="auto">
              <a:xfrm>
                <a:off x="1674" y="3037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7" name="Line 201"/>
              <p:cNvSpPr>
                <a:spLocks noChangeShapeType="1"/>
              </p:cNvSpPr>
              <p:nvPr/>
            </p:nvSpPr>
            <p:spPr bwMode="auto">
              <a:xfrm>
                <a:off x="1674" y="3133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8" name="Line 202"/>
              <p:cNvSpPr>
                <a:spLocks noChangeShapeType="1"/>
              </p:cNvSpPr>
              <p:nvPr/>
            </p:nvSpPr>
            <p:spPr bwMode="auto">
              <a:xfrm>
                <a:off x="1674" y="3133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9" name="Line 203"/>
              <p:cNvSpPr>
                <a:spLocks noChangeShapeType="1"/>
              </p:cNvSpPr>
              <p:nvPr/>
            </p:nvSpPr>
            <p:spPr bwMode="auto">
              <a:xfrm flipH="1">
                <a:off x="1626" y="3133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0" name="Line 204"/>
              <p:cNvSpPr>
                <a:spLocks noChangeShapeType="1"/>
              </p:cNvSpPr>
              <p:nvPr/>
            </p:nvSpPr>
            <p:spPr bwMode="auto">
              <a:xfrm flipV="1">
                <a:off x="1674" y="3037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1" name="Line 205"/>
              <p:cNvSpPr>
                <a:spLocks noChangeShapeType="1"/>
              </p:cNvSpPr>
              <p:nvPr/>
            </p:nvSpPr>
            <p:spPr bwMode="auto">
              <a:xfrm flipH="1">
                <a:off x="1626" y="3085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7444" name="Picture 206" descr="an00088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9" y="2664"/>
              <a:ext cx="256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207"/>
          <p:cNvGrpSpPr>
            <a:grpSpLocks/>
          </p:cNvGrpSpPr>
          <p:nvPr/>
        </p:nvGrpSpPr>
        <p:grpSpPr bwMode="auto">
          <a:xfrm>
            <a:off x="5133975" y="4518025"/>
            <a:ext cx="406400" cy="1063625"/>
            <a:chOff x="4671" y="3313"/>
            <a:chExt cx="256" cy="670"/>
          </a:xfrm>
        </p:grpSpPr>
        <p:sp>
          <p:nvSpPr>
            <p:cNvPr id="17432" name="Line 208"/>
            <p:cNvSpPr>
              <a:spLocks noChangeShapeType="1"/>
            </p:cNvSpPr>
            <p:nvPr/>
          </p:nvSpPr>
          <p:spPr bwMode="auto">
            <a:xfrm>
              <a:off x="4777" y="3540"/>
              <a:ext cx="39" cy="186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33" name="Group 209"/>
            <p:cNvGrpSpPr>
              <a:grpSpLocks/>
            </p:cNvGrpSpPr>
            <p:nvPr/>
          </p:nvGrpSpPr>
          <p:grpSpPr bwMode="auto">
            <a:xfrm>
              <a:off x="4782" y="3790"/>
              <a:ext cx="96" cy="193"/>
              <a:chOff x="1626" y="2988"/>
              <a:chExt cx="96" cy="193"/>
            </a:xfrm>
          </p:grpSpPr>
          <p:sp>
            <p:nvSpPr>
              <p:cNvPr id="17435" name="Oval 210"/>
              <p:cNvSpPr>
                <a:spLocks noChangeArrowheads="1"/>
              </p:cNvSpPr>
              <p:nvPr/>
            </p:nvSpPr>
            <p:spPr bwMode="auto">
              <a:xfrm>
                <a:off x="1648" y="2988"/>
                <a:ext cx="48" cy="4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6" name="Line 211"/>
              <p:cNvSpPr>
                <a:spLocks noChangeShapeType="1"/>
              </p:cNvSpPr>
              <p:nvPr/>
            </p:nvSpPr>
            <p:spPr bwMode="auto">
              <a:xfrm>
                <a:off x="1674" y="3037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7" name="Line 212"/>
              <p:cNvSpPr>
                <a:spLocks noChangeShapeType="1"/>
              </p:cNvSpPr>
              <p:nvPr/>
            </p:nvSpPr>
            <p:spPr bwMode="auto">
              <a:xfrm>
                <a:off x="1674" y="3133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8" name="Line 213"/>
              <p:cNvSpPr>
                <a:spLocks noChangeShapeType="1"/>
              </p:cNvSpPr>
              <p:nvPr/>
            </p:nvSpPr>
            <p:spPr bwMode="auto">
              <a:xfrm>
                <a:off x="1674" y="3133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9" name="Line 214"/>
              <p:cNvSpPr>
                <a:spLocks noChangeShapeType="1"/>
              </p:cNvSpPr>
              <p:nvPr/>
            </p:nvSpPr>
            <p:spPr bwMode="auto">
              <a:xfrm flipH="1">
                <a:off x="1626" y="3133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0" name="Line 215"/>
              <p:cNvSpPr>
                <a:spLocks noChangeShapeType="1"/>
              </p:cNvSpPr>
              <p:nvPr/>
            </p:nvSpPr>
            <p:spPr bwMode="auto">
              <a:xfrm flipV="1">
                <a:off x="1674" y="3037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1" name="Line 216"/>
              <p:cNvSpPr>
                <a:spLocks noChangeShapeType="1"/>
              </p:cNvSpPr>
              <p:nvPr/>
            </p:nvSpPr>
            <p:spPr bwMode="auto">
              <a:xfrm flipH="1">
                <a:off x="1626" y="3085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7434" name="Picture 217" descr="an00088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1" y="3313"/>
              <a:ext cx="256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28" name="TextBox 97"/>
          <p:cNvSpPr txBox="1">
            <a:spLocks noChangeArrowheads="1"/>
          </p:cNvSpPr>
          <p:nvPr/>
        </p:nvSpPr>
        <p:spPr bwMode="auto">
          <a:xfrm>
            <a:off x="5389563" y="4441825"/>
            <a:ext cx="4143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200">
                <a:solidFill>
                  <a:srgbClr val="0070C0"/>
                </a:solidFill>
              </a:rPr>
              <a:t>f</a:t>
            </a:r>
          </a:p>
        </p:txBody>
      </p:sp>
      <p:sp>
        <p:nvSpPr>
          <p:cNvPr id="17429" name="TextBox 98"/>
          <p:cNvSpPr txBox="1">
            <a:spLocks noChangeArrowheads="1"/>
          </p:cNvSpPr>
          <p:nvPr/>
        </p:nvSpPr>
        <p:spPr bwMode="auto">
          <a:xfrm>
            <a:off x="5413375" y="5060950"/>
            <a:ext cx="414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200"/>
              <a:t>g</a:t>
            </a:r>
          </a:p>
        </p:txBody>
      </p:sp>
      <p:sp>
        <p:nvSpPr>
          <p:cNvPr id="174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/>
            <a:r>
              <a:rPr lang="de-DE" sz="4000" smtClean="0">
                <a:solidFill>
                  <a:schemeClr val="accent2"/>
                </a:solidFill>
              </a:rPr>
              <a:t>Fréchet Distance for Curves</a:t>
            </a:r>
          </a:p>
        </p:txBody>
      </p:sp>
      <p:sp>
        <p:nvSpPr>
          <p:cNvPr id="17431" name="Text Box 21"/>
          <p:cNvSpPr txBox="1">
            <a:spLocks noChangeArrowheads="1"/>
          </p:cNvSpPr>
          <p:nvPr/>
        </p:nvSpPr>
        <p:spPr bwMode="auto">
          <a:xfrm>
            <a:off x="525463" y="6597658"/>
            <a:ext cx="81422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[F06] M. </a:t>
            </a:r>
            <a:r>
              <a:rPr lang="en-US" sz="1200">
                <a:solidFill>
                  <a:srgbClr val="000000"/>
                </a:solidFill>
              </a:rPr>
              <a:t>Fréchet, Sur quelques points de calcul fonctionel, </a:t>
            </a:r>
            <a:r>
              <a:rPr lang="en-US" sz="1200" i="1">
                <a:solidFill>
                  <a:srgbClr val="000000"/>
                </a:solidFill>
              </a:rPr>
              <a:t>Rendiconti del Circolo Mathematico di Palermo</a:t>
            </a:r>
            <a:r>
              <a:rPr lang="en-US" sz="1200">
                <a:solidFill>
                  <a:srgbClr val="000000"/>
                </a:solidFill>
              </a:rPr>
              <a:t> 22: 1-74, 1906.</a:t>
            </a:r>
            <a:endParaRPr lang="en-US" sz="12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82" grpId="0" build="p"/>
      <p:bldP spid="55" grpId="0" animBg="1"/>
      <p:bldP spid="55" grpId="1" animBg="1"/>
      <p:bldP spid="57" grpId="0" animBg="1"/>
      <p:bldP spid="57" grpId="1" animBg="1"/>
      <p:bldP spid="80" grpId="0" animBg="1"/>
      <p:bldP spid="8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Free Space Diagram</a:t>
            </a:r>
            <a:endParaRPr lang="de-DE" smtClean="0"/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4191000"/>
            <a:ext cx="8382000" cy="14478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3898900" algn="l"/>
              </a:tabLst>
            </a:pPr>
            <a:r>
              <a:rPr lang="de-DE" sz="2800" smtClean="0"/>
              <a:t>Let </a:t>
            </a:r>
            <a:r>
              <a:rPr lang="de-DE" sz="2800" smtClean="0">
                <a:latin typeface="Symbol" pitchFamily="18" charset="2"/>
              </a:rPr>
              <a:t>e</a:t>
            </a:r>
            <a:r>
              <a:rPr lang="de-DE" sz="2800" smtClean="0"/>
              <a:t> &gt; 0 fixed  (eventually solve decision problem)</a:t>
            </a:r>
          </a:p>
          <a:p>
            <a:pPr>
              <a:lnSpc>
                <a:spcPct val="90000"/>
              </a:lnSpc>
              <a:tabLst>
                <a:tab pos="3898900" algn="l"/>
              </a:tabLst>
            </a:pPr>
            <a:r>
              <a:rPr lang="de-DE" sz="2800" smtClean="0"/>
              <a:t>F</a:t>
            </a:r>
            <a:r>
              <a:rPr lang="de-DE" sz="2800" baseline="-25000" smtClean="0">
                <a:latin typeface="Symbol" pitchFamily="18" charset="2"/>
              </a:rPr>
              <a:t>e</a:t>
            </a:r>
            <a:r>
              <a:rPr lang="de-DE" sz="2800" smtClean="0"/>
              <a:t>(f,g) = { (s,t)</a:t>
            </a:r>
            <a:r>
              <a:rPr lang="de-DE" sz="2800" smtClean="0">
                <a:sym typeface="Symbol" pitchFamily="18" charset="2"/>
              </a:rPr>
              <a:t></a:t>
            </a:r>
            <a:r>
              <a:rPr lang="de-DE" sz="2800" smtClean="0"/>
              <a:t>[0,1]</a:t>
            </a:r>
            <a:r>
              <a:rPr lang="de-DE" sz="2800" baseline="30000" smtClean="0"/>
              <a:t>2</a:t>
            </a:r>
            <a:r>
              <a:rPr lang="de-DE" sz="2800" smtClean="0"/>
              <a:t> | || f(s) - g(t)|| </a:t>
            </a:r>
            <a:r>
              <a:rPr lang="de-DE" sz="2800" smtClean="0">
                <a:sym typeface="Symbol" pitchFamily="18" charset="2"/>
              </a:rPr>
              <a:t></a:t>
            </a:r>
            <a:r>
              <a:rPr lang="de-DE" sz="2800" smtClean="0"/>
              <a:t> </a:t>
            </a:r>
            <a:r>
              <a:rPr lang="de-DE" sz="2800" smtClean="0">
                <a:latin typeface="Symbol" pitchFamily="18" charset="2"/>
              </a:rPr>
              <a:t>e</a:t>
            </a:r>
            <a:r>
              <a:rPr lang="de-DE" sz="2800" smtClean="0"/>
              <a:t> } </a:t>
            </a:r>
            <a:r>
              <a:rPr lang="de-DE" sz="2400" i="1" smtClean="0"/>
              <a:t>white points</a:t>
            </a:r>
          </a:p>
          <a:p>
            <a:pPr>
              <a:lnSpc>
                <a:spcPct val="90000"/>
              </a:lnSpc>
              <a:buFontTx/>
              <a:buNone/>
              <a:tabLst>
                <a:tab pos="3898900" algn="l"/>
              </a:tabLst>
            </a:pPr>
            <a:r>
              <a:rPr lang="de-DE" sz="2800" smtClean="0"/>
              <a:t>	</a:t>
            </a:r>
            <a:r>
              <a:rPr lang="de-DE" sz="2800" b="1" smtClean="0">
                <a:solidFill>
                  <a:schemeClr val="accent2"/>
                </a:solidFill>
              </a:rPr>
              <a:t>free space</a:t>
            </a:r>
            <a:r>
              <a:rPr lang="de-DE" sz="2800" smtClean="0"/>
              <a:t> of f and g</a:t>
            </a:r>
          </a:p>
          <a:p>
            <a:pPr>
              <a:lnSpc>
                <a:spcPct val="90000"/>
              </a:lnSpc>
              <a:tabLst>
                <a:tab pos="3898900" algn="l"/>
              </a:tabLst>
            </a:pPr>
            <a:r>
              <a:rPr lang="de-DE" sz="2800" smtClean="0"/>
              <a:t>The free space in one cell is an ellipse. </a:t>
            </a:r>
            <a:endParaRPr lang="de-DE" sz="2400" i="1" smtClean="0"/>
          </a:p>
        </p:txBody>
      </p:sp>
      <p:pic>
        <p:nvPicPr>
          <p:cNvPr id="18436" name="Picture 14" descr="freespace_seg_cu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5238"/>
            <a:ext cx="7847013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1714500" y="1243013"/>
            <a:ext cx="1874838" cy="1874837"/>
            <a:chOff x="1432" y="2821"/>
            <a:chExt cx="1181" cy="1181"/>
          </a:xfrm>
        </p:grpSpPr>
        <p:sp>
          <p:nvSpPr>
            <p:cNvPr id="18484" name="Oval 50"/>
            <p:cNvSpPr>
              <a:spLocks noChangeAspect="1" noChangeArrowheads="1"/>
            </p:cNvSpPr>
            <p:nvPr/>
          </p:nvSpPr>
          <p:spPr bwMode="auto">
            <a:xfrm>
              <a:off x="1432" y="2821"/>
              <a:ext cx="1181" cy="1181"/>
            </a:xfrm>
            <a:prstGeom prst="ellipse">
              <a:avLst/>
            </a:prstGeom>
            <a:solidFill>
              <a:srgbClr val="99CC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r>
                <a:rPr lang="el-GR" sz="3400"/>
                <a:t> </a:t>
              </a:r>
              <a:endParaRPr lang="en-US" sz="3400"/>
            </a:p>
          </p:txBody>
        </p:sp>
        <p:grpSp>
          <p:nvGrpSpPr>
            <p:cNvPr id="18485" name="Group 51"/>
            <p:cNvGrpSpPr>
              <a:grpSpLocks/>
            </p:cNvGrpSpPr>
            <p:nvPr/>
          </p:nvGrpSpPr>
          <p:grpSpPr bwMode="auto">
            <a:xfrm>
              <a:off x="1998" y="3387"/>
              <a:ext cx="49" cy="49"/>
              <a:chOff x="1054" y="3800"/>
              <a:chExt cx="49" cy="49"/>
            </a:xfrm>
          </p:grpSpPr>
          <p:sp>
            <p:nvSpPr>
              <p:cNvPr id="18486" name="Line 52"/>
              <p:cNvSpPr>
                <a:spLocks noChangeShapeType="1"/>
              </p:cNvSpPr>
              <p:nvPr/>
            </p:nvSpPr>
            <p:spPr bwMode="auto">
              <a:xfrm>
                <a:off x="1077" y="3800"/>
                <a:ext cx="0" cy="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487" name="Line 53"/>
              <p:cNvSpPr>
                <a:spLocks noChangeShapeType="1"/>
              </p:cNvSpPr>
              <p:nvPr/>
            </p:nvSpPr>
            <p:spPr bwMode="auto">
              <a:xfrm rot="-5400000">
                <a:off x="1079" y="3800"/>
                <a:ext cx="0" cy="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8438" name="Text Box 15"/>
          <p:cNvSpPr txBox="1">
            <a:spLocks noChangeArrowheads="1"/>
          </p:cNvSpPr>
          <p:nvPr/>
        </p:nvSpPr>
        <p:spPr bwMode="auto">
          <a:xfrm>
            <a:off x="2338388" y="2855913"/>
            <a:ext cx="31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l-GR" i="1"/>
              <a:t>ε</a:t>
            </a:r>
            <a:endParaRPr lang="en-US" i="1"/>
          </a:p>
        </p:txBody>
      </p:sp>
      <p:sp>
        <p:nvSpPr>
          <p:cNvPr id="18439" name="Text Box 17"/>
          <p:cNvSpPr txBox="1">
            <a:spLocks noChangeArrowheads="1"/>
          </p:cNvSpPr>
          <p:nvPr/>
        </p:nvSpPr>
        <p:spPr bwMode="auto">
          <a:xfrm>
            <a:off x="1216025" y="1422400"/>
            <a:ext cx="3381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/>
              <a:t>g</a:t>
            </a:r>
          </a:p>
        </p:txBody>
      </p:sp>
      <p:sp>
        <p:nvSpPr>
          <p:cNvPr id="18440" name="Text Box 19"/>
          <p:cNvSpPr txBox="1">
            <a:spLocks noChangeArrowheads="1"/>
          </p:cNvSpPr>
          <p:nvPr/>
        </p:nvSpPr>
        <p:spPr bwMode="auto">
          <a:xfrm>
            <a:off x="3841750" y="1881188"/>
            <a:ext cx="2873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/>
              <a:t>f</a:t>
            </a:r>
          </a:p>
        </p:txBody>
      </p:sp>
      <p:sp>
        <p:nvSpPr>
          <p:cNvPr id="18441" name="Text Box 20"/>
          <p:cNvSpPr txBox="1">
            <a:spLocks noChangeArrowheads="1"/>
          </p:cNvSpPr>
          <p:nvPr/>
        </p:nvSpPr>
        <p:spPr bwMode="auto">
          <a:xfrm>
            <a:off x="5072063" y="30702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l-GR"/>
              <a:t>1</a:t>
            </a:r>
            <a:endParaRPr lang="en-US"/>
          </a:p>
        </p:txBody>
      </p:sp>
      <p:sp>
        <p:nvSpPr>
          <p:cNvPr id="18442" name="Text Box 21"/>
          <p:cNvSpPr txBox="1">
            <a:spLocks noChangeArrowheads="1"/>
          </p:cNvSpPr>
          <p:nvPr/>
        </p:nvSpPr>
        <p:spPr bwMode="auto">
          <a:xfrm>
            <a:off x="5648325" y="30702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l-GR"/>
              <a:t>2</a:t>
            </a:r>
            <a:endParaRPr lang="en-US"/>
          </a:p>
        </p:txBody>
      </p:sp>
      <p:sp>
        <p:nvSpPr>
          <p:cNvPr id="18443" name="Text Box 22"/>
          <p:cNvSpPr txBox="1">
            <a:spLocks noChangeArrowheads="1"/>
          </p:cNvSpPr>
          <p:nvPr/>
        </p:nvSpPr>
        <p:spPr bwMode="auto">
          <a:xfrm>
            <a:off x="6191250" y="30702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l-GR"/>
              <a:t>3</a:t>
            </a:r>
            <a:endParaRPr lang="en-US"/>
          </a:p>
        </p:txBody>
      </p:sp>
      <p:sp>
        <p:nvSpPr>
          <p:cNvPr id="18444" name="Text Box 23"/>
          <p:cNvSpPr txBox="1">
            <a:spLocks noChangeArrowheads="1"/>
          </p:cNvSpPr>
          <p:nvPr/>
        </p:nvSpPr>
        <p:spPr bwMode="auto">
          <a:xfrm>
            <a:off x="6746875" y="30702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l-GR"/>
              <a:t>4</a:t>
            </a:r>
            <a:endParaRPr lang="en-US"/>
          </a:p>
        </p:txBody>
      </p:sp>
      <p:sp>
        <p:nvSpPr>
          <p:cNvPr id="18445" name="Text Box 24"/>
          <p:cNvSpPr txBox="1">
            <a:spLocks noChangeArrowheads="1"/>
          </p:cNvSpPr>
          <p:nvPr/>
        </p:nvSpPr>
        <p:spPr bwMode="auto">
          <a:xfrm>
            <a:off x="7300913" y="30702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l-GR"/>
              <a:t>5</a:t>
            </a:r>
            <a:endParaRPr lang="en-US"/>
          </a:p>
        </p:txBody>
      </p:sp>
      <p:sp>
        <p:nvSpPr>
          <p:cNvPr id="18446" name="Text Box 25"/>
          <p:cNvSpPr txBox="1">
            <a:spLocks noChangeArrowheads="1"/>
          </p:cNvSpPr>
          <p:nvPr/>
        </p:nvSpPr>
        <p:spPr bwMode="auto">
          <a:xfrm>
            <a:off x="7843838" y="30702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l-GR"/>
              <a:t>6</a:t>
            </a:r>
            <a:endParaRPr lang="en-US"/>
          </a:p>
        </p:txBody>
      </p:sp>
      <p:sp>
        <p:nvSpPr>
          <p:cNvPr id="18447" name="Text Box 26"/>
          <p:cNvSpPr txBox="1">
            <a:spLocks noChangeArrowheads="1"/>
          </p:cNvSpPr>
          <p:nvPr/>
        </p:nvSpPr>
        <p:spPr bwMode="auto">
          <a:xfrm>
            <a:off x="8364538" y="3101975"/>
            <a:ext cx="2873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/>
              <a:t>f</a:t>
            </a:r>
          </a:p>
        </p:txBody>
      </p:sp>
      <p:sp>
        <p:nvSpPr>
          <p:cNvPr id="18448" name="Text Box 28"/>
          <p:cNvSpPr txBox="1">
            <a:spLocks noChangeArrowheads="1"/>
          </p:cNvSpPr>
          <p:nvPr/>
        </p:nvSpPr>
        <p:spPr bwMode="auto">
          <a:xfrm>
            <a:off x="4581525" y="2798763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l-GR"/>
              <a:t>0</a:t>
            </a:r>
            <a:endParaRPr lang="en-US"/>
          </a:p>
        </p:txBody>
      </p:sp>
      <p:sp>
        <p:nvSpPr>
          <p:cNvPr id="18449" name="Text Box 29"/>
          <p:cNvSpPr txBox="1">
            <a:spLocks noChangeArrowheads="1"/>
          </p:cNvSpPr>
          <p:nvPr/>
        </p:nvSpPr>
        <p:spPr bwMode="auto">
          <a:xfrm>
            <a:off x="4546600" y="2284413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l-GR"/>
              <a:t>1</a:t>
            </a:r>
            <a:endParaRPr lang="en-US"/>
          </a:p>
        </p:txBody>
      </p:sp>
      <p:sp>
        <p:nvSpPr>
          <p:cNvPr id="18450" name="Text Box 30"/>
          <p:cNvSpPr txBox="1">
            <a:spLocks noChangeArrowheads="1"/>
          </p:cNvSpPr>
          <p:nvPr/>
        </p:nvSpPr>
        <p:spPr bwMode="auto">
          <a:xfrm>
            <a:off x="4649788" y="1957388"/>
            <a:ext cx="3381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/>
              <a:t>g</a:t>
            </a:r>
          </a:p>
        </p:txBody>
      </p: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123825" y="2278063"/>
            <a:ext cx="1874838" cy="1874837"/>
            <a:chOff x="1432" y="2821"/>
            <a:chExt cx="1181" cy="1181"/>
          </a:xfrm>
        </p:grpSpPr>
        <p:sp>
          <p:nvSpPr>
            <p:cNvPr id="18480" name="Oval 33"/>
            <p:cNvSpPr>
              <a:spLocks noChangeAspect="1" noChangeArrowheads="1"/>
            </p:cNvSpPr>
            <p:nvPr/>
          </p:nvSpPr>
          <p:spPr bwMode="auto">
            <a:xfrm>
              <a:off x="1432" y="2821"/>
              <a:ext cx="1181" cy="1181"/>
            </a:xfrm>
            <a:prstGeom prst="ellipse">
              <a:avLst/>
            </a:prstGeom>
            <a:solidFill>
              <a:srgbClr val="99CC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r>
                <a:rPr lang="el-GR" sz="3400"/>
                <a:t> </a:t>
              </a:r>
              <a:endParaRPr lang="en-US" sz="3400"/>
            </a:p>
          </p:txBody>
        </p:sp>
        <p:grpSp>
          <p:nvGrpSpPr>
            <p:cNvPr id="18481" name="Group 42"/>
            <p:cNvGrpSpPr>
              <a:grpSpLocks/>
            </p:cNvGrpSpPr>
            <p:nvPr/>
          </p:nvGrpSpPr>
          <p:grpSpPr bwMode="auto">
            <a:xfrm>
              <a:off x="1998" y="3387"/>
              <a:ext cx="49" cy="49"/>
              <a:chOff x="1054" y="3800"/>
              <a:chExt cx="49" cy="49"/>
            </a:xfrm>
          </p:grpSpPr>
          <p:sp>
            <p:nvSpPr>
              <p:cNvPr id="18482" name="Line 39"/>
              <p:cNvSpPr>
                <a:spLocks noChangeShapeType="1"/>
              </p:cNvSpPr>
              <p:nvPr/>
            </p:nvSpPr>
            <p:spPr bwMode="auto">
              <a:xfrm>
                <a:off x="1077" y="3800"/>
                <a:ext cx="0" cy="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483" name="Line 41"/>
              <p:cNvSpPr>
                <a:spLocks noChangeShapeType="1"/>
              </p:cNvSpPr>
              <p:nvPr/>
            </p:nvSpPr>
            <p:spPr bwMode="auto">
              <a:xfrm rot="-5400000">
                <a:off x="1079" y="3800"/>
                <a:ext cx="0" cy="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1733550" y="1339850"/>
            <a:ext cx="1874838" cy="1874838"/>
            <a:chOff x="1432" y="2821"/>
            <a:chExt cx="1181" cy="1181"/>
          </a:xfrm>
        </p:grpSpPr>
        <p:sp>
          <p:nvSpPr>
            <p:cNvPr id="18476" name="Oval 45"/>
            <p:cNvSpPr>
              <a:spLocks noChangeAspect="1" noChangeArrowheads="1"/>
            </p:cNvSpPr>
            <p:nvPr/>
          </p:nvSpPr>
          <p:spPr bwMode="auto">
            <a:xfrm>
              <a:off x="1432" y="2821"/>
              <a:ext cx="1181" cy="1181"/>
            </a:xfrm>
            <a:prstGeom prst="ellipse">
              <a:avLst/>
            </a:prstGeom>
            <a:solidFill>
              <a:srgbClr val="99CC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r>
                <a:rPr lang="el-GR" sz="3400"/>
                <a:t> </a:t>
              </a:r>
              <a:endParaRPr lang="en-US" sz="3400"/>
            </a:p>
          </p:txBody>
        </p:sp>
        <p:grpSp>
          <p:nvGrpSpPr>
            <p:cNvPr id="18477" name="Group 46"/>
            <p:cNvGrpSpPr>
              <a:grpSpLocks/>
            </p:cNvGrpSpPr>
            <p:nvPr/>
          </p:nvGrpSpPr>
          <p:grpSpPr bwMode="auto">
            <a:xfrm>
              <a:off x="1998" y="3387"/>
              <a:ext cx="49" cy="49"/>
              <a:chOff x="1054" y="3800"/>
              <a:chExt cx="49" cy="49"/>
            </a:xfrm>
          </p:grpSpPr>
          <p:sp>
            <p:nvSpPr>
              <p:cNvPr id="18478" name="Line 47"/>
              <p:cNvSpPr>
                <a:spLocks noChangeShapeType="1"/>
              </p:cNvSpPr>
              <p:nvPr/>
            </p:nvSpPr>
            <p:spPr bwMode="auto">
              <a:xfrm>
                <a:off x="1077" y="3800"/>
                <a:ext cx="0" cy="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479" name="Line 48"/>
              <p:cNvSpPr>
                <a:spLocks noChangeShapeType="1"/>
              </p:cNvSpPr>
              <p:nvPr/>
            </p:nvSpPr>
            <p:spPr bwMode="auto">
              <a:xfrm rot="-5400000">
                <a:off x="1079" y="3800"/>
                <a:ext cx="0" cy="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1889125" y="1809750"/>
            <a:ext cx="1874838" cy="1874838"/>
            <a:chOff x="1432" y="2821"/>
            <a:chExt cx="1181" cy="1181"/>
          </a:xfrm>
        </p:grpSpPr>
        <p:sp>
          <p:nvSpPr>
            <p:cNvPr id="18472" name="Oval 55"/>
            <p:cNvSpPr>
              <a:spLocks noChangeAspect="1" noChangeArrowheads="1"/>
            </p:cNvSpPr>
            <p:nvPr/>
          </p:nvSpPr>
          <p:spPr bwMode="auto">
            <a:xfrm>
              <a:off x="1432" y="2821"/>
              <a:ext cx="1181" cy="1181"/>
            </a:xfrm>
            <a:prstGeom prst="ellipse">
              <a:avLst/>
            </a:prstGeom>
            <a:solidFill>
              <a:srgbClr val="99CC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r>
                <a:rPr lang="el-GR" sz="3400"/>
                <a:t> </a:t>
              </a:r>
              <a:endParaRPr lang="en-US" sz="3400"/>
            </a:p>
          </p:txBody>
        </p:sp>
        <p:grpSp>
          <p:nvGrpSpPr>
            <p:cNvPr id="18473" name="Group 56"/>
            <p:cNvGrpSpPr>
              <a:grpSpLocks/>
            </p:cNvGrpSpPr>
            <p:nvPr/>
          </p:nvGrpSpPr>
          <p:grpSpPr bwMode="auto">
            <a:xfrm>
              <a:off x="1998" y="3387"/>
              <a:ext cx="49" cy="49"/>
              <a:chOff x="1054" y="3800"/>
              <a:chExt cx="49" cy="49"/>
            </a:xfrm>
          </p:grpSpPr>
          <p:sp>
            <p:nvSpPr>
              <p:cNvPr id="18474" name="Line 57"/>
              <p:cNvSpPr>
                <a:spLocks noChangeShapeType="1"/>
              </p:cNvSpPr>
              <p:nvPr/>
            </p:nvSpPr>
            <p:spPr bwMode="auto">
              <a:xfrm>
                <a:off x="1077" y="3800"/>
                <a:ext cx="0" cy="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475" name="Line 58"/>
              <p:cNvSpPr>
                <a:spLocks noChangeShapeType="1"/>
              </p:cNvSpPr>
              <p:nvPr/>
            </p:nvSpPr>
            <p:spPr bwMode="auto">
              <a:xfrm rot="-5400000">
                <a:off x="1079" y="3800"/>
                <a:ext cx="0" cy="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59" name="Line 59"/>
          <p:cNvSpPr>
            <a:spLocks noChangeShapeType="1"/>
          </p:cNvSpPr>
          <p:nvPr/>
        </p:nvSpPr>
        <p:spPr bwMode="auto">
          <a:xfrm>
            <a:off x="4959350" y="2339975"/>
            <a:ext cx="0" cy="1123950"/>
          </a:xfrm>
          <a:prstGeom prst="line">
            <a:avLst/>
          </a:prstGeom>
          <a:noFill/>
          <a:ln w="38100">
            <a:solidFill>
              <a:srgbClr val="3366FF"/>
            </a:solidFill>
            <a:miter lim="800000"/>
            <a:headEnd type="none" w="lg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" name="Line 62"/>
          <p:cNvSpPr>
            <a:spLocks noChangeShapeType="1"/>
          </p:cNvSpPr>
          <p:nvPr/>
        </p:nvSpPr>
        <p:spPr bwMode="auto">
          <a:xfrm>
            <a:off x="5930900" y="2339975"/>
            <a:ext cx="0" cy="1123950"/>
          </a:xfrm>
          <a:prstGeom prst="line">
            <a:avLst/>
          </a:prstGeom>
          <a:noFill/>
          <a:ln w="38100">
            <a:solidFill>
              <a:srgbClr val="3366FF"/>
            </a:solidFill>
            <a:miter lim="800000"/>
            <a:headEnd type="none" w="lg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" name="Line 63"/>
          <p:cNvSpPr>
            <a:spLocks noChangeShapeType="1"/>
          </p:cNvSpPr>
          <p:nvPr/>
        </p:nvSpPr>
        <p:spPr bwMode="auto">
          <a:xfrm>
            <a:off x="6969125" y="2339975"/>
            <a:ext cx="0" cy="1123950"/>
          </a:xfrm>
          <a:prstGeom prst="line">
            <a:avLst/>
          </a:prstGeom>
          <a:noFill/>
          <a:ln w="38100">
            <a:solidFill>
              <a:srgbClr val="3366FF"/>
            </a:solidFill>
            <a:miter lim="800000"/>
            <a:headEnd type="none" w="lg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" name="Line 64"/>
          <p:cNvSpPr>
            <a:spLocks noChangeShapeType="1"/>
          </p:cNvSpPr>
          <p:nvPr/>
        </p:nvSpPr>
        <p:spPr bwMode="auto">
          <a:xfrm>
            <a:off x="7362825" y="2339975"/>
            <a:ext cx="0" cy="1123950"/>
          </a:xfrm>
          <a:prstGeom prst="line">
            <a:avLst/>
          </a:prstGeom>
          <a:noFill/>
          <a:ln w="38100">
            <a:solidFill>
              <a:srgbClr val="3366FF"/>
            </a:solidFill>
            <a:miter lim="800000"/>
            <a:headEnd type="none" w="lg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" name="Oval 9"/>
          <p:cNvSpPr>
            <a:spLocks noChangeArrowheads="1"/>
          </p:cNvSpPr>
          <p:nvPr/>
        </p:nvSpPr>
        <p:spPr bwMode="auto">
          <a:xfrm>
            <a:off x="5695950" y="2792413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13"/>
          <p:cNvSpPr>
            <a:spLocks noChangeArrowheads="1"/>
          </p:cNvSpPr>
          <p:nvPr/>
        </p:nvSpPr>
        <p:spPr bwMode="auto">
          <a:xfrm>
            <a:off x="6881813" y="2557463"/>
            <a:ext cx="88900" cy="88900"/>
          </a:xfrm>
          <a:prstGeom prst="ellipse">
            <a:avLst/>
          </a:prstGeom>
          <a:solidFill>
            <a:srgbClr val="33CC33"/>
          </a:solidFill>
          <a:ln w="9525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19"/>
          <p:cNvSpPr>
            <a:spLocks noChangeShapeType="1"/>
          </p:cNvSpPr>
          <p:nvPr/>
        </p:nvSpPr>
        <p:spPr bwMode="auto">
          <a:xfrm>
            <a:off x="5734050" y="2832100"/>
            <a:ext cx="0" cy="214313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20"/>
          <p:cNvSpPr>
            <a:spLocks noChangeShapeType="1"/>
          </p:cNvSpPr>
          <p:nvPr/>
        </p:nvSpPr>
        <p:spPr bwMode="auto">
          <a:xfrm flipH="1">
            <a:off x="4989513" y="2825750"/>
            <a:ext cx="738187" cy="0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21"/>
          <p:cNvSpPr>
            <a:spLocks noChangeShapeType="1"/>
          </p:cNvSpPr>
          <p:nvPr/>
        </p:nvSpPr>
        <p:spPr bwMode="auto">
          <a:xfrm flipH="1">
            <a:off x="4973638" y="2614613"/>
            <a:ext cx="1931987" cy="0"/>
          </a:xfrm>
          <a:prstGeom prst="line">
            <a:avLst/>
          </a:prstGeom>
          <a:noFill/>
          <a:ln w="28575" cap="rnd">
            <a:solidFill>
              <a:srgbClr val="33CC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22"/>
          <p:cNvSpPr>
            <a:spLocks noChangeShapeType="1"/>
          </p:cNvSpPr>
          <p:nvPr/>
        </p:nvSpPr>
        <p:spPr bwMode="auto">
          <a:xfrm flipH="1">
            <a:off x="6918325" y="2598738"/>
            <a:ext cx="0" cy="466725"/>
          </a:xfrm>
          <a:prstGeom prst="line">
            <a:avLst/>
          </a:prstGeom>
          <a:noFill/>
          <a:ln w="28575" cap="rnd">
            <a:solidFill>
              <a:srgbClr val="33CC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Oval 10"/>
          <p:cNvSpPr>
            <a:spLocks noChangeArrowheads="1"/>
          </p:cNvSpPr>
          <p:nvPr/>
        </p:nvSpPr>
        <p:spPr bwMode="auto">
          <a:xfrm>
            <a:off x="2298700" y="2205038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Oval 11"/>
          <p:cNvSpPr>
            <a:spLocks noChangeArrowheads="1"/>
          </p:cNvSpPr>
          <p:nvPr/>
        </p:nvSpPr>
        <p:spPr bwMode="auto">
          <a:xfrm>
            <a:off x="1874838" y="29337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12"/>
          <p:cNvSpPr>
            <a:spLocks noChangeShapeType="1"/>
          </p:cNvSpPr>
          <p:nvPr/>
        </p:nvSpPr>
        <p:spPr bwMode="auto">
          <a:xfrm flipH="1">
            <a:off x="1917700" y="2271713"/>
            <a:ext cx="417513" cy="7064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Oval 14"/>
          <p:cNvSpPr>
            <a:spLocks noChangeArrowheads="1"/>
          </p:cNvSpPr>
          <p:nvPr/>
        </p:nvSpPr>
        <p:spPr bwMode="auto">
          <a:xfrm>
            <a:off x="2778125" y="2732088"/>
            <a:ext cx="88900" cy="88900"/>
          </a:xfrm>
          <a:prstGeom prst="ellipse">
            <a:avLst/>
          </a:prstGeom>
          <a:solidFill>
            <a:srgbClr val="33CC33"/>
          </a:solidFill>
          <a:ln w="9525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15"/>
          <p:cNvSpPr>
            <a:spLocks noChangeArrowheads="1"/>
          </p:cNvSpPr>
          <p:nvPr/>
        </p:nvSpPr>
        <p:spPr bwMode="auto">
          <a:xfrm>
            <a:off x="1538288" y="1930400"/>
            <a:ext cx="88900" cy="88900"/>
          </a:xfrm>
          <a:prstGeom prst="ellipse">
            <a:avLst/>
          </a:prstGeom>
          <a:solidFill>
            <a:srgbClr val="33CC33"/>
          </a:solidFill>
          <a:ln w="9525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16"/>
          <p:cNvSpPr>
            <a:spLocks noChangeShapeType="1"/>
          </p:cNvSpPr>
          <p:nvPr/>
        </p:nvSpPr>
        <p:spPr bwMode="auto">
          <a:xfrm flipH="1" flipV="1">
            <a:off x="1620838" y="1993900"/>
            <a:ext cx="1243012" cy="8255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Text Box 17"/>
          <p:cNvSpPr txBox="1">
            <a:spLocks noChangeArrowheads="1"/>
          </p:cNvSpPr>
          <p:nvPr/>
        </p:nvSpPr>
        <p:spPr bwMode="auto">
          <a:xfrm>
            <a:off x="2047875" y="2549525"/>
            <a:ext cx="666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  <a:sym typeface="Symbol" pitchFamily="18" charset="2"/>
              </a:rPr>
              <a:t></a:t>
            </a:r>
            <a:r>
              <a:rPr lang="en-US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e</a:t>
            </a:r>
          </a:p>
        </p:txBody>
      </p:sp>
      <p:sp>
        <p:nvSpPr>
          <p:cNvPr id="76" name="Text Box 18"/>
          <p:cNvSpPr txBox="1">
            <a:spLocks noChangeArrowheads="1"/>
          </p:cNvSpPr>
          <p:nvPr/>
        </p:nvSpPr>
        <p:spPr bwMode="auto">
          <a:xfrm>
            <a:off x="1998663" y="1757363"/>
            <a:ext cx="666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rgbClr val="33CC33"/>
                </a:solidFill>
                <a:sym typeface="Symbol" pitchFamily="18" charset="2"/>
              </a:rPr>
              <a:t>&gt;</a:t>
            </a:r>
            <a:r>
              <a:rPr lang="en-US">
                <a:solidFill>
                  <a:srgbClr val="33CC33"/>
                </a:solidFill>
                <a:latin typeface="Symbol" pitchFamily="18" charset="2"/>
                <a:sym typeface="Symbol" pitchFamily="18" charset="2"/>
              </a:rPr>
              <a:t>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69 L 0.1026 -0.13582 L 0.17552 -0.13582 " pathEditMode="relative" ptsTypes="AA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1138E-6 L 0.1073 0.0002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50255E-6 L 0.029 4.50255E-6 L 0.029 -0.13258 L -0.00069 -0.01481 " pathEditMode="relative" ptsTypes="AAAA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023 L 0.11511 -0.0004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4" y="-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3.74364E-6 L -0.02188 0.08607 L 0.01874 0.08422 " pathEditMode="relative" ptsTypes="AAA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42434E-7 L 0.0434 0.00046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12818E-6 L 0.06129 -0.00093 L 0.16129 -0.06618 " pathEditMode="relative" ptsTypes="AAA">
                                      <p:cBhvr>
                                        <p:cTn id="8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1138E-6 L 0.09983 0.0002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/>
      <p:bldP spid="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iagramWithoutBr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03288"/>
            <a:ext cx="882332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Free Space Diagram</a:t>
            </a:r>
            <a:endParaRPr lang="de-DE" smtClean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4191000"/>
            <a:ext cx="8382000" cy="14478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3898900" algn="l"/>
              </a:tabLst>
            </a:pPr>
            <a:r>
              <a:rPr lang="de-DE" sz="2800" smtClean="0"/>
              <a:t>Let </a:t>
            </a:r>
            <a:r>
              <a:rPr lang="de-DE" sz="2800" smtClean="0">
                <a:latin typeface="Symbol" pitchFamily="18" charset="2"/>
              </a:rPr>
              <a:t>e</a:t>
            </a:r>
            <a:r>
              <a:rPr lang="de-DE" sz="2800" smtClean="0"/>
              <a:t> &gt; 0 fixed  (eventually solve decision problem)</a:t>
            </a:r>
          </a:p>
          <a:p>
            <a:pPr>
              <a:lnSpc>
                <a:spcPct val="90000"/>
              </a:lnSpc>
              <a:tabLst>
                <a:tab pos="3898900" algn="l"/>
              </a:tabLst>
            </a:pPr>
            <a:r>
              <a:rPr lang="de-DE" sz="2800" smtClean="0"/>
              <a:t>F</a:t>
            </a:r>
            <a:r>
              <a:rPr lang="de-DE" sz="2800" baseline="-25000" smtClean="0">
                <a:latin typeface="Symbol" pitchFamily="18" charset="2"/>
              </a:rPr>
              <a:t>e</a:t>
            </a:r>
            <a:r>
              <a:rPr lang="de-DE" sz="2800" smtClean="0"/>
              <a:t>(f,g) = { (s,t)</a:t>
            </a:r>
            <a:r>
              <a:rPr lang="de-DE" sz="2800" smtClean="0">
                <a:sym typeface="Symbol" pitchFamily="18" charset="2"/>
              </a:rPr>
              <a:t></a:t>
            </a:r>
            <a:r>
              <a:rPr lang="de-DE" sz="2800" smtClean="0"/>
              <a:t>[0,1]</a:t>
            </a:r>
            <a:r>
              <a:rPr lang="de-DE" sz="2800" baseline="30000" smtClean="0"/>
              <a:t>2</a:t>
            </a:r>
            <a:r>
              <a:rPr lang="de-DE" sz="2800" smtClean="0"/>
              <a:t> | || f(s) - g(t)|| </a:t>
            </a:r>
            <a:r>
              <a:rPr lang="de-DE" sz="2800" smtClean="0">
                <a:sym typeface="Symbol" pitchFamily="18" charset="2"/>
              </a:rPr>
              <a:t></a:t>
            </a:r>
            <a:r>
              <a:rPr lang="de-DE" sz="2800" smtClean="0"/>
              <a:t> </a:t>
            </a:r>
            <a:r>
              <a:rPr lang="de-DE" sz="2800" smtClean="0">
                <a:latin typeface="Symbol" pitchFamily="18" charset="2"/>
              </a:rPr>
              <a:t>e</a:t>
            </a:r>
            <a:r>
              <a:rPr lang="de-DE" sz="2800" smtClean="0"/>
              <a:t> } </a:t>
            </a:r>
            <a:r>
              <a:rPr lang="de-DE" sz="2400" i="1" smtClean="0"/>
              <a:t>white points</a:t>
            </a:r>
          </a:p>
          <a:p>
            <a:pPr>
              <a:lnSpc>
                <a:spcPct val="90000"/>
              </a:lnSpc>
              <a:buFontTx/>
              <a:buNone/>
              <a:tabLst>
                <a:tab pos="3898900" algn="l"/>
              </a:tabLst>
            </a:pPr>
            <a:r>
              <a:rPr lang="de-DE" sz="2800" smtClean="0"/>
              <a:t>	</a:t>
            </a:r>
            <a:r>
              <a:rPr lang="de-DE" sz="2800" b="1" smtClean="0">
                <a:solidFill>
                  <a:schemeClr val="accent2"/>
                </a:solidFill>
              </a:rPr>
              <a:t>free space</a:t>
            </a:r>
            <a:r>
              <a:rPr lang="de-DE" sz="2800" smtClean="0"/>
              <a:t> of f and g</a:t>
            </a:r>
          </a:p>
          <a:p>
            <a:pPr>
              <a:lnSpc>
                <a:spcPct val="90000"/>
              </a:lnSpc>
              <a:tabLst>
                <a:tab pos="3898900" algn="l"/>
              </a:tabLst>
            </a:pPr>
            <a:r>
              <a:rPr lang="de-DE" sz="2800" smtClean="0"/>
              <a:t>The free space in one cell is an ellipse. </a:t>
            </a:r>
            <a:endParaRPr lang="de-DE" sz="2400" i="1" smtClean="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636963" y="2036763"/>
            <a:ext cx="457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/>
              <a:t>g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811588" y="3092450"/>
            <a:ext cx="457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/>
              <a:t>f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8550275" y="3810000"/>
            <a:ext cx="457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/>
              <a:t>f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560888" y="1077913"/>
            <a:ext cx="457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/>
              <a:t>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Free Space Diagram</a:t>
            </a:r>
            <a:endParaRPr lang="de-DE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200525"/>
            <a:ext cx="8751888" cy="1835150"/>
          </a:xfrm>
        </p:spPr>
        <p:txBody>
          <a:bodyPr/>
          <a:lstStyle/>
          <a:p>
            <a:pPr>
              <a:buFont typeface="Symbol" pitchFamily="18" charset="2"/>
              <a:buChar char="·"/>
              <a:tabLst>
                <a:tab pos="3898900" algn="l"/>
              </a:tabLst>
            </a:pPr>
            <a:r>
              <a:rPr lang="de-DE" sz="2800" smtClean="0"/>
              <a:t>Monotone path encodes reparametrizations of f</a:t>
            </a:r>
            <a:r>
              <a:rPr lang="de-DE" sz="2800" smtClean="0">
                <a:latin typeface="Symbol" pitchFamily="18" charset="2"/>
              </a:rPr>
              <a:t> </a:t>
            </a:r>
            <a:r>
              <a:rPr lang="de-DE" sz="2800" smtClean="0"/>
              <a:t>and g</a:t>
            </a:r>
          </a:p>
          <a:p>
            <a:pPr>
              <a:buFont typeface="Symbol" pitchFamily="18" charset="2"/>
              <a:buChar char="·"/>
              <a:tabLst>
                <a:tab pos="3898900" algn="l"/>
              </a:tabLst>
            </a:pPr>
            <a:r>
              <a:rPr lang="de-DE" sz="2800" smtClean="0">
                <a:latin typeface="Symbol" pitchFamily="18" charset="2"/>
              </a:rPr>
              <a:t>d</a:t>
            </a:r>
            <a:r>
              <a:rPr lang="de-DE" sz="2800" baseline="-25000" smtClean="0"/>
              <a:t>F</a:t>
            </a:r>
            <a:r>
              <a:rPr lang="de-DE" sz="2800" smtClean="0"/>
              <a:t>(f,g)</a:t>
            </a:r>
            <a:r>
              <a:rPr lang="de-DE" sz="2400" smtClean="0"/>
              <a:t>  </a:t>
            </a:r>
            <a:r>
              <a:rPr lang="de-DE" sz="2400" smtClean="0">
                <a:sym typeface="Symbol" pitchFamily="18" charset="2"/>
              </a:rPr>
              <a:t> </a:t>
            </a:r>
            <a:r>
              <a:rPr lang="de-DE" sz="2800" smtClean="0">
                <a:latin typeface="Symbol" pitchFamily="18" charset="2"/>
                <a:sym typeface="Symbol" pitchFamily="18" charset="2"/>
              </a:rPr>
              <a:t>e</a:t>
            </a:r>
            <a:r>
              <a:rPr lang="de-DE" sz="2400" smtClean="0">
                <a:sym typeface="Symbol" pitchFamily="18" charset="2"/>
              </a:rPr>
              <a:t>  </a:t>
            </a:r>
            <a:r>
              <a:rPr lang="de-DE" sz="2800" smtClean="0">
                <a:sym typeface="Symbol" pitchFamily="18" charset="2"/>
              </a:rPr>
              <a:t>iff there is a monotone path in the free space from (0,0) to (1,1)</a:t>
            </a:r>
            <a:endParaRPr lang="de-DE" sz="2800" smtClean="0">
              <a:latin typeface="Symbol" pitchFamily="18" charset="2"/>
            </a:endParaRPr>
          </a:p>
        </p:txBody>
      </p:sp>
      <p:grpSp>
        <p:nvGrpSpPr>
          <p:cNvPr id="20484" name="Group 12"/>
          <p:cNvGrpSpPr>
            <a:grpSpLocks/>
          </p:cNvGrpSpPr>
          <p:nvPr/>
        </p:nvGrpSpPr>
        <p:grpSpPr bwMode="auto">
          <a:xfrm>
            <a:off x="115888" y="898525"/>
            <a:ext cx="8823325" cy="3394075"/>
            <a:chOff x="73" y="566"/>
            <a:chExt cx="5558" cy="2138"/>
          </a:xfrm>
        </p:grpSpPr>
        <p:sp>
          <p:nvSpPr>
            <p:cNvPr id="20485" name="Text Box 5"/>
            <p:cNvSpPr txBox="1">
              <a:spLocks noChangeArrowheads="1"/>
            </p:cNvSpPr>
            <p:nvPr/>
          </p:nvSpPr>
          <p:spPr bwMode="auto">
            <a:xfrm>
              <a:off x="2291" y="1283"/>
              <a:ext cx="28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de-DE">
                  <a:latin typeface="Symbol" pitchFamily="18" charset="2"/>
                </a:rPr>
                <a:t>a</a:t>
              </a:r>
              <a:endParaRPr lang="de-DE"/>
            </a:p>
          </p:txBody>
        </p:sp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2401" y="1948"/>
              <a:ext cx="28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de-DE">
                  <a:latin typeface="Symbol" pitchFamily="18" charset="2"/>
                </a:rPr>
                <a:t>b</a:t>
              </a:r>
              <a:endParaRPr lang="de-DE"/>
            </a:p>
          </p:txBody>
        </p:sp>
        <p:pic>
          <p:nvPicPr>
            <p:cNvPr id="20487" name="Picture 7" descr="diagramWithCurveBrigh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" y="566"/>
              <a:ext cx="5558" cy="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2297" y="1283"/>
              <a:ext cx="28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de-DE"/>
                <a:t>g</a:t>
              </a:r>
            </a:p>
          </p:txBody>
        </p:sp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>
              <a:off x="2407" y="1948"/>
              <a:ext cx="28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de-DE"/>
                <a:t>f</a:t>
              </a:r>
            </a:p>
          </p:txBody>
        </p:sp>
        <p:sp>
          <p:nvSpPr>
            <p:cNvPr id="20490" name="Text Box 10"/>
            <p:cNvSpPr txBox="1">
              <a:spLocks noChangeArrowheads="1"/>
            </p:cNvSpPr>
            <p:nvPr/>
          </p:nvSpPr>
          <p:spPr bwMode="auto">
            <a:xfrm>
              <a:off x="2844" y="602"/>
              <a:ext cx="28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de-DE"/>
                <a:t>g</a:t>
              </a:r>
            </a:p>
          </p:txBody>
        </p:sp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>
              <a:off x="5289" y="2389"/>
              <a:ext cx="28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de-DE"/>
                <a:t>f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iagramWithoutBr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85788"/>
            <a:ext cx="882332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0"/>
            <a:ext cx="7980362" cy="1143000"/>
          </a:xfrm>
        </p:spPr>
        <p:txBody>
          <a:bodyPr/>
          <a:lstStyle/>
          <a:p>
            <a:r>
              <a:rPr lang="de-DE" sz="4000" smtClean="0">
                <a:solidFill>
                  <a:schemeClr val="accent2"/>
                </a:solidFill>
              </a:rPr>
              <a:t>Compute the Fr</a:t>
            </a:r>
            <a:r>
              <a:rPr lang="en-US" sz="4000" smtClean="0">
                <a:solidFill>
                  <a:schemeClr val="accent2"/>
                </a:solidFill>
                <a:cs typeface="Times New Roman" pitchFamily="18" charset="0"/>
              </a:rPr>
              <a:t>é</a:t>
            </a:r>
            <a:r>
              <a:rPr lang="de-DE" sz="4000" smtClean="0">
                <a:solidFill>
                  <a:schemeClr val="accent2"/>
                </a:solidFill>
              </a:rPr>
              <a:t>chet Distance</a:t>
            </a:r>
            <a:endParaRPr lang="de-DE" sz="4000" smtClean="0"/>
          </a:p>
        </p:txBody>
      </p:sp>
      <p:sp>
        <p:nvSpPr>
          <p:cNvPr id="21508" name="Rectangle 13"/>
          <p:cNvSpPr>
            <a:spLocks noChangeArrowheads="1"/>
          </p:cNvSpPr>
          <p:nvPr/>
        </p:nvSpPr>
        <p:spPr bwMode="auto">
          <a:xfrm>
            <a:off x="228600" y="4200525"/>
            <a:ext cx="8751888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 typeface="Symbol" pitchFamily="18" charset="2"/>
              <a:buChar char="·"/>
              <a:tabLst>
                <a:tab pos="3898900" algn="l"/>
              </a:tabLst>
            </a:pPr>
            <a:r>
              <a:rPr lang="de-DE" sz="2000" b="1" dirty="0"/>
              <a:t>Solve the optimization problem</a:t>
            </a:r>
            <a:endParaRPr lang="de-DE" sz="2000" b="1" dirty="0">
              <a:sym typeface="Symbol" pitchFamily="18" charset="2"/>
            </a:endParaRP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Tx/>
              <a:buSzTx/>
              <a:buFont typeface="Symbol" pitchFamily="18" charset="2"/>
              <a:buChar char="·"/>
              <a:tabLst>
                <a:tab pos="3898900" algn="l"/>
              </a:tabLst>
            </a:pPr>
            <a:r>
              <a:rPr lang="de-DE" sz="2000" dirty="0">
                <a:sym typeface="Symbol" pitchFamily="18" charset="2"/>
              </a:rPr>
              <a:t>In practice in O(mn log b) time with binary search and b-bit precision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Tx/>
              <a:buSzTx/>
              <a:buFont typeface="Symbol" pitchFamily="18" charset="2"/>
              <a:buChar char="·"/>
              <a:tabLst>
                <a:tab pos="3898900" algn="l"/>
              </a:tabLst>
            </a:pPr>
            <a:r>
              <a:rPr lang="de-DE" sz="2000" dirty="0">
                <a:sym typeface="Symbol" pitchFamily="18" charset="2"/>
              </a:rPr>
              <a:t>In O(mn log mn) time [AG95] using parametric search (using </a:t>
            </a:r>
            <a:r>
              <a:rPr lang="de-DE" sz="2000" dirty="0" smtClean="0">
                <a:sym typeface="Symbol" pitchFamily="18" charset="2"/>
              </a:rPr>
              <a:t>Cole‘s </a:t>
            </a:r>
            <a:r>
              <a:rPr lang="de-DE" sz="2000" dirty="0">
                <a:sym typeface="Symbol" pitchFamily="18" charset="2"/>
              </a:rPr>
              <a:t>sorting trick)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Tx/>
              <a:buSzTx/>
              <a:buFont typeface="Symbol" pitchFamily="18" charset="2"/>
              <a:buChar char="·"/>
              <a:tabLst>
                <a:tab pos="3898900" algn="l"/>
              </a:tabLst>
            </a:pPr>
            <a:r>
              <a:rPr lang="de-DE" sz="2000" dirty="0"/>
              <a:t>In O(mn log</a:t>
            </a:r>
            <a:r>
              <a:rPr lang="de-DE" sz="2000" baseline="30000" dirty="0"/>
              <a:t>2</a:t>
            </a:r>
            <a:r>
              <a:rPr lang="de-DE" sz="2000" dirty="0"/>
              <a:t>mn) expected time [CW09] with randomized red/blue intersections</a:t>
            </a:r>
          </a:p>
        </p:txBody>
      </p:sp>
      <p:sp>
        <p:nvSpPr>
          <p:cNvPr id="21509" name="Text Box 21"/>
          <p:cNvSpPr txBox="1">
            <a:spLocks noChangeArrowheads="1"/>
          </p:cNvSpPr>
          <p:nvPr/>
        </p:nvSpPr>
        <p:spPr bwMode="auto">
          <a:xfrm>
            <a:off x="525463" y="6292850"/>
            <a:ext cx="7532687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[AG95] H. Alt, M. Godau, </a:t>
            </a:r>
            <a:r>
              <a:rPr lang="en-US" sz="1200">
                <a:solidFill>
                  <a:srgbClr val="000000"/>
                </a:solidFill>
              </a:rPr>
              <a:t>Computing the Fréchet distance between two polygonal curves, </a:t>
            </a:r>
            <a:r>
              <a:rPr lang="en-US" sz="1200" i="1">
                <a:solidFill>
                  <a:srgbClr val="000000"/>
                </a:solidFill>
              </a:rPr>
              <a:t>IJCGA</a:t>
            </a:r>
            <a:r>
              <a:rPr lang="en-US" sz="1200">
                <a:solidFill>
                  <a:srgbClr val="000000"/>
                </a:solidFill>
              </a:rPr>
              <a:t>  5: 75-91, 1995.</a:t>
            </a:r>
            <a:r>
              <a:rPr lang="en-US" sz="1200"/>
              <a:t> </a:t>
            </a:r>
          </a:p>
          <a:p>
            <a:pPr algn="l"/>
            <a:r>
              <a:rPr lang="en-US" sz="1200"/>
              <a:t>[C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10] A.F. Cook IV,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Geodesic Fréchet Distance Inside a Simple Polygon, ACM TALG 7(1), 19 pages, 2010.</a:t>
            </a:r>
          </a:p>
        </p:txBody>
      </p:sp>
      <p:sp>
        <p:nvSpPr>
          <p:cNvPr id="21510" name="Text Box 23"/>
          <p:cNvSpPr txBox="1">
            <a:spLocks noChangeArrowheads="1"/>
          </p:cNvSpPr>
          <p:nvPr/>
        </p:nvSpPr>
        <p:spPr bwMode="auto">
          <a:xfrm>
            <a:off x="3636963" y="2036763"/>
            <a:ext cx="457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>
                <a:latin typeface="Symbol" pitchFamily="18" charset="2"/>
              </a:rPr>
              <a:t>a</a:t>
            </a:r>
            <a:endParaRPr lang="de-DE"/>
          </a:p>
        </p:txBody>
      </p:sp>
      <p:sp>
        <p:nvSpPr>
          <p:cNvPr id="21511" name="Text Box 24"/>
          <p:cNvSpPr txBox="1">
            <a:spLocks noChangeArrowheads="1"/>
          </p:cNvSpPr>
          <p:nvPr/>
        </p:nvSpPr>
        <p:spPr bwMode="auto">
          <a:xfrm>
            <a:off x="3811588" y="3092450"/>
            <a:ext cx="457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>
                <a:latin typeface="Symbol" pitchFamily="18" charset="2"/>
              </a:rPr>
              <a:t>b</a:t>
            </a:r>
            <a:endParaRPr lang="de-DE"/>
          </a:p>
        </p:txBody>
      </p:sp>
      <p:sp>
        <p:nvSpPr>
          <p:cNvPr id="21512" name="Rectangle 31"/>
          <p:cNvSpPr>
            <a:spLocks noChangeArrowheads="1"/>
          </p:cNvSpPr>
          <p:nvPr/>
        </p:nvSpPr>
        <p:spPr bwMode="auto">
          <a:xfrm>
            <a:off x="0" y="3675063"/>
            <a:ext cx="4471988" cy="525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1513" name="Rectangle 11"/>
          <p:cNvSpPr>
            <a:spLocks noChangeArrowheads="1"/>
          </p:cNvSpPr>
          <p:nvPr/>
        </p:nvSpPr>
        <p:spPr bwMode="auto">
          <a:xfrm>
            <a:off x="0" y="1090613"/>
            <a:ext cx="2873375" cy="277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1514" name="Rectangle 30"/>
          <p:cNvSpPr>
            <a:spLocks noChangeArrowheads="1"/>
          </p:cNvSpPr>
          <p:nvPr/>
        </p:nvSpPr>
        <p:spPr bwMode="auto">
          <a:xfrm>
            <a:off x="392113" y="1095375"/>
            <a:ext cx="4457700" cy="2824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 typeface="Symbol" pitchFamily="18" charset="2"/>
              <a:buChar char="·"/>
              <a:tabLst>
                <a:tab pos="3898900" algn="l"/>
              </a:tabLst>
            </a:pPr>
            <a:r>
              <a:rPr lang="de-DE" sz="2000" b="1"/>
              <a:t>Solve the decision problem</a:t>
            </a:r>
            <a:br>
              <a:rPr lang="de-DE" sz="2000" b="1"/>
            </a:br>
            <a:r>
              <a:rPr lang="de-DE" sz="2000"/>
              <a:t> </a:t>
            </a:r>
            <a:r>
              <a:rPr lang="de-DE" sz="2000">
                <a:latin typeface="Symbol" pitchFamily="18" charset="2"/>
              </a:rPr>
              <a:t>d</a:t>
            </a:r>
            <a:r>
              <a:rPr lang="de-DE" sz="2000" baseline="-25000"/>
              <a:t>F</a:t>
            </a:r>
            <a:r>
              <a:rPr lang="de-DE" sz="2000"/>
              <a:t>(f,g) </a:t>
            </a:r>
            <a:r>
              <a:rPr lang="de-DE" sz="2000">
                <a:sym typeface="Symbol" pitchFamily="18" charset="2"/>
              </a:rPr>
              <a:t> </a:t>
            </a:r>
            <a:r>
              <a:rPr lang="de-DE" sz="2000">
                <a:latin typeface="Symbol" pitchFamily="18" charset="2"/>
                <a:sym typeface="Symbol" pitchFamily="18" charset="2"/>
              </a:rPr>
              <a:t>e </a:t>
            </a:r>
            <a:r>
              <a:rPr lang="de-DE" sz="2000">
                <a:sym typeface="Symbol" pitchFamily="18" charset="2"/>
              </a:rPr>
              <a:t>in O(mn) time: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Tx/>
              <a:buSzTx/>
              <a:buFont typeface="Symbol" pitchFamily="18" charset="2"/>
              <a:buChar char="·"/>
              <a:tabLst>
                <a:tab pos="3898900" algn="l"/>
              </a:tabLst>
            </a:pPr>
            <a:r>
              <a:rPr lang="de-DE" sz="2000"/>
              <a:t>Find monotone path using DP: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Tx/>
              <a:buSzTx/>
              <a:buFont typeface="Symbol" pitchFamily="18" charset="2"/>
              <a:buChar char="·"/>
              <a:tabLst>
                <a:tab pos="3898900" algn="l"/>
              </a:tabLst>
            </a:pPr>
            <a:r>
              <a:rPr lang="de-DE" sz="2000"/>
              <a:t>On each cell boundary compute the </a:t>
            </a:r>
            <a:r>
              <a:rPr lang="de-DE" sz="2000">
                <a:solidFill>
                  <a:schemeClr val="accent2"/>
                </a:solidFill>
              </a:rPr>
              <a:t>interval of all points that are reachable by a monotone path from (0,0)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Tx/>
              <a:buSzTx/>
              <a:buFont typeface="Symbol" pitchFamily="18" charset="2"/>
              <a:buChar char="·"/>
              <a:tabLst>
                <a:tab pos="3898900" algn="l"/>
              </a:tabLst>
            </a:pPr>
            <a:r>
              <a:rPr lang="de-DE" sz="2000"/>
              <a:t>Compute a </a:t>
            </a:r>
            <a:r>
              <a:rPr lang="de-DE" sz="2000">
                <a:solidFill>
                  <a:srgbClr val="FF0000"/>
                </a:solidFill>
              </a:rPr>
              <a:t>monotone path</a:t>
            </a:r>
            <a:r>
              <a:rPr lang="de-DE" sz="2000"/>
              <a:t> by backtracking</a:t>
            </a:r>
          </a:p>
        </p:txBody>
      </p:sp>
      <p:sp>
        <p:nvSpPr>
          <p:cNvPr id="21515" name="Text Box 7"/>
          <p:cNvSpPr txBox="1">
            <a:spLocks noChangeArrowheads="1"/>
          </p:cNvSpPr>
          <p:nvPr/>
        </p:nvSpPr>
        <p:spPr bwMode="auto">
          <a:xfrm>
            <a:off x="8650288" y="3033713"/>
            <a:ext cx="457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/>
              <a:t>f</a:t>
            </a:r>
          </a:p>
        </p:txBody>
      </p:sp>
      <p:sp>
        <p:nvSpPr>
          <p:cNvPr id="21516" name="Text Box 8"/>
          <p:cNvSpPr txBox="1">
            <a:spLocks noChangeArrowheads="1"/>
          </p:cNvSpPr>
          <p:nvPr/>
        </p:nvSpPr>
        <p:spPr bwMode="auto">
          <a:xfrm>
            <a:off x="5057775" y="660400"/>
            <a:ext cx="457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/>
              <a:t>g</a:t>
            </a:r>
          </a:p>
        </p:txBody>
      </p:sp>
      <p:sp>
        <p:nvSpPr>
          <p:cNvPr id="21517" name="Text Box 8"/>
          <p:cNvSpPr txBox="1">
            <a:spLocks noChangeArrowheads="1"/>
          </p:cNvSpPr>
          <p:nvPr/>
        </p:nvSpPr>
        <p:spPr bwMode="auto">
          <a:xfrm>
            <a:off x="8443913" y="3449638"/>
            <a:ext cx="457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/>
              <a:t>1</a:t>
            </a:r>
          </a:p>
        </p:txBody>
      </p:sp>
      <p:sp>
        <p:nvSpPr>
          <p:cNvPr id="21518" name="Text Box 8"/>
          <p:cNvSpPr txBox="1">
            <a:spLocks noChangeArrowheads="1"/>
          </p:cNvSpPr>
          <p:nvPr/>
        </p:nvSpPr>
        <p:spPr bwMode="auto">
          <a:xfrm>
            <a:off x="4770438" y="898525"/>
            <a:ext cx="457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/>
              <a:t>1</a:t>
            </a:r>
          </a:p>
        </p:txBody>
      </p:sp>
      <p:sp>
        <p:nvSpPr>
          <p:cNvPr id="21519" name="Text Box 8"/>
          <p:cNvSpPr txBox="1">
            <a:spLocks noChangeArrowheads="1"/>
          </p:cNvSpPr>
          <p:nvPr/>
        </p:nvSpPr>
        <p:spPr bwMode="auto">
          <a:xfrm>
            <a:off x="4932363" y="3436938"/>
            <a:ext cx="457200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/>
              <a:t>0</a:t>
            </a:r>
          </a:p>
        </p:txBody>
      </p:sp>
      <p:sp>
        <p:nvSpPr>
          <p:cNvPr id="21520" name="Text Box 8"/>
          <p:cNvSpPr txBox="1">
            <a:spLocks noChangeArrowheads="1"/>
          </p:cNvSpPr>
          <p:nvPr/>
        </p:nvSpPr>
        <p:spPr bwMode="auto">
          <a:xfrm>
            <a:off x="4779963" y="3224213"/>
            <a:ext cx="288925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/>
              <a:t>0</a:t>
            </a:r>
          </a:p>
        </p:txBody>
      </p: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flipV="1">
            <a:off x="5068888" y="3429000"/>
            <a:ext cx="595312" cy="0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5081588" y="3155950"/>
            <a:ext cx="4762" cy="273050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 flipV="1">
            <a:off x="5659438" y="2851150"/>
            <a:ext cx="4762" cy="596900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 flipV="1">
            <a:off x="5380038" y="2851150"/>
            <a:ext cx="284162" cy="0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 flipV="1">
            <a:off x="5653088" y="3435350"/>
            <a:ext cx="176212" cy="0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 flipV="1">
            <a:off x="5640388" y="2851150"/>
            <a:ext cx="252412" cy="0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 flipV="1">
            <a:off x="5659438" y="2451100"/>
            <a:ext cx="4762" cy="393700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Connector 43"/>
          <p:cNvCxnSpPr>
            <a:cxnSpLocks noChangeShapeType="1"/>
          </p:cNvCxnSpPr>
          <p:nvPr/>
        </p:nvCxnSpPr>
        <p:spPr bwMode="auto">
          <a:xfrm flipV="1">
            <a:off x="6256338" y="2260600"/>
            <a:ext cx="4762" cy="425450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Connector 45"/>
          <p:cNvCxnSpPr>
            <a:cxnSpLocks noChangeShapeType="1"/>
          </p:cNvCxnSpPr>
          <p:nvPr/>
        </p:nvCxnSpPr>
        <p:spPr bwMode="auto">
          <a:xfrm>
            <a:off x="6046788" y="2233613"/>
            <a:ext cx="220662" cy="4762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Connector 48"/>
          <p:cNvCxnSpPr>
            <a:cxnSpLocks noChangeShapeType="1"/>
          </p:cNvCxnSpPr>
          <p:nvPr/>
        </p:nvCxnSpPr>
        <p:spPr bwMode="auto">
          <a:xfrm flipV="1">
            <a:off x="6840538" y="2266950"/>
            <a:ext cx="4762" cy="412750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Straight Connector 50"/>
          <p:cNvCxnSpPr>
            <a:cxnSpLocks noChangeShapeType="1"/>
          </p:cNvCxnSpPr>
          <p:nvPr/>
        </p:nvCxnSpPr>
        <p:spPr bwMode="auto">
          <a:xfrm>
            <a:off x="6249988" y="2224088"/>
            <a:ext cx="582612" cy="12700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Straight Connector 52"/>
          <p:cNvCxnSpPr>
            <a:cxnSpLocks noChangeShapeType="1"/>
          </p:cNvCxnSpPr>
          <p:nvPr/>
        </p:nvCxnSpPr>
        <p:spPr bwMode="auto">
          <a:xfrm flipV="1">
            <a:off x="6827838" y="2230438"/>
            <a:ext cx="423862" cy="0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Straight Connector 54"/>
          <p:cNvCxnSpPr>
            <a:cxnSpLocks noChangeShapeType="1"/>
          </p:cNvCxnSpPr>
          <p:nvPr/>
        </p:nvCxnSpPr>
        <p:spPr bwMode="auto">
          <a:xfrm flipV="1">
            <a:off x="7437438" y="2527300"/>
            <a:ext cx="4762" cy="88900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Straight Connector 56"/>
          <p:cNvCxnSpPr>
            <a:cxnSpLocks noChangeShapeType="1"/>
          </p:cNvCxnSpPr>
          <p:nvPr/>
        </p:nvCxnSpPr>
        <p:spPr bwMode="auto">
          <a:xfrm>
            <a:off x="7929563" y="2266950"/>
            <a:ext cx="90487" cy="0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Connector 63"/>
          <p:cNvCxnSpPr>
            <a:cxnSpLocks noChangeShapeType="1"/>
          </p:cNvCxnSpPr>
          <p:nvPr/>
        </p:nvCxnSpPr>
        <p:spPr bwMode="auto">
          <a:xfrm>
            <a:off x="8034338" y="2262188"/>
            <a:ext cx="438150" cy="4762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Straight Connector 67"/>
          <p:cNvCxnSpPr>
            <a:cxnSpLocks noChangeShapeType="1"/>
          </p:cNvCxnSpPr>
          <p:nvPr/>
        </p:nvCxnSpPr>
        <p:spPr bwMode="auto">
          <a:xfrm flipH="1" flipV="1">
            <a:off x="6262688" y="1685925"/>
            <a:ext cx="0" cy="565150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Straight Connector 70"/>
          <p:cNvCxnSpPr>
            <a:cxnSpLocks noChangeShapeType="1"/>
          </p:cNvCxnSpPr>
          <p:nvPr/>
        </p:nvCxnSpPr>
        <p:spPr bwMode="auto">
          <a:xfrm>
            <a:off x="6051550" y="1647825"/>
            <a:ext cx="220663" cy="4763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Straight Connector 71"/>
          <p:cNvCxnSpPr>
            <a:cxnSpLocks noChangeShapeType="1"/>
          </p:cNvCxnSpPr>
          <p:nvPr/>
        </p:nvCxnSpPr>
        <p:spPr bwMode="auto">
          <a:xfrm>
            <a:off x="6254750" y="1628775"/>
            <a:ext cx="512763" cy="4763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Straight Connector 72"/>
          <p:cNvCxnSpPr>
            <a:cxnSpLocks noChangeShapeType="1"/>
          </p:cNvCxnSpPr>
          <p:nvPr/>
        </p:nvCxnSpPr>
        <p:spPr bwMode="auto">
          <a:xfrm flipH="1" flipV="1">
            <a:off x="6838950" y="1814513"/>
            <a:ext cx="0" cy="455612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Straight Connector 76"/>
          <p:cNvCxnSpPr>
            <a:cxnSpLocks noChangeShapeType="1"/>
          </p:cNvCxnSpPr>
          <p:nvPr/>
        </p:nvCxnSpPr>
        <p:spPr bwMode="auto">
          <a:xfrm flipV="1">
            <a:off x="6911975" y="1633538"/>
            <a:ext cx="427038" cy="0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Connector 79"/>
          <p:cNvCxnSpPr>
            <a:cxnSpLocks noChangeShapeType="1"/>
          </p:cNvCxnSpPr>
          <p:nvPr/>
        </p:nvCxnSpPr>
        <p:spPr bwMode="auto">
          <a:xfrm>
            <a:off x="7934325" y="1662113"/>
            <a:ext cx="90488" cy="0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Straight Connector 80"/>
          <p:cNvCxnSpPr>
            <a:cxnSpLocks noChangeShapeType="1"/>
          </p:cNvCxnSpPr>
          <p:nvPr/>
        </p:nvCxnSpPr>
        <p:spPr bwMode="auto">
          <a:xfrm flipV="1">
            <a:off x="8015288" y="1647825"/>
            <a:ext cx="4762" cy="600075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Straight Connector 82"/>
          <p:cNvCxnSpPr>
            <a:cxnSpLocks noChangeShapeType="1"/>
          </p:cNvCxnSpPr>
          <p:nvPr/>
        </p:nvCxnSpPr>
        <p:spPr bwMode="auto">
          <a:xfrm>
            <a:off x="8015288" y="1652588"/>
            <a:ext cx="585787" cy="9525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" name="Straight Connector 83"/>
          <p:cNvCxnSpPr>
            <a:cxnSpLocks noChangeShapeType="1"/>
          </p:cNvCxnSpPr>
          <p:nvPr/>
        </p:nvCxnSpPr>
        <p:spPr bwMode="auto">
          <a:xfrm flipV="1">
            <a:off x="8601075" y="1652588"/>
            <a:ext cx="0" cy="195262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" name="Straight Connector 89"/>
          <p:cNvCxnSpPr>
            <a:cxnSpLocks noChangeShapeType="1"/>
          </p:cNvCxnSpPr>
          <p:nvPr/>
        </p:nvCxnSpPr>
        <p:spPr bwMode="auto">
          <a:xfrm flipH="1" flipV="1">
            <a:off x="6262688" y="1381125"/>
            <a:ext cx="0" cy="274638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" name="Straight Connector 91"/>
          <p:cNvCxnSpPr>
            <a:cxnSpLocks noChangeShapeType="1"/>
          </p:cNvCxnSpPr>
          <p:nvPr/>
        </p:nvCxnSpPr>
        <p:spPr bwMode="auto">
          <a:xfrm flipH="1" flipV="1">
            <a:off x="8015288" y="1300163"/>
            <a:ext cx="4762" cy="371475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" name="Straight Connector 94"/>
          <p:cNvCxnSpPr>
            <a:cxnSpLocks noChangeShapeType="1"/>
          </p:cNvCxnSpPr>
          <p:nvPr/>
        </p:nvCxnSpPr>
        <p:spPr bwMode="auto">
          <a:xfrm flipV="1">
            <a:off x="8596313" y="1071563"/>
            <a:ext cx="0" cy="590550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" name="Straight Connector 96"/>
          <p:cNvCxnSpPr>
            <a:cxnSpLocks noChangeShapeType="1"/>
          </p:cNvCxnSpPr>
          <p:nvPr/>
        </p:nvCxnSpPr>
        <p:spPr bwMode="auto">
          <a:xfrm>
            <a:off x="8234363" y="1071563"/>
            <a:ext cx="361950" cy="4762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Freeform 103"/>
          <p:cNvSpPr>
            <a:spLocks/>
          </p:cNvSpPr>
          <p:nvPr/>
        </p:nvSpPr>
        <p:spPr bwMode="auto">
          <a:xfrm>
            <a:off x="5080000" y="1065213"/>
            <a:ext cx="3530600" cy="2363787"/>
          </a:xfrm>
          <a:custGeom>
            <a:avLst/>
            <a:gdLst>
              <a:gd name="T0" fmla="*/ 0 w 3530600"/>
              <a:gd name="T1" fmla="*/ 2352910 h 2364468"/>
              <a:gd name="T2" fmla="*/ 590550 w 3530600"/>
              <a:gd name="T3" fmla="*/ 2340270 h 2364468"/>
              <a:gd name="T4" fmla="*/ 590550 w 3530600"/>
              <a:gd name="T5" fmla="*/ 1777886 h 2364468"/>
              <a:gd name="T6" fmla="*/ 1181100 w 3530600"/>
              <a:gd name="T7" fmla="*/ 1575680 h 2364468"/>
              <a:gd name="T8" fmla="*/ 1765300 w 3530600"/>
              <a:gd name="T9" fmla="*/ 1569362 h 2364468"/>
              <a:gd name="T10" fmla="*/ 2349500 w 3530600"/>
              <a:gd name="T11" fmla="*/ 1506172 h 2364468"/>
              <a:gd name="T12" fmla="*/ 2349500 w 3530600"/>
              <a:gd name="T13" fmla="*/ 1506172 h 2364468"/>
              <a:gd name="T14" fmla="*/ 2933700 w 3530600"/>
              <a:gd name="T15" fmla="*/ 1177587 h 2364468"/>
              <a:gd name="T16" fmla="*/ 2940050 w 3530600"/>
              <a:gd name="T17" fmla="*/ 615197 h 2364468"/>
              <a:gd name="T18" fmla="*/ 3530600 w 3530600"/>
              <a:gd name="T19" fmla="*/ 589923 h 2364468"/>
              <a:gd name="T20" fmla="*/ 3530600 w 3530600"/>
              <a:gd name="T21" fmla="*/ 0 h 236446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30600"/>
              <a:gd name="T34" fmla="*/ 0 h 2364468"/>
              <a:gd name="T35" fmla="*/ 3530600 w 3530600"/>
              <a:gd name="T36" fmla="*/ 2364468 h 236446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30600" h="2364468">
                <a:moveTo>
                  <a:pt x="0" y="2364468"/>
                </a:moveTo>
                <a:lnTo>
                  <a:pt x="590550" y="2351768"/>
                </a:lnTo>
                <a:lnTo>
                  <a:pt x="590550" y="1786618"/>
                </a:lnTo>
                <a:lnTo>
                  <a:pt x="1181100" y="1583418"/>
                </a:lnTo>
                <a:lnTo>
                  <a:pt x="1765300" y="1577068"/>
                </a:lnTo>
                <a:lnTo>
                  <a:pt x="2349500" y="1513568"/>
                </a:lnTo>
                <a:lnTo>
                  <a:pt x="2933700" y="1183368"/>
                </a:lnTo>
                <a:cubicBezTo>
                  <a:pt x="2935817" y="994985"/>
                  <a:pt x="2937933" y="806601"/>
                  <a:pt x="2940050" y="618218"/>
                </a:cubicBezTo>
                <a:lnTo>
                  <a:pt x="3530600" y="592818"/>
                </a:lnTo>
                <a:lnTo>
                  <a:pt x="353060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Fréchet Variants</a:t>
            </a:r>
            <a:endParaRPr lang="de-DE" smtClean="0"/>
          </a:p>
        </p:txBody>
      </p:sp>
      <p:sp>
        <p:nvSpPr>
          <p:cNvPr id="22531" name="Rectangle 90"/>
          <p:cNvSpPr>
            <a:spLocks noChangeArrowheads="1"/>
          </p:cNvSpPr>
          <p:nvPr/>
        </p:nvSpPr>
        <p:spPr bwMode="auto">
          <a:xfrm>
            <a:off x="392113" y="1574800"/>
            <a:ext cx="8751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 typeface="Symbol" pitchFamily="18" charset="2"/>
              <a:buChar char="·"/>
              <a:tabLst>
                <a:tab pos="3898900" algn="l"/>
              </a:tabLst>
            </a:pPr>
            <a:r>
              <a:rPr lang="de-DE" sz="2800">
                <a:sym typeface="Symbol" pitchFamily="18" charset="2"/>
              </a:rPr>
              <a:t>Weak Fréchet distance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 typeface="Symbol" pitchFamily="18" charset="2"/>
              <a:buChar char="·"/>
              <a:tabLst>
                <a:tab pos="3898900" algn="l"/>
              </a:tabLst>
            </a:pPr>
            <a:r>
              <a:rPr lang="de-DE" sz="2800">
                <a:sym typeface="Symbol" pitchFamily="18" charset="2"/>
              </a:rPr>
              <a:t>Discrete Fréchet distance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 typeface="Symbol" pitchFamily="18" charset="2"/>
              <a:buChar char="·"/>
              <a:tabLst>
                <a:tab pos="3898900" algn="l"/>
              </a:tabLst>
            </a:pPr>
            <a:r>
              <a:rPr lang="de-DE" sz="2800">
                <a:sym typeface="Symbol" pitchFamily="18" charset="2"/>
              </a:rPr>
              <a:t>Fréchet distance with speed limits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 typeface="Symbol" pitchFamily="18" charset="2"/>
              <a:buChar char="·"/>
              <a:tabLst>
                <a:tab pos="3898900" algn="l"/>
              </a:tabLst>
            </a:pPr>
            <a:r>
              <a:rPr lang="de-DE" sz="2800">
                <a:sym typeface="Symbol" pitchFamily="18" charset="2"/>
              </a:rPr>
              <a:t>Integral or summed Fréchet distance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 typeface="Symbol" pitchFamily="18" charset="2"/>
              <a:buChar char="·"/>
              <a:tabLst>
                <a:tab pos="3898900" algn="l"/>
              </a:tabLst>
            </a:pPr>
            <a:r>
              <a:rPr lang="de-DE" sz="2800">
                <a:sym typeface="Symbol" pitchFamily="18" charset="2"/>
              </a:rPr>
              <a:t>Partial Fréchet distance </a:t>
            </a:r>
            <a:endParaRPr lang="de-DE" sz="2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Weak Fréchet Distance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pPr>
              <a:defRPr/>
            </a:pPr>
            <a:r>
              <a:rPr lang="de-DE" sz="2800" dirty="0" smtClean="0"/>
              <a:t>Fréchet distance: </a:t>
            </a:r>
            <a:br>
              <a:rPr lang="de-DE" sz="2800" dirty="0" smtClean="0"/>
            </a:br>
            <a:r>
              <a:rPr lang="de-DE" sz="2800" dirty="0" smtClean="0">
                <a:latin typeface="Symbol" pitchFamily="18" charset="2"/>
              </a:rPr>
              <a:t>d</a:t>
            </a:r>
            <a:r>
              <a:rPr lang="de-DE" sz="2800" baseline="-25000" dirty="0" smtClean="0"/>
              <a:t>F</a:t>
            </a:r>
            <a:r>
              <a:rPr lang="de-DE" sz="2800" dirty="0" smtClean="0"/>
              <a:t>(f,g) =      inf              max    ||f(</a:t>
            </a:r>
            <a:r>
              <a:rPr lang="de-DE" sz="2800" dirty="0" smtClean="0">
                <a:latin typeface="Symbol" pitchFamily="18" charset="2"/>
              </a:rPr>
              <a:t>a</a:t>
            </a:r>
            <a:r>
              <a:rPr lang="de-DE" sz="2800" dirty="0" smtClean="0"/>
              <a:t>(t))-g(</a:t>
            </a:r>
            <a:r>
              <a:rPr lang="de-DE" sz="2800" dirty="0" smtClean="0">
                <a:latin typeface="Symbol" pitchFamily="18" charset="2"/>
              </a:rPr>
              <a:t>b</a:t>
            </a:r>
            <a:r>
              <a:rPr lang="de-DE" sz="2800" dirty="0" smtClean="0"/>
              <a:t>(t))||</a:t>
            </a:r>
          </a:p>
          <a:p>
            <a:pPr>
              <a:lnSpc>
                <a:spcPct val="30000"/>
              </a:lnSpc>
              <a:buFontTx/>
              <a:buNone/>
              <a:defRPr/>
            </a:pPr>
            <a:r>
              <a:rPr lang="de-DE" sz="2800" dirty="0" smtClean="0"/>
              <a:t>		       </a:t>
            </a:r>
            <a:r>
              <a:rPr lang="de-DE" sz="2000" dirty="0" smtClean="0">
                <a:latin typeface="Symbol" pitchFamily="18" charset="2"/>
              </a:rPr>
              <a:t>a,b</a:t>
            </a:r>
            <a:r>
              <a:rPr lang="de-DE" sz="2000" dirty="0" smtClean="0"/>
              <a:t>:[0,1]   [0,1]   t </a:t>
            </a:r>
            <a:r>
              <a:rPr lang="de-DE" sz="2000" dirty="0" smtClean="0">
                <a:sym typeface="Symbol" pitchFamily="18" charset="2"/>
              </a:rPr>
              <a:t>[0,1]</a:t>
            </a:r>
            <a:endParaRPr lang="de-DE" sz="2800" dirty="0" smtClean="0"/>
          </a:p>
          <a:p>
            <a:pPr>
              <a:lnSpc>
                <a:spcPct val="30000"/>
              </a:lnSpc>
              <a:buFontTx/>
              <a:buNone/>
              <a:defRPr/>
            </a:pPr>
            <a:endParaRPr lang="de-DE" sz="2800" dirty="0" smtClean="0"/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de-DE" sz="2800" dirty="0" smtClean="0"/>
              <a:t>where </a:t>
            </a:r>
            <a:r>
              <a:rPr lang="de-DE" sz="2800" dirty="0" smtClean="0">
                <a:latin typeface="Symbol" pitchFamily="18" charset="2"/>
              </a:rPr>
              <a:t>a </a:t>
            </a:r>
            <a:r>
              <a:rPr lang="de-DE" sz="2800" dirty="0" smtClean="0"/>
              <a:t>and </a:t>
            </a:r>
            <a:r>
              <a:rPr lang="de-DE" sz="2800" dirty="0" smtClean="0">
                <a:latin typeface="Symbol" pitchFamily="18" charset="2"/>
              </a:rPr>
              <a:t>b</a:t>
            </a:r>
            <a:r>
              <a:rPr lang="de-DE" sz="2800" dirty="0" smtClean="0"/>
              <a:t> range over continuous monotone increasing reparameterizations only.</a:t>
            </a:r>
          </a:p>
          <a:p>
            <a:pPr>
              <a:defRPr/>
            </a:pPr>
            <a:endParaRPr lang="de-DE" sz="2800" dirty="0" smtClean="0"/>
          </a:p>
          <a:p>
            <a:pPr>
              <a:defRPr/>
            </a:pPr>
            <a:r>
              <a:rPr lang="de-DE" sz="2800" dirty="0" smtClean="0"/>
              <a:t>Weak Fréchet distance </a:t>
            </a:r>
            <a:r>
              <a:rPr lang="de-DE" sz="2800" dirty="0" smtClean="0">
                <a:latin typeface="Symbol" pitchFamily="18" charset="2"/>
              </a:rPr>
              <a:t>d</a:t>
            </a:r>
            <a:r>
              <a:rPr lang="de-DE" sz="2800" baseline="-25000" dirty="0" smtClean="0"/>
              <a:t>F</a:t>
            </a:r>
            <a:r>
              <a:rPr lang="de-DE" sz="2800" dirty="0" smtClean="0"/>
              <a:t>(f,g): Allow any continuous reparameterizations </a:t>
            </a:r>
            <a:r>
              <a:rPr lang="de-DE" sz="2800" dirty="0" smtClean="0">
                <a:latin typeface="Symbol" pitchFamily="18" charset="2"/>
              </a:rPr>
              <a:t>a</a:t>
            </a:r>
            <a:r>
              <a:rPr lang="de-DE" sz="2800" dirty="0" smtClean="0"/>
              <a:t> and </a:t>
            </a:r>
            <a:r>
              <a:rPr lang="de-DE" sz="2800" dirty="0" smtClean="0">
                <a:latin typeface="Symbol" pitchFamily="18" charset="2"/>
              </a:rPr>
              <a:t>b</a:t>
            </a:r>
          </a:p>
          <a:p>
            <a:pPr>
              <a:defRPr/>
            </a:pPr>
            <a:r>
              <a:rPr lang="de-DE" sz="2800" dirty="0" smtClean="0"/>
              <a:t> </a:t>
            </a:r>
            <a:r>
              <a:rPr lang="de-DE" sz="2800" dirty="0" smtClean="0">
                <a:latin typeface="Symbol" pitchFamily="18" charset="2"/>
              </a:rPr>
              <a:t>d</a:t>
            </a:r>
            <a:r>
              <a:rPr lang="de-DE" sz="2800" baseline="-25000" dirty="0" smtClean="0"/>
              <a:t>H</a:t>
            </a:r>
            <a:r>
              <a:rPr lang="de-DE" sz="2800" dirty="0" smtClean="0"/>
              <a:t>(f,g) </a:t>
            </a:r>
            <a:r>
              <a:rPr lang="de-DE" sz="2800" dirty="0" smtClean="0">
                <a:sym typeface="Symbol"/>
              </a:rPr>
              <a:t></a:t>
            </a:r>
            <a:r>
              <a:rPr lang="de-DE" sz="2800" dirty="0" smtClean="0"/>
              <a:t> </a:t>
            </a:r>
            <a:r>
              <a:rPr lang="de-DE" sz="2800" dirty="0" smtClean="0">
                <a:latin typeface="Symbol" pitchFamily="18" charset="2"/>
              </a:rPr>
              <a:t>d</a:t>
            </a:r>
            <a:r>
              <a:rPr lang="de-DE" sz="2800" baseline="-25000" dirty="0" smtClean="0"/>
              <a:t>F</a:t>
            </a:r>
            <a:r>
              <a:rPr lang="de-DE" sz="2800" dirty="0" smtClean="0"/>
              <a:t>(f,g) </a:t>
            </a:r>
            <a:r>
              <a:rPr lang="de-DE" sz="2800" dirty="0" smtClean="0">
                <a:sym typeface="Symbol"/>
              </a:rPr>
              <a:t> </a:t>
            </a:r>
            <a:r>
              <a:rPr lang="de-DE" sz="2800" dirty="0" smtClean="0">
                <a:latin typeface="Symbol" pitchFamily="18" charset="2"/>
              </a:rPr>
              <a:t>d</a:t>
            </a:r>
            <a:r>
              <a:rPr lang="de-DE" sz="2800" baseline="-25000" dirty="0" smtClean="0"/>
              <a:t>F</a:t>
            </a:r>
            <a:r>
              <a:rPr lang="de-DE" sz="2800" dirty="0" smtClean="0"/>
              <a:t>(f,g)</a:t>
            </a:r>
          </a:p>
        </p:txBody>
      </p:sp>
      <p:sp>
        <p:nvSpPr>
          <p:cNvPr id="23556" name="TextBox 19"/>
          <p:cNvSpPr txBox="1">
            <a:spLocks noChangeArrowheads="1"/>
          </p:cNvSpPr>
          <p:nvPr/>
        </p:nvSpPr>
        <p:spPr bwMode="auto">
          <a:xfrm>
            <a:off x="4154488" y="4114800"/>
            <a:ext cx="3968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~</a:t>
            </a:r>
          </a:p>
        </p:txBody>
      </p:sp>
      <p:sp>
        <p:nvSpPr>
          <p:cNvPr id="23557" name="TextBox 20"/>
          <p:cNvSpPr txBox="1">
            <a:spLocks noChangeArrowheads="1"/>
          </p:cNvSpPr>
          <p:nvPr/>
        </p:nvSpPr>
        <p:spPr bwMode="auto">
          <a:xfrm>
            <a:off x="2219325" y="5041900"/>
            <a:ext cx="398463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~</a:t>
            </a:r>
          </a:p>
        </p:txBody>
      </p:sp>
      <p:sp>
        <p:nvSpPr>
          <p:cNvPr id="23558" name="Line 4"/>
          <p:cNvSpPr>
            <a:spLocks noChangeShapeType="1"/>
          </p:cNvSpPr>
          <p:nvPr/>
        </p:nvSpPr>
        <p:spPr bwMode="auto">
          <a:xfrm>
            <a:off x="3011488" y="2470150"/>
            <a:ext cx="1524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59" name="Group 100"/>
          <p:cNvGrpSpPr>
            <a:grpSpLocks/>
          </p:cNvGrpSpPr>
          <p:nvPr/>
        </p:nvGrpSpPr>
        <p:grpSpPr bwMode="auto">
          <a:xfrm>
            <a:off x="5267325" y="4672013"/>
            <a:ext cx="3335338" cy="1236662"/>
            <a:chOff x="296863" y="3449638"/>
            <a:chExt cx="5105400" cy="1981200"/>
          </a:xfrm>
        </p:grpSpPr>
        <p:grpSp>
          <p:nvGrpSpPr>
            <p:cNvPr id="23560" name="Group 125"/>
            <p:cNvGrpSpPr>
              <a:grpSpLocks/>
            </p:cNvGrpSpPr>
            <p:nvPr/>
          </p:nvGrpSpPr>
          <p:grpSpPr bwMode="auto">
            <a:xfrm>
              <a:off x="296863" y="3449638"/>
              <a:ext cx="5105400" cy="1981200"/>
              <a:chOff x="1624" y="2640"/>
              <a:chExt cx="3216" cy="1248"/>
            </a:xfrm>
          </p:grpSpPr>
          <p:grpSp>
            <p:nvGrpSpPr>
              <p:cNvPr id="23567" name="Group 126"/>
              <p:cNvGrpSpPr>
                <a:grpSpLocks/>
              </p:cNvGrpSpPr>
              <p:nvPr/>
            </p:nvGrpSpPr>
            <p:grpSpPr bwMode="auto">
              <a:xfrm>
                <a:off x="1720" y="2640"/>
                <a:ext cx="3072" cy="1056"/>
                <a:chOff x="576" y="2256"/>
                <a:chExt cx="3072" cy="1056"/>
              </a:xfrm>
            </p:grpSpPr>
            <p:sp>
              <p:nvSpPr>
                <p:cNvPr id="23574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576" y="2688"/>
                  <a:ext cx="384" cy="576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75" name="Line 128"/>
                <p:cNvSpPr>
                  <a:spLocks noChangeShapeType="1"/>
                </p:cNvSpPr>
                <p:nvPr/>
              </p:nvSpPr>
              <p:spPr bwMode="auto">
                <a:xfrm>
                  <a:off x="960" y="2688"/>
                  <a:ext cx="864" cy="432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76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1248" y="2256"/>
                  <a:ext cx="576" cy="864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77" name="Line 130"/>
                <p:cNvSpPr>
                  <a:spLocks noChangeShapeType="1"/>
                </p:cNvSpPr>
                <p:nvPr/>
              </p:nvSpPr>
              <p:spPr bwMode="auto">
                <a:xfrm>
                  <a:off x="1248" y="2256"/>
                  <a:ext cx="1056" cy="1056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78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2304" y="2496"/>
                  <a:ext cx="528" cy="816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79" name="Line 132"/>
                <p:cNvSpPr>
                  <a:spLocks noChangeShapeType="1"/>
                </p:cNvSpPr>
                <p:nvPr/>
              </p:nvSpPr>
              <p:spPr bwMode="auto">
                <a:xfrm>
                  <a:off x="2832" y="2496"/>
                  <a:ext cx="816" cy="672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568" name="Group 133"/>
              <p:cNvGrpSpPr>
                <a:grpSpLocks/>
              </p:cNvGrpSpPr>
              <p:nvPr/>
            </p:nvGrpSpPr>
            <p:grpSpPr bwMode="auto">
              <a:xfrm>
                <a:off x="1624" y="3168"/>
                <a:ext cx="3216" cy="720"/>
                <a:chOff x="480" y="2784"/>
                <a:chExt cx="3216" cy="720"/>
              </a:xfrm>
            </p:grpSpPr>
            <p:sp>
              <p:nvSpPr>
                <p:cNvPr id="23569" name="Line 134"/>
                <p:cNvSpPr>
                  <a:spLocks noChangeShapeType="1"/>
                </p:cNvSpPr>
                <p:nvPr/>
              </p:nvSpPr>
              <p:spPr bwMode="auto">
                <a:xfrm>
                  <a:off x="480" y="2784"/>
                  <a:ext cx="768" cy="62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70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1248" y="2832"/>
                  <a:ext cx="192" cy="57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71" name="Line 136"/>
                <p:cNvSpPr>
                  <a:spLocks noChangeShapeType="1"/>
                </p:cNvSpPr>
                <p:nvPr/>
              </p:nvSpPr>
              <p:spPr bwMode="auto">
                <a:xfrm>
                  <a:off x="1440" y="2832"/>
                  <a:ext cx="288" cy="67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72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1728" y="3312"/>
                  <a:ext cx="1152" cy="19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73" name="Line 138"/>
                <p:cNvSpPr>
                  <a:spLocks noChangeShapeType="1"/>
                </p:cNvSpPr>
                <p:nvPr/>
              </p:nvSpPr>
              <p:spPr bwMode="auto">
                <a:xfrm>
                  <a:off x="2880" y="3312"/>
                  <a:ext cx="816" cy="4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3561" name="Line 148"/>
            <p:cNvSpPr>
              <a:spLocks noChangeShapeType="1"/>
            </p:cNvSpPr>
            <p:nvPr/>
          </p:nvSpPr>
          <p:spPr bwMode="auto">
            <a:xfrm>
              <a:off x="300038" y="4308475"/>
              <a:ext cx="152400" cy="76200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2" name="Line 153"/>
            <p:cNvSpPr>
              <a:spLocks noChangeShapeType="1"/>
            </p:cNvSpPr>
            <p:nvPr/>
          </p:nvSpPr>
          <p:spPr bwMode="auto">
            <a:xfrm flipH="1" flipV="1">
              <a:off x="1066800" y="4178300"/>
              <a:ext cx="255588" cy="93618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3" name="Line 183"/>
            <p:cNvSpPr>
              <a:spLocks noChangeShapeType="1"/>
            </p:cNvSpPr>
            <p:nvPr/>
          </p:nvSpPr>
          <p:spPr bwMode="auto">
            <a:xfrm>
              <a:off x="1550988" y="3452813"/>
              <a:ext cx="1027112" cy="1935163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4" name="Line 186"/>
            <p:cNvSpPr>
              <a:spLocks noChangeShapeType="1"/>
            </p:cNvSpPr>
            <p:nvPr/>
          </p:nvSpPr>
          <p:spPr bwMode="auto">
            <a:xfrm>
              <a:off x="2952750" y="4910138"/>
              <a:ext cx="469900" cy="30480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Line 197"/>
            <p:cNvSpPr>
              <a:spLocks noChangeShapeType="1"/>
            </p:cNvSpPr>
            <p:nvPr/>
          </p:nvSpPr>
          <p:spPr bwMode="auto">
            <a:xfrm>
              <a:off x="4037013" y="3865855"/>
              <a:ext cx="49213" cy="1259862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6" name="Line 208"/>
            <p:cNvSpPr>
              <a:spLocks noChangeShapeType="1"/>
            </p:cNvSpPr>
            <p:nvPr/>
          </p:nvSpPr>
          <p:spPr bwMode="auto">
            <a:xfrm>
              <a:off x="5302250" y="4878388"/>
              <a:ext cx="61913" cy="295275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1087438" y="3495675"/>
            <a:ext cx="890587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0" tIns="360000" rIns="360000" bIns="36000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152400" y="2222249"/>
            <a:ext cx="3871913" cy="1089529"/>
          </a:xfrm>
          <a:prstGeom prst="rect">
            <a:avLst/>
          </a:prstGeom>
          <a:noFill/>
          <a:ln>
            <a:noFill/>
          </a:ln>
          <a:effectLst/>
        </p:spPr>
        <p:txBody>
          <a:bodyPr lIns="82296" tIns="0" rIns="82296" bIns="9144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Two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CC9900"/>
                </a:solidFill>
              </a:rPr>
              <a:t>geometric shapes</a:t>
            </a:r>
            <a:r>
              <a:rPr lang="en-US" dirty="0"/>
              <a:t>, each composed of a number of basic objects such as</a:t>
            </a:r>
          </a:p>
        </p:txBody>
      </p:sp>
      <p:sp>
        <p:nvSpPr>
          <p:cNvPr id="204807" name="Text Box 7"/>
          <p:cNvSpPr txBox="1">
            <a:spLocks noChangeArrowheads="1"/>
          </p:cNvSpPr>
          <p:nvPr/>
        </p:nvSpPr>
        <p:spPr bwMode="auto">
          <a:xfrm>
            <a:off x="146122" y="1664355"/>
            <a:ext cx="1350819" cy="3177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82296" tIns="0" rIns="82296" bIns="0" anchor="ctr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sz="3200" b="1" dirty="0"/>
              <a:t>Given:</a:t>
            </a:r>
            <a:endParaRPr lang="en-US" sz="3200" dirty="0"/>
          </a:p>
        </p:txBody>
      </p:sp>
      <p:sp>
        <p:nvSpPr>
          <p:cNvPr id="204808" name="Text Box 8"/>
          <p:cNvSpPr txBox="1">
            <a:spLocks noChangeArrowheads="1"/>
          </p:cNvSpPr>
          <p:nvPr/>
        </p:nvSpPr>
        <p:spPr bwMode="auto">
          <a:xfrm>
            <a:off x="152400" y="3544489"/>
            <a:ext cx="3871913" cy="1080296"/>
          </a:xfrm>
          <a:prstGeom prst="rect">
            <a:avLst/>
          </a:prstGeom>
          <a:noFill/>
          <a:ln>
            <a:noFill/>
          </a:ln>
          <a:effectLst/>
        </p:spPr>
        <p:txBody>
          <a:bodyPr lIns="82296" tIns="0" rIns="82296" bIns="82296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An application </a:t>
            </a:r>
            <a:r>
              <a:rPr lang="en-US" dirty="0" err="1"/>
              <a:t>dependant</a:t>
            </a:r>
            <a:r>
              <a:rPr lang="en-US" dirty="0"/>
              <a:t> </a:t>
            </a:r>
            <a:r>
              <a:rPr lang="en-US" dirty="0">
                <a:solidFill>
                  <a:srgbClr val="CC9900"/>
                </a:solidFill>
              </a:rPr>
              <a:t>distance measure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CC9900"/>
                </a:solidFill>
                <a:latin typeface="Symbol" pitchFamily="18" charset="2"/>
              </a:rPr>
              <a:t>d</a:t>
            </a:r>
            <a:r>
              <a:rPr lang="en-US" dirty="0"/>
              <a:t>, e.g., the </a:t>
            </a:r>
            <a:r>
              <a:rPr lang="en-US" dirty="0" err="1"/>
              <a:t>Hausdorff</a:t>
            </a:r>
            <a:r>
              <a:rPr lang="en-US" dirty="0"/>
              <a:t> distance</a:t>
            </a:r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152400" y="4806065"/>
            <a:ext cx="4493491" cy="7478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82296" tIns="0" rIns="82296" bIns="82296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A set of </a:t>
            </a:r>
            <a:r>
              <a:rPr lang="en-US" dirty="0">
                <a:solidFill>
                  <a:srgbClr val="CC9900"/>
                </a:solidFill>
              </a:rPr>
              <a:t>transformations </a:t>
            </a:r>
            <a:r>
              <a:rPr lang="en-US" b="1" i="1" dirty="0"/>
              <a:t>T</a:t>
            </a:r>
            <a:r>
              <a:rPr lang="en-US" dirty="0"/>
              <a:t>, e.g</a:t>
            </a:r>
            <a:r>
              <a:rPr lang="en-US" dirty="0" smtClean="0"/>
              <a:t>., </a:t>
            </a:r>
            <a:r>
              <a:rPr lang="en-US" dirty="0"/>
              <a:t>translations, rigid </a:t>
            </a:r>
            <a:r>
              <a:rPr lang="en-US" dirty="0" smtClean="0"/>
              <a:t>motions, or none</a:t>
            </a:r>
            <a:endParaRPr lang="en-US" dirty="0"/>
          </a:p>
        </p:txBody>
      </p:sp>
      <p:sp>
        <p:nvSpPr>
          <p:cNvPr id="204810" name="Text Box 10"/>
          <p:cNvSpPr txBox="1">
            <a:spLocks noChangeArrowheads="1"/>
          </p:cNvSpPr>
          <p:nvPr/>
        </p:nvSpPr>
        <p:spPr bwMode="auto">
          <a:xfrm>
            <a:off x="152400" y="5611929"/>
            <a:ext cx="6019800" cy="483979"/>
          </a:xfrm>
          <a:prstGeom prst="rect">
            <a:avLst/>
          </a:prstGeom>
          <a:noFill/>
          <a:ln>
            <a:noFill/>
          </a:ln>
          <a:effectLst/>
        </p:spPr>
        <p:txBody>
          <a:bodyPr lIns="82296" tIns="82296" rIns="82296" bIns="82296" anchor="ctr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sz="3200" b="1" dirty="0"/>
              <a:t>Matching Task:       	     </a:t>
            </a:r>
            <a:r>
              <a:rPr lang="en-US" sz="2800" dirty="0"/>
              <a:t>Compute</a:t>
            </a:r>
            <a:r>
              <a:rPr lang="en-US" sz="3200" b="1" dirty="0"/>
              <a:t>   </a:t>
            </a:r>
          </a:p>
        </p:txBody>
      </p:sp>
      <p:sp>
        <p:nvSpPr>
          <p:cNvPr id="204812" name="Text Box 12"/>
          <p:cNvSpPr txBox="1">
            <a:spLocks noChangeArrowheads="1"/>
          </p:cNvSpPr>
          <p:nvPr/>
        </p:nvSpPr>
        <p:spPr bwMode="auto">
          <a:xfrm>
            <a:off x="5962650" y="5527687"/>
            <a:ext cx="2662238" cy="65246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buFont typeface="Symbol" pitchFamily="18" charset="2"/>
              <a:buNone/>
            </a:pPr>
            <a:r>
              <a:rPr lang="en-US" sz="2600" dirty="0"/>
              <a:t>min </a:t>
            </a:r>
            <a:r>
              <a:rPr lang="en-US" sz="2600" dirty="0">
                <a:latin typeface="Symbol" pitchFamily="18" charset="2"/>
              </a:rPr>
              <a:t>d</a:t>
            </a:r>
            <a:r>
              <a:rPr lang="en-US" sz="2600" dirty="0"/>
              <a:t>(T(A),B)</a:t>
            </a:r>
          </a:p>
        </p:txBody>
      </p:sp>
      <p:sp>
        <p:nvSpPr>
          <p:cNvPr id="204815" name="Rectangle 15"/>
          <p:cNvSpPr>
            <a:spLocks noChangeArrowheads="1"/>
          </p:cNvSpPr>
          <p:nvPr/>
        </p:nvSpPr>
        <p:spPr bwMode="auto">
          <a:xfrm>
            <a:off x="5791200" y="5978537"/>
            <a:ext cx="1612900" cy="20161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Symbol" pitchFamily="18" charset="2"/>
              </a:rPr>
              <a:t>TÎ</a:t>
            </a:r>
            <a:r>
              <a:rPr lang="en-US" sz="2000" b="1" i="1" dirty="0">
                <a:latin typeface="Symbol" pitchFamily="18" charset="2"/>
              </a:rPr>
              <a:t>T</a:t>
            </a:r>
            <a:endParaRPr lang="en-US" sz="2000" dirty="0">
              <a:latin typeface="Symbol" pitchFamily="18" charset="2"/>
            </a:endParaRPr>
          </a:p>
        </p:txBody>
      </p:sp>
      <p:pic>
        <p:nvPicPr>
          <p:cNvPr id="204816" name="Picture 16" descr="H:\carola\talk\bat00\wage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1785938"/>
            <a:ext cx="16764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17" name="Picture 17" descr="H:\carola\talk\bat00\wal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1717675"/>
            <a:ext cx="1295400" cy="1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18" name="Picture 18" descr="H:\carola\talk\bat00\triangle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1649413"/>
            <a:ext cx="1338263" cy="109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19" name="Text Box 19"/>
          <p:cNvSpPr txBox="1">
            <a:spLocks noChangeArrowheads="1"/>
          </p:cNvSpPr>
          <p:nvPr/>
        </p:nvSpPr>
        <p:spPr bwMode="auto">
          <a:xfrm>
            <a:off x="4024313" y="2899708"/>
            <a:ext cx="1543050" cy="404534"/>
          </a:xfrm>
          <a:prstGeom prst="rect">
            <a:avLst/>
          </a:prstGeom>
          <a:noFill/>
          <a:ln>
            <a:noFill/>
          </a:ln>
          <a:effectLst/>
        </p:spPr>
        <p:txBody>
          <a:bodyPr lIns="82296" tIns="82296" rIns="82296" bIns="82296" anchor="ctr">
            <a:spAutoFit/>
          </a:bodyPr>
          <a:lstStyle/>
          <a:p>
            <a:pPr algn="ctr">
              <a:buFont typeface="Symbol" pitchFamily="18" charset="2"/>
              <a:buNone/>
            </a:pPr>
            <a:r>
              <a:rPr lang="en-US" dirty="0"/>
              <a:t>points</a:t>
            </a:r>
          </a:p>
        </p:txBody>
      </p:sp>
      <p:sp>
        <p:nvSpPr>
          <p:cNvPr id="204820" name="Text Box 20"/>
          <p:cNvSpPr txBox="1">
            <a:spLocks noChangeArrowheads="1"/>
          </p:cNvSpPr>
          <p:nvPr/>
        </p:nvSpPr>
        <p:spPr bwMode="auto">
          <a:xfrm>
            <a:off x="5567363" y="2899708"/>
            <a:ext cx="2057400" cy="404534"/>
          </a:xfrm>
          <a:prstGeom prst="rect">
            <a:avLst/>
          </a:prstGeom>
          <a:noFill/>
          <a:ln>
            <a:noFill/>
          </a:ln>
          <a:effectLst/>
        </p:spPr>
        <p:txBody>
          <a:bodyPr lIns="82296" tIns="82296" rIns="82296" bIns="82296" anchor="ctr">
            <a:spAutoFit/>
          </a:bodyPr>
          <a:lstStyle/>
          <a:p>
            <a:pPr algn="ctr">
              <a:buFont typeface="Symbol" pitchFamily="18" charset="2"/>
              <a:buNone/>
            </a:pPr>
            <a:r>
              <a:rPr lang="en-US" dirty="0"/>
              <a:t>line segments</a:t>
            </a:r>
          </a:p>
        </p:txBody>
      </p:sp>
      <p:sp>
        <p:nvSpPr>
          <p:cNvPr id="204821" name="Text Box 21"/>
          <p:cNvSpPr txBox="1">
            <a:spLocks noChangeArrowheads="1"/>
          </p:cNvSpPr>
          <p:nvPr/>
        </p:nvSpPr>
        <p:spPr bwMode="auto">
          <a:xfrm>
            <a:off x="7562850" y="2899708"/>
            <a:ext cx="1295400" cy="404534"/>
          </a:xfrm>
          <a:prstGeom prst="rect">
            <a:avLst/>
          </a:prstGeom>
          <a:noFill/>
          <a:ln>
            <a:noFill/>
          </a:ln>
          <a:effectLst/>
        </p:spPr>
        <p:txBody>
          <a:bodyPr lIns="82296" tIns="82296" rIns="82296" bIns="82296" anchor="ctr">
            <a:spAutoFit/>
          </a:bodyPr>
          <a:lstStyle/>
          <a:p>
            <a:pPr algn="ctr">
              <a:buFont typeface="Symbol" pitchFamily="18" charset="2"/>
              <a:buNone/>
            </a:pPr>
            <a:r>
              <a:rPr lang="en-US" dirty="0"/>
              <a:t>triangles</a:t>
            </a:r>
          </a:p>
        </p:txBody>
      </p:sp>
      <p:pic>
        <p:nvPicPr>
          <p:cNvPr id="204822" name="Picture 22" descr="H:\carola\talk\bat00\hdexampl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95675"/>
            <a:ext cx="25146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sz="4000" dirty="0" smtClean="0">
                <a:solidFill>
                  <a:schemeClr val="accent2"/>
                </a:solidFill>
              </a:rPr>
              <a:t>Geometric Shape Matching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84332-3D00-40D8-B908-70CCE40C8A4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1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6375"/>
            <a:ext cx="7772400" cy="1143000"/>
          </a:xfrm>
        </p:spPr>
        <p:txBody>
          <a:bodyPr/>
          <a:lstStyle/>
          <a:p>
            <a:r>
              <a:rPr lang="de-DE" sz="4000" smtClean="0">
                <a:solidFill>
                  <a:schemeClr val="accent2"/>
                </a:solidFill>
              </a:rPr>
              <a:t>Weak Fr</a:t>
            </a:r>
            <a:r>
              <a:rPr lang="en-US" sz="4000" smtClean="0">
                <a:solidFill>
                  <a:schemeClr val="accent2"/>
                </a:solidFill>
                <a:cs typeface="Times New Roman" pitchFamily="18" charset="0"/>
              </a:rPr>
              <a:t>é</a:t>
            </a:r>
            <a:r>
              <a:rPr lang="de-DE" sz="4000" smtClean="0">
                <a:solidFill>
                  <a:schemeClr val="accent2"/>
                </a:solidFill>
              </a:rPr>
              <a:t>chet Distance: </a:t>
            </a:r>
            <a:br>
              <a:rPr lang="de-DE" sz="4000" smtClean="0">
                <a:solidFill>
                  <a:schemeClr val="accent2"/>
                </a:solidFill>
              </a:rPr>
            </a:br>
            <a:r>
              <a:rPr lang="de-DE" sz="4000" smtClean="0">
                <a:solidFill>
                  <a:schemeClr val="accent2"/>
                </a:solidFill>
              </a:rPr>
              <a:t>Free Space Cell</a:t>
            </a:r>
            <a:endParaRPr lang="de-DE" sz="4000" smtClean="0"/>
          </a:p>
        </p:txBody>
      </p:sp>
      <p:sp>
        <p:nvSpPr>
          <p:cNvPr id="526348" name="Text Box 12"/>
          <p:cNvSpPr txBox="1">
            <a:spLocks noChangeArrowheads="1"/>
          </p:cNvSpPr>
          <p:nvPr/>
        </p:nvSpPr>
        <p:spPr bwMode="auto">
          <a:xfrm>
            <a:off x="5068888" y="2951163"/>
            <a:ext cx="782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2000" baseline="-25000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526349" name="Text Box 13"/>
          <p:cNvSpPr txBox="1">
            <a:spLocks noChangeArrowheads="1"/>
          </p:cNvSpPr>
          <p:nvPr/>
        </p:nvSpPr>
        <p:spPr bwMode="auto">
          <a:xfrm>
            <a:off x="6680200" y="2954338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2000" baseline="-25000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973388" y="1712913"/>
            <a:ext cx="1433512" cy="1182687"/>
            <a:chOff x="1873" y="1253"/>
            <a:chExt cx="903" cy="745"/>
          </a:xfrm>
        </p:grpSpPr>
        <p:sp>
          <p:nvSpPr>
            <p:cNvPr id="24653" name="Rectangle 15"/>
            <p:cNvSpPr>
              <a:spLocks noChangeArrowheads="1"/>
            </p:cNvSpPr>
            <p:nvPr/>
          </p:nvSpPr>
          <p:spPr bwMode="auto">
            <a:xfrm>
              <a:off x="1901" y="1253"/>
              <a:ext cx="875" cy="74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654" name="Oval 16"/>
            <p:cNvSpPr>
              <a:spLocks noChangeArrowheads="1"/>
            </p:cNvSpPr>
            <p:nvPr/>
          </p:nvSpPr>
          <p:spPr bwMode="auto">
            <a:xfrm rot="-2252692">
              <a:off x="1873" y="1307"/>
              <a:ext cx="740" cy="5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655" name="Line 17"/>
            <p:cNvSpPr>
              <a:spLocks noChangeShapeType="1"/>
            </p:cNvSpPr>
            <p:nvPr/>
          </p:nvSpPr>
          <p:spPr bwMode="auto">
            <a:xfrm>
              <a:off x="1884" y="1663"/>
              <a:ext cx="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26354" name="Text Box 18"/>
          <p:cNvSpPr txBox="1">
            <a:spLocks noChangeArrowheads="1"/>
          </p:cNvSpPr>
          <p:nvPr/>
        </p:nvSpPr>
        <p:spPr bwMode="auto">
          <a:xfrm>
            <a:off x="3297238" y="2930525"/>
            <a:ext cx="782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2000" baseline="-2500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276350" y="1695450"/>
            <a:ext cx="1389063" cy="1182688"/>
            <a:chOff x="804" y="1242"/>
            <a:chExt cx="875" cy="745"/>
          </a:xfrm>
        </p:grpSpPr>
        <p:sp>
          <p:nvSpPr>
            <p:cNvPr id="24651" name="Rectangle 20"/>
            <p:cNvSpPr>
              <a:spLocks noChangeArrowheads="1"/>
            </p:cNvSpPr>
            <p:nvPr/>
          </p:nvSpPr>
          <p:spPr bwMode="auto">
            <a:xfrm>
              <a:off x="804" y="1242"/>
              <a:ext cx="875" cy="74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652" name="Oval 21"/>
            <p:cNvSpPr>
              <a:spLocks noChangeArrowheads="1"/>
            </p:cNvSpPr>
            <p:nvPr/>
          </p:nvSpPr>
          <p:spPr bwMode="auto">
            <a:xfrm rot="-2252692">
              <a:off x="838" y="1309"/>
              <a:ext cx="720" cy="5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26358" name="Text Box 22"/>
          <p:cNvSpPr txBox="1">
            <a:spLocks noChangeArrowheads="1"/>
          </p:cNvSpPr>
          <p:nvPr/>
        </p:nvSpPr>
        <p:spPr bwMode="auto">
          <a:xfrm>
            <a:off x="1555750" y="2913063"/>
            <a:ext cx="782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2000" baseline="-25000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526359" name="Text Box 23"/>
          <p:cNvSpPr txBox="1">
            <a:spLocks noChangeArrowheads="1"/>
          </p:cNvSpPr>
          <p:nvPr/>
        </p:nvSpPr>
        <p:spPr bwMode="auto">
          <a:xfrm>
            <a:off x="2665413" y="2960688"/>
            <a:ext cx="301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&lt;</a:t>
            </a:r>
          </a:p>
        </p:txBody>
      </p:sp>
      <p:sp>
        <p:nvSpPr>
          <p:cNvPr id="526360" name="Text Box 24"/>
          <p:cNvSpPr txBox="1">
            <a:spLocks noChangeArrowheads="1"/>
          </p:cNvSpPr>
          <p:nvPr/>
        </p:nvSpPr>
        <p:spPr bwMode="auto">
          <a:xfrm>
            <a:off x="4430713" y="2986088"/>
            <a:ext cx="301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&lt;</a:t>
            </a:r>
          </a:p>
        </p:txBody>
      </p:sp>
      <p:sp>
        <p:nvSpPr>
          <p:cNvPr id="526361" name="Text Box 25"/>
          <p:cNvSpPr txBox="1">
            <a:spLocks noChangeArrowheads="1"/>
          </p:cNvSpPr>
          <p:nvPr/>
        </p:nvSpPr>
        <p:spPr bwMode="auto">
          <a:xfrm>
            <a:off x="6276975" y="2990850"/>
            <a:ext cx="301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&lt;</a:t>
            </a: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6526213" y="1538288"/>
            <a:ext cx="1770062" cy="1444625"/>
            <a:chOff x="4111" y="1143"/>
            <a:chExt cx="1115" cy="910"/>
          </a:xfrm>
        </p:grpSpPr>
        <p:sp>
          <p:nvSpPr>
            <p:cNvPr id="24646" name="Rectangle 27"/>
            <p:cNvSpPr>
              <a:spLocks noChangeArrowheads="1"/>
            </p:cNvSpPr>
            <p:nvPr/>
          </p:nvSpPr>
          <p:spPr bwMode="auto">
            <a:xfrm>
              <a:off x="4222" y="1268"/>
              <a:ext cx="875" cy="74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647" name="Oval 28"/>
            <p:cNvSpPr>
              <a:spLocks noChangeArrowheads="1"/>
            </p:cNvSpPr>
            <p:nvPr/>
          </p:nvSpPr>
          <p:spPr bwMode="auto">
            <a:xfrm rot="-2252692">
              <a:off x="4111" y="1143"/>
              <a:ext cx="1115" cy="9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648" name="Line 29"/>
            <p:cNvSpPr>
              <a:spLocks noChangeShapeType="1"/>
            </p:cNvSpPr>
            <p:nvPr/>
          </p:nvSpPr>
          <p:spPr bwMode="auto">
            <a:xfrm>
              <a:off x="4205" y="1423"/>
              <a:ext cx="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649" name="Line 30"/>
            <p:cNvSpPr>
              <a:spLocks noChangeShapeType="1"/>
            </p:cNvSpPr>
            <p:nvPr/>
          </p:nvSpPr>
          <p:spPr bwMode="auto">
            <a:xfrm>
              <a:off x="4205" y="1956"/>
              <a:ext cx="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650" name="Line 31"/>
            <p:cNvSpPr>
              <a:spLocks noChangeShapeType="1"/>
            </p:cNvSpPr>
            <p:nvPr/>
          </p:nvSpPr>
          <p:spPr bwMode="auto">
            <a:xfrm>
              <a:off x="4223" y="1420"/>
              <a:ext cx="0" cy="5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4589" name="Group 32"/>
          <p:cNvGrpSpPr>
            <a:grpSpLocks/>
          </p:cNvGrpSpPr>
          <p:nvPr/>
        </p:nvGrpSpPr>
        <p:grpSpPr bwMode="auto">
          <a:xfrm>
            <a:off x="4672013" y="1733550"/>
            <a:ext cx="1506537" cy="1182688"/>
            <a:chOff x="2943" y="1266"/>
            <a:chExt cx="949" cy="745"/>
          </a:xfrm>
        </p:grpSpPr>
        <p:sp>
          <p:nvSpPr>
            <p:cNvPr id="24644" name="Rectangle 33"/>
            <p:cNvSpPr>
              <a:spLocks noChangeArrowheads="1"/>
            </p:cNvSpPr>
            <p:nvPr/>
          </p:nvSpPr>
          <p:spPr bwMode="auto">
            <a:xfrm>
              <a:off x="3017" y="1266"/>
              <a:ext cx="875" cy="74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645" name="Oval 34"/>
            <p:cNvSpPr>
              <a:spLocks noChangeArrowheads="1"/>
            </p:cNvSpPr>
            <p:nvPr/>
          </p:nvSpPr>
          <p:spPr bwMode="auto">
            <a:xfrm rot="-2252692">
              <a:off x="2943" y="1282"/>
              <a:ext cx="863" cy="6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4762500" y="2139950"/>
            <a:ext cx="66675" cy="560388"/>
            <a:chOff x="3000" y="1522"/>
            <a:chExt cx="42" cy="353"/>
          </a:xfrm>
        </p:grpSpPr>
        <p:sp>
          <p:nvSpPr>
            <p:cNvPr id="24641" name="Line 36"/>
            <p:cNvSpPr>
              <a:spLocks noChangeShapeType="1"/>
            </p:cNvSpPr>
            <p:nvPr/>
          </p:nvSpPr>
          <p:spPr bwMode="auto">
            <a:xfrm>
              <a:off x="3000" y="1523"/>
              <a:ext cx="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642" name="Line 37"/>
            <p:cNvSpPr>
              <a:spLocks noChangeShapeType="1"/>
            </p:cNvSpPr>
            <p:nvPr/>
          </p:nvSpPr>
          <p:spPr bwMode="auto">
            <a:xfrm>
              <a:off x="3000" y="1874"/>
              <a:ext cx="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643" name="Line 38"/>
            <p:cNvSpPr>
              <a:spLocks noChangeShapeType="1"/>
            </p:cNvSpPr>
            <p:nvPr/>
          </p:nvSpPr>
          <p:spPr bwMode="auto">
            <a:xfrm>
              <a:off x="3018" y="1522"/>
              <a:ext cx="2" cy="3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26375" name="Line 39"/>
          <p:cNvSpPr>
            <a:spLocks noChangeShapeType="1"/>
          </p:cNvSpPr>
          <p:nvPr/>
        </p:nvSpPr>
        <p:spPr bwMode="auto">
          <a:xfrm>
            <a:off x="5322888" y="3536950"/>
            <a:ext cx="904875" cy="957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6376" name="Line 40"/>
          <p:cNvSpPr>
            <a:spLocks noChangeShapeType="1"/>
          </p:cNvSpPr>
          <p:nvPr/>
        </p:nvSpPr>
        <p:spPr bwMode="auto">
          <a:xfrm flipV="1">
            <a:off x="5383213" y="3735388"/>
            <a:ext cx="1095375" cy="638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4751388" y="3744913"/>
            <a:ext cx="1279525" cy="1262062"/>
            <a:chOff x="2993" y="2533"/>
            <a:chExt cx="806" cy="795"/>
          </a:xfrm>
        </p:grpSpPr>
        <p:grpSp>
          <p:nvGrpSpPr>
            <p:cNvPr id="24634" name="Group 42"/>
            <p:cNvGrpSpPr>
              <a:grpSpLocks/>
            </p:cNvGrpSpPr>
            <p:nvPr/>
          </p:nvGrpSpPr>
          <p:grpSpPr bwMode="auto">
            <a:xfrm>
              <a:off x="2993" y="2533"/>
              <a:ext cx="806" cy="795"/>
              <a:chOff x="1432" y="2821"/>
              <a:chExt cx="1181" cy="1181"/>
            </a:xfrm>
          </p:grpSpPr>
          <p:sp>
            <p:nvSpPr>
              <p:cNvPr id="24637" name="Oval 43"/>
              <p:cNvSpPr>
                <a:spLocks noChangeAspect="1" noChangeArrowheads="1"/>
              </p:cNvSpPr>
              <p:nvPr/>
            </p:nvSpPr>
            <p:spPr bwMode="auto">
              <a:xfrm>
                <a:off x="1432" y="2821"/>
                <a:ext cx="1181" cy="1181"/>
              </a:xfrm>
              <a:prstGeom prst="ellipse">
                <a:avLst/>
              </a:prstGeom>
              <a:solidFill>
                <a:srgbClr val="99CCFF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sz="3400"/>
                  <a:t> </a:t>
                </a:r>
                <a:endParaRPr lang="en-US" sz="3400"/>
              </a:p>
            </p:txBody>
          </p:sp>
          <p:grpSp>
            <p:nvGrpSpPr>
              <p:cNvPr id="24638" name="Group 44"/>
              <p:cNvGrpSpPr>
                <a:grpSpLocks/>
              </p:cNvGrpSpPr>
              <p:nvPr/>
            </p:nvGrpSpPr>
            <p:grpSpPr bwMode="auto">
              <a:xfrm>
                <a:off x="1998" y="3387"/>
                <a:ext cx="49" cy="49"/>
                <a:chOff x="1054" y="3800"/>
                <a:chExt cx="49" cy="49"/>
              </a:xfrm>
            </p:grpSpPr>
            <p:sp>
              <p:nvSpPr>
                <p:cNvPr id="24639" name="Line 45"/>
                <p:cNvSpPr>
                  <a:spLocks noChangeShapeType="1"/>
                </p:cNvSpPr>
                <p:nvPr/>
              </p:nvSpPr>
              <p:spPr bwMode="auto">
                <a:xfrm>
                  <a:off x="1077" y="3800"/>
                  <a:ext cx="0" cy="4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40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1079" y="3800"/>
                  <a:ext cx="0" cy="4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4635" name="Line 47"/>
            <p:cNvSpPr>
              <a:spLocks noChangeShapeType="1"/>
            </p:cNvSpPr>
            <p:nvPr/>
          </p:nvSpPr>
          <p:spPr bwMode="auto">
            <a:xfrm flipH="1" flipV="1">
              <a:off x="3127" y="2638"/>
              <a:ext cx="264" cy="29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636" name="Text Box 48"/>
            <p:cNvSpPr txBox="1">
              <a:spLocks noChangeArrowheads="1"/>
            </p:cNvSpPr>
            <p:nvPr/>
          </p:nvSpPr>
          <p:spPr bwMode="auto">
            <a:xfrm>
              <a:off x="3078" y="2579"/>
              <a:ext cx="49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>
                  <a:solidFill>
                    <a:srgbClr val="FF0000"/>
                  </a:solidFill>
                  <a:latin typeface="Symbol" pitchFamily="18" charset="2"/>
                </a:rPr>
                <a:t>e</a:t>
              </a:r>
              <a:r>
                <a:rPr lang="en-US" sz="2000" baseline="-25000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6778625" y="3549650"/>
            <a:ext cx="1901825" cy="1630363"/>
            <a:chOff x="4270" y="2410"/>
            <a:chExt cx="1198" cy="1027"/>
          </a:xfrm>
        </p:grpSpPr>
        <p:sp>
          <p:nvSpPr>
            <p:cNvPr id="24625" name="Line 50"/>
            <p:cNvSpPr>
              <a:spLocks noChangeShapeType="1"/>
            </p:cNvSpPr>
            <p:nvPr/>
          </p:nvSpPr>
          <p:spPr bwMode="auto">
            <a:xfrm>
              <a:off x="4740" y="2410"/>
              <a:ext cx="570" cy="60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626" name="Line 51"/>
            <p:cNvSpPr>
              <a:spLocks noChangeShapeType="1"/>
            </p:cNvSpPr>
            <p:nvPr/>
          </p:nvSpPr>
          <p:spPr bwMode="auto">
            <a:xfrm flipV="1">
              <a:off x="4778" y="2535"/>
              <a:ext cx="690" cy="4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4627" name="Group 52"/>
            <p:cNvGrpSpPr>
              <a:grpSpLocks/>
            </p:cNvGrpSpPr>
            <p:nvPr/>
          </p:nvGrpSpPr>
          <p:grpSpPr bwMode="auto">
            <a:xfrm>
              <a:off x="4270" y="2454"/>
              <a:ext cx="1011" cy="983"/>
              <a:chOff x="1432" y="2821"/>
              <a:chExt cx="1181" cy="1181"/>
            </a:xfrm>
          </p:grpSpPr>
          <p:sp>
            <p:nvSpPr>
              <p:cNvPr id="24630" name="Oval 53"/>
              <p:cNvSpPr>
                <a:spLocks noChangeAspect="1" noChangeArrowheads="1"/>
              </p:cNvSpPr>
              <p:nvPr/>
            </p:nvSpPr>
            <p:spPr bwMode="auto">
              <a:xfrm>
                <a:off x="1432" y="2821"/>
                <a:ext cx="1181" cy="1181"/>
              </a:xfrm>
              <a:prstGeom prst="ellipse">
                <a:avLst/>
              </a:prstGeom>
              <a:solidFill>
                <a:srgbClr val="99CCFF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sz="3400"/>
                  <a:t> </a:t>
                </a:r>
                <a:endParaRPr lang="en-US" sz="3400"/>
              </a:p>
            </p:txBody>
          </p:sp>
          <p:grpSp>
            <p:nvGrpSpPr>
              <p:cNvPr id="24631" name="Group 54"/>
              <p:cNvGrpSpPr>
                <a:grpSpLocks/>
              </p:cNvGrpSpPr>
              <p:nvPr/>
            </p:nvGrpSpPr>
            <p:grpSpPr bwMode="auto">
              <a:xfrm>
                <a:off x="1998" y="3387"/>
                <a:ext cx="49" cy="49"/>
                <a:chOff x="1054" y="3800"/>
                <a:chExt cx="49" cy="49"/>
              </a:xfrm>
            </p:grpSpPr>
            <p:sp>
              <p:nvSpPr>
                <p:cNvPr id="24632" name="Line 55"/>
                <p:cNvSpPr>
                  <a:spLocks noChangeShapeType="1"/>
                </p:cNvSpPr>
                <p:nvPr/>
              </p:nvSpPr>
              <p:spPr bwMode="auto">
                <a:xfrm>
                  <a:off x="1077" y="3800"/>
                  <a:ext cx="0" cy="4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33" name="Line 56"/>
                <p:cNvSpPr>
                  <a:spLocks noChangeShapeType="1"/>
                </p:cNvSpPr>
                <p:nvPr/>
              </p:nvSpPr>
              <p:spPr bwMode="auto">
                <a:xfrm rot="-5400000">
                  <a:off x="1079" y="3800"/>
                  <a:ext cx="0" cy="4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4628" name="Line 57"/>
            <p:cNvSpPr>
              <a:spLocks noChangeShapeType="1"/>
            </p:cNvSpPr>
            <p:nvPr/>
          </p:nvSpPr>
          <p:spPr bwMode="auto">
            <a:xfrm flipH="1" flipV="1">
              <a:off x="4452" y="2566"/>
              <a:ext cx="317" cy="38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629" name="Text Box 58"/>
            <p:cNvSpPr txBox="1">
              <a:spLocks noChangeArrowheads="1"/>
            </p:cNvSpPr>
            <p:nvPr/>
          </p:nvSpPr>
          <p:spPr bwMode="auto">
            <a:xfrm>
              <a:off x="4427" y="2541"/>
              <a:ext cx="49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>
                  <a:solidFill>
                    <a:srgbClr val="FF0000"/>
                  </a:solidFill>
                  <a:latin typeface="Symbol" pitchFamily="18" charset="2"/>
                </a:rPr>
                <a:t>e</a:t>
              </a:r>
              <a:r>
                <a:rPr lang="en-US" sz="2000" baseline="-25000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</p:grpSp>
      <p:grpSp>
        <p:nvGrpSpPr>
          <p:cNvPr id="13" name="Group 59"/>
          <p:cNvGrpSpPr>
            <a:grpSpLocks/>
          </p:cNvGrpSpPr>
          <p:nvPr/>
        </p:nvGrpSpPr>
        <p:grpSpPr bwMode="auto">
          <a:xfrm>
            <a:off x="4740275" y="3732213"/>
            <a:ext cx="1279525" cy="1262062"/>
            <a:chOff x="2993" y="2533"/>
            <a:chExt cx="806" cy="795"/>
          </a:xfrm>
        </p:grpSpPr>
        <p:grpSp>
          <p:nvGrpSpPr>
            <p:cNvPr id="24618" name="Group 60"/>
            <p:cNvGrpSpPr>
              <a:grpSpLocks/>
            </p:cNvGrpSpPr>
            <p:nvPr/>
          </p:nvGrpSpPr>
          <p:grpSpPr bwMode="auto">
            <a:xfrm>
              <a:off x="2993" y="2533"/>
              <a:ext cx="806" cy="795"/>
              <a:chOff x="1432" y="2821"/>
              <a:chExt cx="1181" cy="1181"/>
            </a:xfrm>
          </p:grpSpPr>
          <p:sp>
            <p:nvSpPr>
              <p:cNvPr id="24621" name="Oval 61"/>
              <p:cNvSpPr>
                <a:spLocks noChangeAspect="1" noChangeArrowheads="1"/>
              </p:cNvSpPr>
              <p:nvPr/>
            </p:nvSpPr>
            <p:spPr bwMode="auto">
              <a:xfrm>
                <a:off x="1432" y="2821"/>
                <a:ext cx="1181" cy="1181"/>
              </a:xfrm>
              <a:prstGeom prst="ellipse">
                <a:avLst/>
              </a:prstGeom>
              <a:solidFill>
                <a:srgbClr val="99CCFF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sz="3400"/>
                  <a:t> </a:t>
                </a:r>
                <a:endParaRPr lang="en-US" sz="3400"/>
              </a:p>
            </p:txBody>
          </p:sp>
          <p:grpSp>
            <p:nvGrpSpPr>
              <p:cNvPr id="24622" name="Group 62"/>
              <p:cNvGrpSpPr>
                <a:grpSpLocks/>
              </p:cNvGrpSpPr>
              <p:nvPr/>
            </p:nvGrpSpPr>
            <p:grpSpPr bwMode="auto">
              <a:xfrm>
                <a:off x="1998" y="3387"/>
                <a:ext cx="49" cy="49"/>
                <a:chOff x="1054" y="3800"/>
                <a:chExt cx="49" cy="49"/>
              </a:xfrm>
            </p:grpSpPr>
            <p:sp>
              <p:nvSpPr>
                <p:cNvPr id="24623" name="Line 63"/>
                <p:cNvSpPr>
                  <a:spLocks noChangeShapeType="1"/>
                </p:cNvSpPr>
                <p:nvPr/>
              </p:nvSpPr>
              <p:spPr bwMode="auto">
                <a:xfrm>
                  <a:off x="1077" y="3800"/>
                  <a:ext cx="0" cy="4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24" name="Line 64"/>
                <p:cNvSpPr>
                  <a:spLocks noChangeShapeType="1"/>
                </p:cNvSpPr>
                <p:nvPr/>
              </p:nvSpPr>
              <p:spPr bwMode="auto">
                <a:xfrm rot="-5400000">
                  <a:off x="1079" y="3800"/>
                  <a:ext cx="0" cy="4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4619" name="Line 65"/>
            <p:cNvSpPr>
              <a:spLocks noChangeShapeType="1"/>
            </p:cNvSpPr>
            <p:nvPr/>
          </p:nvSpPr>
          <p:spPr bwMode="auto">
            <a:xfrm flipH="1" flipV="1">
              <a:off x="3127" y="2638"/>
              <a:ext cx="264" cy="29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620" name="Text Box 66"/>
            <p:cNvSpPr txBox="1">
              <a:spLocks noChangeArrowheads="1"/>
            </p:cNvSpPr>
            <p:nvPr/>
          </p:nvSpPr>
          <p:spPr bwMode="auto">
            <a:xfrm>
              <a:off x="3078" y="2579"/>
              <a:ext cx="49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>
                  <a:solidFill>
                    <a:srgbClr val="FF0000"/>
                  </a:solidFill>
                  <a:latin typeface="Symbol" pitchFamily="18" charset="2"/>
                </a:rPr>
                <a:t>e</a:t>
              </a:r>
              <a:r>
                <a:rPr lang="en-US" sz="2000" baseline="-25000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1436688" y="3408363"/>
            <a:ext cx="1546225" cy="1300162"/>
            <a:chOff x="905" y="2321"/>
            <a:chExt cx="974" cy="819"/>
          </a:xfrm>
        </p:grpSpPr>
        <p:sp>
          <p:nvSpPr>
            <p:cNvPr id="24609" name="Line 68"/>
            <p:cNvSpPr>
              <a:spLocks noChangeShapeType="1"/>
            </p:cNvSpPr>
            <p:nvPr/>
          </p:nvSpPr>
          <p:spPr bwMode="auto">
            <a:xfrm>
              <a:off x="1151" y="2321"/>
              <a:ext cx="570" cy="60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610" name="Line 69"/>
            <p:cNvSpPr>
              <a:spLocks noChangeShapeType="1"/>
            </p:cNvSpPr>
            <p:nvPr/>
          </p:nvSpPr>
          <p:spPr bwMode="auto">
            <a:xfrm flipV="1">
              <a:off x="1189" y="2446"/>
              <a:ext cx="690" cy="4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4611" name="Group 70"/>
            <p:cNvGrpSpPr>
              <a:grpSpLocks/>
            </p:cNvGrpSpPr>
            <p:nvPr/>
          </p:nvGrpSpPr>
          <p:grpSpPr bwMode="auto">
            <a:xfrm>
              <a:off x="905" y="2553"/>
              <a:ext cx="574" cy="587"/>
              <a:chOff x="1432" y="2821"/>
              <a:chExt cx="1181" cy="1181"/>
            </a:xfrm>
          </p:grpSpPr>
          <p:sp>
            <p:nvSpPr>
              <p:cNvPr id="24614" name="Oval 71"/>
              <p:cNvSpPr>
                <a:spLocks noChangeAspect="1" noChangeArrowheads="1"/>
              </p:cNvSpPr>
              <p:nvPr/>
            </p:nvSpPr>
            <p:spPr bwMode="auto">
              <a:xfrm>
                <a:off x="1432" y="2821"/>
                <a:ext cx="1181" cy="1181"/>
              </a:xfrm>
              <a:prstGeom prst="ellipse">
                <a:avLst/>
              </a:prstGeom>
              <a:solidFill>
                <a:srgbClr val="99CCFF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sz="3400"/>
                  <a:t> </a:t>
                </a:r>
                <a:endParaRPr lang="en-US" sz="3400"/>
              </a:p>
            </p:txBody>
          </p:sp>
          <p:grpSp>
            <p:nvGrpSpPr>
              <p:cNvPr id="24615" name="Group 72"/>
              <p:cNvGrpSpPr>
                <a:grpSpLocks/>
              </p:cNvGrpSpPr>
              <p:nvPr/>
            </p:nvGrpSpPr>
            <p:grpSpPr bwMode="auto">
              <a:xfrm>
                <a:off x="1998" y="3387"/>
                <a:ext cx="49" cy="49"/>
                <a:chOff x="1054" y="3800"/>
                <a:chExt cx="49" cy="49"/>
              </a:xfrm>
            </p:grpSpPr>
            <p:sp>
              <p:nvSpPr>
                <p:cNvPr id="24616" name="Line 73"/>
                <p:cNvSpPr>
                  <a:spLocks noChangeShapeType="1"/>
                </p:cNvSpPr>
                <p:nvPr/>
              </p:nvSpPr>
              <p:spPr bwMode="auto">
                <a:xfrm>
                  <a:off x="1077" y="3800"/>
                  <a:ext cx="0" cy="4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17" name="Line 74"/>
                <p:cNvSpPr>
                  <a:spLocks noChangeShapeType="1"/>
                </p:cNvSpPr>
                <p:nvPr/>
              </p:nvSpPr>
              <p:spPr bwMode="auto">
                <a:xfrm rot="-5400000">
                  <a:off x="1079" y="3800"/>
                  <a:ext cx="0" cy="4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4612" name="Line 75"/>
            <p:cNvSpPr>
              <a:spLocks noChangeShapeType="1"/>
            </p:cNvSpPr>
            <p:nvPr/>
          </p:nvSpPr>
          <p:spPr bwMode="auto">
            <a:xfrm flipH="1" flipV="1">
              <a:off x="1005" y="2624"/>
              <a:ext cx="178" cy="21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613" name="Text Box 76"/>
            <p:cNvSpPr txBox="1">
              <a:spLocks noChangeArrowheads="1"/>
            </p:cNvSpPr>
            <p:nvPr/>
          </p:nvSpPr>
          <p:spPr bwMode="auto">
            <a:xfrm>
              <a:off x="917" y="2536"/>
              <a:ext cx="493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>
                  <a:solidFill>
                    <a:srgbClr val="FF0000"/>
                  </a:solidFill>
                  <a:latin typeface="Symbol" pitchFamily="18" charset="2"/>
                </a:rPr>
                <a:t>e</a:t>
              </a:r>
              <a:r>
                <a:rPr lang="en-US" sz="2000" baseline="-25000">
                  <a:solidFill>
                    <a:srgbClr val="FF0000"/>
                  </a:solidFill>
                  <a:latin typeface="Arial" charset="0"/>
                </a:rPr>
                <a:t>1</a:t>
              </a:r>
            </a:p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aseline="-250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19" name="Group 77"/>
          <p:cNvGrpSpPr>
            <a:grpSpLocks/>
          </p:cNvGrpSpPr>
          <p:nvPr/>
        </p:nvGrpSpPr>
        <p:grpSpPr bwMode="auto">
          <a:xfrm>
            <a:off x="3060700" y="3395663"/>
            <a:ext cx="1598613" cy="1344612"/>
            <a:chOff x="1928" y="2313"/>
            <a:chExt cx="1007" cy="847"/>
          </a:xfrm>
        </p:grpSpPr>
        <p:sp>
          <p:nvSpPr>
            <p:cNvPr id="24600" name="Line 78"/>
            <p:cNvSpPr>
              <a:spLocks noChangeShapeType="1"/>
            </p:cNvSpPr>
            <p:nvPr/>
          </p:nvSpPr>
          <p:spPr bwMode="auto">
            <a:xfrm>
              <a:off x="2207" y="2313"/>
              <a:ext cx="570" cy="60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601" name="Line 79"/>
            <p:cNvSpPr>
              <a:spLocks noChangeShapeType="1"/>
            </p:cNvSpPr>
            <p:nvPr/>
          </p:nvSpPr>
          <p:spPr bwMode="auto">
            <a:xfrm flipV="1">
              <a:off x="2245" y="2438"/>
              <a:ext cx="690" cy="4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4602" name="Group 80"/>
            <p:cNvGrpSpPr>
              <a:grpSpLocks/>
            </p:cNvGrpSpPr>
            <p:nvPr/>
          </p:nvGrpSpPr>
          <p:grpSpPr bwMode="auto">
            <a:xfrm>
              <a:off x="1928" y="2522"/>
              <a:ext cx="651" cy="638"/>
              <a:chOff x="1432" y="2821"/>
              <a:chExt cx="1181" cy="1181"/>
            </a:xfrm>
          </p:grpSpPr>
          <p:sp>
            <p:nvSpPr>
              <p:cNvPr id="24605" name="Oval 81"/>
              <p:cNvSpPr>
                <a:spLocks noChangeAspect="1" noChangeArrowheads="1"/>
              </p:cNvSpPr>
              <p:nvPr/>
            </p:nvSpPr>
            <p:spPr bwMode="auto">
              <a:xfrm>
                <a:off x="1432" y="2821"/>
                <a:ext cx="1181" cy="1181"/>
              </a:xfrm>
              <a:prstGeom prst="ellipse">
                <a:avLst/>
              </a:prstGeom>
              <a:solidFill>
                <a:srgbClr val="99CCFF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sz="3400"/>
                  <a:t> </a:t>
                </a:r>
                <a:endParaRPr lang="en-US" sz="3400"/>
              </a:p>
            </p:txBody>
          </p:sp>
          <p:grpSp>
            <p:nvGrpSpPr>
              <p:cNvPr id="24606" name="Group 82"/>
              <p:cNvGrpSpPr>
                <a:grpSpLocks/>
              </p:cNvGrpSpPr>
              <p:nvPr/>
            </p:nvGrpSpPr>
            <p:grpSpPr bwMode="auto">
              <a:xfrm>
                <a:off x="1998" y="3387"/>
                <a:ext cx="49" cy="49"/>
                <a:chOff x="1054" y="3800"/>
                <a:chExt cx="49" cy="49"/>
              </a:xfrm>
            </p:grpSpPr>
            <p:sp>
              <p:nvSpPr>
                <p:cNvPr id="24607" name="Line 83"/>
                <p:cNvSpPr>
                  <a:spLocks noChangeShapeType="1"/>
                </p:cNvSpPr>
                <p:nvPr/>
              </p:nvSpPr>
              <p:spPr bwMode="auto">
                <a:xfrm>
                  <a:off x="1077" y="3800"/>
                  <a:ext cx="0" cy="4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08" name="Line 84"/>
                <p:cNvSpPr>
                  <a:spLocks noChangeShapeType="1"/>
                </p:cNvSpPr>
                <p:nvPr/>
              </p:nvSpPr>
              <p:spPr bwMode="auto">
                <a:xfrm rot="-5400000">
                  <a:off x="1079" y="3800"/>
                  <a:ext cx="0" cy="4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4603" name="Line 85"/>
            <p:cNvSpPr>
              <a:spLocks noChangeShapeType="1"/>
            </p:cNvSpPr>
            <p:nvPr/>
          </p:nvSpPr>
          <p:spPr bwMode="auto">
            <a:xfrm flipH="1" flipV="1">
              <a:off x="2046" y="2602"/>
              <a:ext cx="202" cy="23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604" name="Text Box 86"/>
            <p:cNvSpPr txBox="1">
              <a:spLocks noChangeArrowheads="1"/>
            </p:cNvSpPr>
            <p:nvPr/>
          </p:nvSpPr>
          <p:spPr bwMode="auto">
            <a:xfrm>
              <a:off x="1975" y="2538"/>
              <a:ext cx="493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>
                  <a:solidFill>
                    <a:srgbClr val="FF0000"/>
                  </a:solidFill>
                  <a:latin typeface="Symbol" pitchFamily="18" charset="2"/>
                </a:rPr>
                <a:t>e</a:t>
              </a:r>
              <a:r>
                <a:rPr lang="en-US" sz="2000" baseline="-25000">
                  <a:solidFill>
                    <a:srgbClr val="FF0000"/>
                  </a:solidFill>
                  <a:latin typeface="Arial" charset="0"/>
                </a:rPr>
                <a:t>2</a:t>
              </a:r>
            </a:p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aseline="-25000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526423" name="Rectangle 87"/>
          <p:cNvSpPr>
            <a:spLocks noChangeArrowheads="1"/>
          </p:cNvSpPr>
          <p:nvPr/>
        </p:nvSpPr>
        <p:spPr bwMode="auto">
          <a:xfrm>
            <a:off x="2863850" y="1587500"/>
            <a:ext cx="1690688" cy="3838575"/>
          </a:xfrm>
          <a:prstGeom prst="rect">
            <a:avLst/>
          </a:prstGeom>
          <a:noFill/>
          <a:ln w="28575" algn="ctr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6424" name="Text Box 88"/>
          <p:cNvSpPr txBox="1">
            <a:spLocks noChangeArrowheads="1"/>
          </p:cNvSpPr>
          <p:nvPr/>
        </p:nvSpPr>
        <p:spPr bwMode="auto">
          <a:xfrm>
            <a:off x="2097088" y="5502275"/>
            <a:ext cx="3562350" cy="701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20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Store </a:t>
            </a:r>
            <a:r>
              <a:rPr lang="en-US" sz="20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e</a:t>
            </a:r>
            <a:r>
              <a:rPr lang="en-US" sz="2000" baseline="-250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sz="20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as the </a:t>
            </a:r>
            <a:r>
              <a:rPr lang="en-US" sz="20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weight</a:t>
            </a:r>
            <a:r>
              <a:rPr lang="en-US" sz="20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of the vertical free space boundary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1.48148E-6 L 0.12171 -0.09306 " pathEditMode="relative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48" grpId="0"/>
      <p:bldP spid="526349" grpId="0"/>
      <p:bldP spid="526354" grpId="0"/>
      <p:bldP spid="526358" grpId="0"/>
      <p:bldP spid="526359" grpId="0"/>
      <p:bldP spid="526360" grpId="0"/>
      <p:bldP spid="526361" grpId="0"/>
      <p:bldP spid="526375" grpId="0" animBg="1"/>
      <p:bldP spid="526376" grpId="0" animBg="1"/>
      <p:bldP spid="526423" grpId="0" animBg="1"/>
      <p:bldP spid="5264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Free Space Graph</a:t>
            </a:r>
            <a:endParaRPr lang="de-DE" smtClean="0"/>
          </a:p>
        </p:txBody>
      </p:sp>
      <p:sp>
        <p:nvSpPr>
          <p:cNvPr id="522243" name="Rectangle 3"/>
          <p:cNvSpPr>
            <a:spLocks noChangeArrowheads="1"/>
          </p:cNvSpPr>
          <p:nvPr/>
        </p:nvSpPr>
        <p:spPr bwMode="auto">
          <a:xfrm>
            <a:off x="228600" y="4200525"/>
            <a:ext cx="8751888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chemeClr val="bg2"/>
              </a:buClr>
              <a:buSzPct val="75000"/>
              <a:buFont typeface="Monotype Sorts" pitchFamily="2" charset="2"/>
              <a:buChar char="n"/>
              <a:tabLst>
                <a:tab pos="3898900" algn="l"/>
              </a:tabLst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For each cell boundary store optimal 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e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as its weight</a:t>
            </a:r>
          </a:p>
          <a:p>
            <a:pPr marL="342900" indent="-342900" algn="l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chemeClr val="bg2"/>
              </a:buClr>
              <a:buSzPct val="75000"/>
              <a:buFont typeface="Monotype Sorts" pitchFamily="2" charset="2"/>
              <a:buChar char="n"/>
              <a:tabLst>
                <a:tab pos="3898900" algn="l"/>
              </a:tabLst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Weak Fr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échet distance = maximum of all 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Arial" charset="0"/>
              </a:rPr>
              <a:t>e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’s along an optimal path in the free space graph</a:t>
            </a:r>
          </a:p>
          <a:p>
            <a:pPr marL="342900" indent="-342900" algn="l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FF0000"/>
              </a:buClr>
              <a:buSzPct val="75000"/>
              <a:buFont typeface="Monotype Sorts" pitchFamily="2" charset="2"/>
              <a:buChar char="ð"/>
              <a:tabLst>
                <a:tab pos="3898900" algn="l"/>
              </a:tabLst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Run Dijkstra’s algorithm to find a 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shortest path (with minimum total 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Arial" charset="0"/>
              </a:rPr>
              <a:t>e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)</a:t>
            </a:r>
          </a:p>
          <a:p>
            <a:pPr marL="342900" indent="-342900" algn="l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FF0000"/>
              </a:buClr>
              <a:buSzPct val="75000"/>
              <a:buFont typeface="Monotype Sorts" pitchFamily="2" charset="2"/>
              <a:buChar char="ð"/>
              <a:tabLst>
                <a:tab pos="3898900" algn="l"/>
              </a:tabLst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Runtime O(mn log mn) (or O(mn) for planar graphs)</a:t>
            </a:r>
          </a:p>
        </p:txBody>
      </p:sp>
      <p:pic>
        <p:nvPicPr>
          <p:cNvPr id="25604" name="Picture 12" descr="diagramWithoutBr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29" t="13892" r="3598" b="16231"/>
          <a:stretch>
            <a:fillRect/>
          </a:stretch>
        </p:blipFill>
        <p:spPr bwMode="auto">
          <a:xfrm>
            <a:off x="4025900" y="1638300"/>
            <a:ext cx="35623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3" descr="FS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4" r="77074" b="21577"/>
          <a:stretch>
            <a:fillRect/>
          </a:stretch>
        </p:blipFill>
        <p:spPr bwMode="auto">
          <a:xfrm>
            <a:off x="1709738" y="2549525"/>
            <a:ext cx="9826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Oval 14"/>
          <p:cNvSpPr>
            <a:spLocks noChangeArrowheads="1"/>
          </p:cNvSpPr>
          <p:nvPr/>
        </p:nvSpPr>
        <p:spPr bwMode="auto">
          <a:xfrm>
            <a:off x="4000500" y="3808413"/>
            <a:ext cx="88900" cy="88900"/>
          </a:xfrm>
          <a:prstGeom prst="ellipse">
            <a:avLst/>
          </a:pr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07" name="Oval 15"/>
          <p:cNvSpPr>
            <a:spLocks noChangeArrowheads="1"/>
          </p:cNvSpPr>
          <p:nvPr/>
        </p:nvSpPr>
        <p:spPr bwMode="auto">
          <a:xfrm>
            <a:off x="4587875" y="3652838"/>
            <a:ext cx="88900" cy="88900"/>
          </a:xfrm>
          <a:prstGeom prst="ellipse">
            <a:avLst/>
          </a:pr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08" name="Oval 16"/>
          <p:cNvSpPr>
            <a:spLocks noChangeArrowheads="1"/>
          </p:cNvSpPr>
          <p:nvPr/>
        </p:nvSpPr>
        <p:spPr bwMode="auto">
          <a:xfrm>
            <a:off x="4251325" y="3941763"/>
            <a:ext cx="88900" cy="88900"/>
          </a:xfrm>
          <a:prstGeom prst="ellipse">
            <a:avLst/>
          </a:pr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09" name="Oval 17"/>
          <p:cNvSpPr>
            <a:spLocks noChangeArrowheads="1"/>
          </p:cNvSpPr>
          <p:nvPr/>
        </p:nvSpPr>
        <p:spPr bwMode="auto">
          <a:xfrm>
            <a:off x="4702175" y="3940175"/>
            <a:ext cx="88900" cy="88900"/>
          </a:xfrm>
          <a:prstGeom prst="ellipse">
            <a:avLst/>
          </a:pr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10" name="Oval 18"/>
          <p:cNvSpPr>
            <a:spLocks noChangeArrowheads="1"/>
          </p:cNvSpPr>
          <p:nvPr/>
        </p:nvSpPr>
        <p:spPr bwMode="auto">
          <a:xfrm>
            <a:off x="4411663" y="3367088"/>
            <a:ext cx="88900" cy="88900"/>
          </a:xfrm>
          <a:prstGeom prst="ellipse">
            <a:avLst/>
          </a:pr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11" name="Oval 19"/>
          <p:cNvSpPr>
            <a:spLocks noChangeArrowheads="1"/>
          </p:cNvSpPr>
          <p:nvPr/>
        </p:nvSpPr>
        <p:spPr bwMode="auto">
          <a:xfrm>
            <a:off x="4681538" y="3365500"/>
            <a:ext cx="88900" cy="88900"/>
          </a:xfrm>
          <a:prstGeom prst="ellipse">
            <a:avLst/>
          </a:pr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12" name="Oval 20"/>
          <p:cNvSpPr>
            <a:spLocks noChangeArrowheads="1"/>
          </p:cNvSpPr>
          <p:nvPr/>
        </p:nvSpPr>
        <p:spPr bwMode="auto">
          <a:xfrm>
            <a:off x="4597400" y="3119438"/>
            <a:ext cx="88900" cy="88900"/>
          </a:xfrm>
          <a:prstGeom prst="ellipse">
            <a:avLst/>
          </a:pr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13" name="Oval 21"/>
          <p:cNvSpPr>
            <a:spLocks noChangeArrowheads="1"/>
          </p:cNvSpPr>
          <p:nvPr/>
        </p:nvSpPr>
        <p:spPr bwMode="auto">
          <a:xfrm>
            <a:off x="5192713" y="3036888"/>
            <a:ext cx="88900" cy="88900"/>
          </a:xfrm>
          <a:prstGeom prst="ellipse">
            <a:avLst/>
          </a:pr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14" name="Oval 22"/>
          <p:cNvSpPr>
            <a:spLocks noChangeArrowheads="1"/>
          </p:cNvSpPr>
          <p:nvPr/>
        </p:nvSpPr>
        <p:spPr bwMode="auto">
          <a:xfrm>
            <a:off x="5083175" y="2798763"/>
            <a:ext cx="88900" cy="88900"/>
          </a:xfrm>
          <a:prstGeom prst="ellipse">
            <a:avLst/>
          </a:pr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15" name="Oval 23"/>
          <p:cNvSpPr>
            <a:spLocks noChangeArrowheads="1"/>
          </p:cNvSpPr>
          <p:nvPr/>
        </p:nvSpPr>
        <p:spPr bwMode="auto">
          <a:xfrm>
            <a:off x="5445125" y="2789238"/>
            <a:ext cx="88900" cy="88900"/>
          </a:xfrm>
          <a:prstGeom prst="ellipse">
            <a:avLst/>
          </a:pr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16" name="Oval 24"/>
          <p:cNvSpPr>
            <a:spLocks noChangeArrowheads="1"/>
          </p:cNvSpPr>
          <p:nvPr/>
        </p:nvSpPr>
        <p:spPr bwMode="auto">
          <a:xfrm>
            <a:off x="5770563" y="3051175"/>
            <a:ext cx="88900" cy="88900"/>
          </a:xfrm>
          <a:prstGeom prst="ellipse">
            <a:avLst/>
          </a:pr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17" name="Oval 25"/>
          <p:cNvSpPr>
            <a:spLocks noChangeArrowheads="1"/>
          </p:cNvSpPr>
          <p:nvPr/>
        </p:nvSpPr>
        <p:spPr bwMode="auto">
          <a:xfrm>
            <a:off x="4979988" y="2179638"/>
            <a:ext cx="88900" cy="88900"/>
          </a:xfrm>
          <a:prstGeom prst="ellipse">
            <a:avLst/>
          </a:pr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18" name="Oval 26"/>
          <p:cNvSpPr>
            <a:spLocks noChangeArrowheads="1"/>
          </p:cNvSpPr>
          <p:nvPr/>
        </p:nvSpPr>
        <p:spPr bwMode="auto">
          <a:xfrm>
            <a:off x="5457825" y="2187575"/>
            <a:ext cx="88900" cy="88900"/>
          </a:xfrm>
          <a:prstGeom prst="ellipse">
            <a:avLst/>
          </a:pr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19" name="Oval 27"/>
          <p:cNvSpPr>
            <a:spLocks noChangeArrowheads="1"/>
          </p:cNvSpPr>
          <p:nvPr/>
        </p:nvSpPr>
        <p:spPr bwMode="auto">
          <a:xfrm>
            <a:off x="5754688" y="2584450"/>
            <a:ext cx="88900" cy="88900"/>
          </a:xfrm>
          <a:prstGeom prst="ellipse">
            <a:avLst/>
          </a:pr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20" name="Oval 28"/>
          <p:cNvSpPr>
            <a:spLocks noChangeArrowheads="1"/>
          </p:cNvSpPr>
          <p:nvPr/>
        </p:nvSpPr>
        <p:spPr bwMode="auto">
          <a:xfrm>
            <a:off x="6359525" y="3076575"/>
            <a:ext cx="88900" cy="88900"/>
          </a:xfrm>
          <a:prstGeom prst="ellipse">
            <a:avLst/>
          </a:pr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21" name="Oval 29"/>
          <p:cNvSpPr>
            <a:spLocks noChangeArrowheads="1"/>
          </p:cNvSpPr>
          <p:nvPr/>
        </p:nvSpPr>
        <p:spPr bwMode="auto">
          <a:xfrm>
            <a:off x="6902450" y="2786063"/>
            <a:ext cx="88900" cy="88900"/>
          </a:xfrm>
          <a:prstGeom prst="ellipse">
            <a:avLst/>
          </a:pr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22" name="Oval 30"/>
          <p:cNvSpPr>
            <a:spLocks noChangeArrowheads="1"/>
          </p:cNvSpPr>
          <p:nvPr/>
        </p:nvSpPr>
        <p:spPr bwMode="auto">
          <a:xfrm>
            <a:off x="6350000" y="3762375"/>
            <a:ext cx="88900" cy="88900"/>
          </a:xfrm>
          <a:prstGeom prst="ellipse">
            <a:avLst/>
          </a:pr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23" name="Oval 31"/>
          <p:cNvSpPr>
            <a:spLocks noChangeArrowheads="1"/>
          </p:cNvSpPr>
          <p:nvPr/>
        </p:nvSpPr>
        <p:spPr bwMode="auto">
          <a:xfrm>
            <a:off x="6278563" y="3943350"/>
            <a:ext cx="88900" cy="88900"/>
          </a:xfrm>
          <a:prstGeom prst="ellipse">
            <a:avLst/>
          </a:pr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24" name="Oval 32"/>
          <p:cNvSpPr>
            <a:spLocks noChangeArrowheads="1"/>
          </p:cNvSpPr>
          <p:nvPr/>
        </p:nvSpPr>
        <p:spPr bwMode="auto">
          <a:xfrm>
            <a:off x="6483350" y="3943350"/>
            <a:ext cx="88900" cy="88900"/>
          </a:xfrm>
          <a:prstGeom prst="ellipse">
            <a:avLst/>
          </a:pr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25" name="Oval 33"/>
          <p:cNvSpPr>
            <a:spLocks noChangeArrowheads="1"/>
          </p:cNvSpPr>
          <p:nvPr/>
        </p:nvSpPr>
        <p:spPr bwMode="auto">
          <a:xfrm>
            <a:off x="6940550" y="2490788"/>
            <a:ext cx="88900" cy="88900"/>
          </a:xfrm>
          <a:prstGeom prst="ellipse">
            <a:avLst/>
          </a:pr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26" name="Oval 34"/>
          <p:cNvSpPr>
            <a:spLocks noChangeArrowheads="1"/>
          </p:cNvSpPr>
          <p:nvPr/>
        </p:nvSpPr>
        <p:spPr bwMode="auto">
          <a:xfrm>
            <a:off x="6669088" y="2195513"/>
            <a:ext cx="88900" cy="88900"/>
          </a:xfrm>
          <a:prstGeom prst="ellipse">
            <a:avLst/>
          </a:pr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27" name="Oval 35"/>
          <p:cNvSpPr>
            <a:spLocks noChangeArrowheads="1"/>
          </p:cNvSpPr>
          <p:nvPr/>
        </p:nvSpPr>
        <p:spPr bwMode="auto">
          <a:xfrm>
            <a:off x="7245350" y="2795588"/>
            <a:ext cx="88900" cy="88900"/>
          </a:xfrm>
          <a:prstGeom prst="ellipse">
            <a:avLst/>
          </a:pr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28" name="Oval 36"/>
          <p:cNvSpPr>
            <a:spLocks noChangeArrowheads="1"/>
          </p:cNvSpPr>
          <p:nvPr/>
        </p:nvSpPr>
        <p:spPr bwMode="auto">
          <a:xfrm>
            <a:off x="7264400" y="2181225"/>
            <a:ext cx="88900" cy="88900"/>
          </a:xfrm>
          <a:prstGeom prst="ellipse">
            <a:avLst/>
          </a:pr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29" name="Oval 37"/>
          <p:cNvSpPr>
            <a:spLocks noChangeArrowheads="1"/>
          </p:cNvSpPr>
          <p:nvPr/>
        </p:nvSpPr>
        <p:spPr bwMode="auto">
          <a:xfrm>
            <a:off x="6940550" y="1928813"/>
            <a:ext cx="88900" cy="88900"/>
          </a:xfrm>
          <a:prstGeom prst="ellipse">
            <a:avLst/>
          </a:pr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30" name="Oval 38"/>
          <p:cNvSpPr>
            <a:spLocks noChangeArrowheads="1"/>
          </p:cNvSpPr>
          <p:nvPr/>
        </p:nvSpPr>
        <p:spPr bwMode="auto">
          <a:xfrm>
            <a:off x="7531100" y="1919288"/>
            <a:ext cx="88900" cy="88900"/>
          </a:xfrm>
          <a:prstGeom prst="ellipse">
            <a:avLst/>
          </a:pr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31" name="Oval 39"/>
          <p:cNvSpPr>
            <a:spLocks noChangeArrowheads="1"/>
          </p:cNvSpPr>
          <p:nvPr/>
        </p:nvSpPr>
        <p:spPr bwMode="auto">
          <a:xfrm>
            <a:off x="7531100" y="2286000"/>
            <a:ext cx="88900" cy="88900"/>
          </a:xfrm>
          <a:prstGeom prst="ellipse">
            <a:avLst/>
          </a:pr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32" name="Oval 40"/>
          <p:cNvSpPr>
            <a:spLocks noChangeArrowheads="1"/>
          </p:cNvSpPr>
          <p:nvPr/>
        </p:nvSpPr>
        <p:spPr bwMode="auto">
          <a:xfrm>
            <a:off x="7345363" y="1614488"/>
            <a:ext cx="88900" cy="88900"/>
          </a:xfrm>
          <a:prstGeom prst="ellipse">
            <a:avLst/>
          </a:pr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33" name="Line 41"/>
          <p:cNvSpPr>
            <a:spLocks noChangeShapeType="1"/>
          </p:cNvSpPr>
          <p:nvPr/>
        </p:nvSpPr>
        <p:spPr bwMode="auto">
          <a:xfrm>
            <a:off x="4038600" y="3857625"/>
            <a:ext cx="247650" cy="13335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34" name="Line 43"/>
          <p:cNvSpPr>
            <a:spLocks noChangeShapeType="1"/>
          </p:cNvSpPr>
          <p:nvPr/>
        </p:nvSpPr>
        <p:spPr bwMode="auto">
          <a:xfrm flipV="1">
            <a:off x="4033838" y="3395663"/>
            <a:ext cx="433387" cy="466725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35" name="Line 44"/>
          <p:cNvSpPr>
            <a:spLocks noChangeShapeType="1"/>
          </p:cNvSpPr>
          <p:nvPr/>
        </p:nvSpPr>
        <p:spPr bwMode="auto">
          <a:xfrm flipV="1">
            <a:off x="4038600" y="3695700"/>
            <a:ext cx="585788" cy="161925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36" name="Line 45"/>
          <p:cNvSpPr>
            <a:spLocks noChangeShapeType="1"/>
          </p:cNvSpPr>
          <p:nvPr/>
        </p:nvSpPr>
        <p:spPr bwMode="auto">
          <a:xfrm flipH="1" flipV="1">
            <a:off x="4467225" y="3409950"/>
            <a:ext cx="161925" cy="28575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37" name="Line 46"/>
          <p:cNvSpPr>
            <a:spLocks noChangeShapeType="1"/>
          </p:cNvSpPr>
          <p:nvPr/>
        </p:nvSpPr>
        <p:spPr bwMode="auto">
          <a:xfrm flipH="1">
            <a:off x="4305300" y="3709988"/>
            <a:ext cx="328613" cy="276225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38" name="Line 47"/>
          <p:cNvSpPr>
            <a:spLocks noChangeShapeType="1"/>
          </p:cNvSpPr>
          <p:nvPr/>
        </p:nvSpPr>
        <p:spPr bwMode="auto">
          <a:xfrm flipV="1">
            <a:off x="4624388" y="3414713"/>
            <a:ext cx="95250" cy="276225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39" name="Line 48"/>
          <p:cNvSpPr>
            <a:spLocks noChangeShapeType="1"/>
          </p:cNvSpPr>
          <p:nvPr/>
        </p:nvSpPr>
        <p:spPr bwMode="auto">
          <a:xfrm>
            <a:off x="4724400" y="3414713"/>
            <a:ext cx="23813" cy="57150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40" name="Line 49"/>
          <p:cNvSpPr>
            <a:spLocks noChangeShapeType="1"/>
          </p:cNvSpPr>
          <p:nvPr/>
        </p:nvSpPr>
        <p:spPr bwMode="auto">
          <a:xfrm flipH="1" flipV="1">
            <a:off x="4648200" y="3705225"/>
            <a:ext cx="100013" cy="2809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41" name="Line 50"/>
          <p:cNvSpPr>
            <a:spLocks noChangeShapeType="1"/>
          </p:cNvSpPr>
          <p:nvPr/>
        </p:nvSpPr>
        <p:spPr bwMode="auto">
          <a:xfrm flipV="1">
            <a:off x="4471988" y="3167063"/>
            <a:ext cx="171450" cy="2428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42" name="Line 51"/>
          <p:cNvSpPr>
            <a:spLocks noChangeShapeType="1"/>
          </p:cNvSpPr>
          <p:nvPr/>
        </p:nvSpPr>
        <p:spPr bwMode="auto">
          <a:xfrm>
            <a:off x="4643438" y="3167063"/>
            <a:ext cx="71437" cy="22383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43" name="Line 52"/>
          <p:cNvSpPr>
            <a:spLocks noChangeShapeType="1"/>
          </p:cNvSpPr>
          <p:nvPr/>
        </p:nvSpPr>
        <p:spPr bwMode="auto">
          <a:xfrm flipV="1">
            <a:off x="4648200" y="3086100"/>
            <a:ext cx="571500" cy="61913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44" name="Line 53"/>
          <p:cNvSpPr>
            <a:spLocks noChangeShapeType="1"/>
          </p:cNvSpPr>
          <p:nvPr/>
        </p:nvSpPr>
        <p:spPr bwMode="auto">
          <a:xfrm flipH="1">
            <a:off x="4710113" y="3086100"/>
            <a:ext cx="509587" cy="3190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45" name="Line 54"/>
          <p:cNvSpPr>
            <a:spLocks noChangeShapeType="1"/>
          </p:cNvSpPr>
          <p:nvPr/>
        </p:nvSpPr>
        <p:spPr bwMode="auto">
          <a:xfrm flipV="1">
            <a:off x="4629150" y="2843213"/>
            <a:ext cx="481013" cy="3190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46" name="Line 55"/>
          <p:cNvSpPr>
            <a:spLocks noChangeShapeType="1"/>
          </p:cNvSpPr>
          <p:nvPr/>
        </p:nvSpPr>
        <p:spPr bwMode="auto">
          <a:xfrm>
            <a:off x="5110163" y="2838450"/>
            <a:ext cx="123825" cy="22860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47" name="Line 56"/>
          <p:cNvSpPr>
            <a:spLocks noChangeShapeType="1"/>
          </p:cNvSpPr>
          <p:nvPr/>
        </p:nvSpPr>
        <p:spPr bwMode="auto">
          <a:xfrm flipV="1">
            <a:off x="5229225" y="2833688"/>
            <a:ext cx="266700" cy="22860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48" name="Line 57"/>
          <p:cNvSpPr>
            <a:spLocks noChangeShapeType="1"/>
          </p:cNvSpPr>
          <p:nvPr/>
        </p:nvSpPr>
        <p:spPr bwMode="auto">
          <a:xfrm>
            <a:off x="5500688" y="2833688"/>
            <a:ext cx="309562" cy="24765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49" name="Line 58"/>
          <p:cNvSpPr>
            <a:spLocks noChangeShapeType="1"/>
          </p:cNvSpPr>
          <p:nvPr/>
        </p:nvSpPr>
        <p:spPr bwMode="auto">
          <a:xfrm flipH="1">
            <a:off x="5257800" y="3081338"/>
            <a:ext cx="552450" cy="4762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50" name="Line 59"/>
          <p:cNvSpPr>
            <a:spLocks noChangeShapeType="1"/>
          </p:cNvSpPr>
          <p:nvPr/>
        </p:nvSpPr>
        <p:spPr bwMode="auto">
          <a:xfrm flipH="1" flipV="1">
            <a:off x="5038725" y="2228850"/>
            <a:ext cx="95250" cy="600075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51" name="Line 60"/>
          <p:cNvSpPr>
            <a:spLocks noChangeShapeType="1"/>
          </p:cNvSpPr>
          <p:nvPr/>
        </p:nvSpPr>
        <p:spPr bwMode="auto">
          <a:xfrm>
            <a:off x="5495925" y="2252663"/>
            <a:ext cx="309563" cy="385762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52" name="Line 61"/>
          <p:cNvSpPr>
            <a:spLocks noChangeShapeType="1"/>
          </p:cNvSpPr>
          <p:nvPr/>
        </p:nvSpPr>
        <p:spPr bwMode="auto">
          <a:xfrm flipH="1">
            <a:off x="5491163" y="2633663"/>
            <a:ext cx="314325" cy="20955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53" name="Line 62"/>
          <p:cNvSpPr>
            <a:spLocks noChangeShapeType="1"/>
          </p:cNvSpPr>
          <p:nvPr/>
        </p:nvSpPr>
        <p:spPr bwMode="auto">
          <a:xfrm flipV="1">
            <a:off x="5491163" y="2228850"/>
            <a:ext cx="14287" cy="60483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54" name="Line 63"/>
          <p:cNvSpPr>
            <a:spLocks noChangeShapeType="1"/>
          </p:cNvSpPr>
          <p:nvPr/>
        </p:nvSpPr>
        <p:spPr bwMode="auto">
          <a:xfrm>
            <a:off x="5848350" y="3095625"/>
            <a:ext cx="528638" cy="23813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55" name="Line 64"/>
          <p:cNvSpPr>
            <a:spLocks noChangeShapeType="1"/>
          </p:cNvSpPr>
          <p:nvPr/>
        </p:nvSpPr>
        <p:spPr bwMode="auto">
          <a:xfrm flipH="1">
            <a:off x="6334125" y="3819525"/>
            <a:ext cx="61913" cy="157163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56" name="Line 65"/>
          <p:cNvSpPr>
            <a:spLocks noChangeShapeType="1"/>
          </p:cNvSpPr>
          <p:nvPr/>
        </p:nvSpPr>
        <p:spPr bwMode="auto">
          <a:xfrm>
            <a:off x="6396038" y="3819525"/>
            <a:ext cx="123825" cy="161925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57" name="Line 66"/>
          <p:cNvSpPr>
            <a:spLocks noChangeShapeType="1"/>
          </p:cNvSpPr>
          <p:nvPr/>
        </p:nvSpPr>
        <p:spPr bwMode="auto">
          <a:xfrm flipV="1">
            <a:off x="6400800" y="2833688"/>
            <a:ext cx="533400" cy="276225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58" name="Line 67"/>
          <p:cNvSpPr>
            <a:spLocks noChangeShapeType="1"/>
          </p:cNvSpPr>
          <p:nvPr/>
        </p:nvSpPr>
        <p:spPr bwMode="auto">
          <a:xfrm flipV="1">
            <a:off x="6958013" y="2509838"/>
            <a:ext cx="19050" cy="30480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59" name="Line 68"/>
          <p:cNvSpPr>
            <a:spLocks noChangeShapeType="1"/>
          </p:cNvSpPr>
          <p:nvPr/>
        </p:nvSpPr>
        <p:spPr bwMode="auto">
          <a:xfrm flipH="1" flipV="1">
            <a:off x="6710363" y="2247900"/>
            <a:ext cx="266700" cy="26670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60" name="Line 69"/>
          <p:cNvSpPr>
            <a:spLocks noChangeShapeType="1"/>
          </p:cNvSpPr>
          <p:nvPr/>
        </p:nvSpPr>
        <p:spPr bwMode="auto">
          <a:xfrm>
            <a:off x="6705600" y="2238375"/>
            <a:ext cx="233363" cy="5857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61" name="Line 70"/>
          <p:cNvSpPr>
            <a:spLocks noChangeShapeType="1"/>
          </p:cNvSpPr>
          <p:nvPr/>
        </p:nvSpPr>
        <p:spPr bwMode="auto">
          <a:xfrm>
            <a:off x="7010400" y="2528888"/>
            <a:ext cx="252413" cy="30480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62" name="Line 71"/>
          <p:cNvSpPr>
            <a:spLocks noChangeShapeType="1"/>
          </p:cNvSpPr>
          <p:nvPr/>
        </p:nvSpPr>
        <p:spPr bwMode="auto">
          <a:xfrm flipV="1">
            <a:off x="7262813" y="2362200"/>
            <a:ext cx="309562" cy="4714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63" name="Line 72"/>
          <p:cNvSpPr>
            <a:spLocks noChangeShapeType="1"/>
          </p:cNvSpPr>
          <p:nvPr/>
        </p:nvSpPr>
        <p:spPr bwMode="auto">
          <a:xfrm flipH="1" flipV="1">
            <a:off x="7305675" y="2214563"/>
            <a:ext cx="266700" cy="14763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64" name="Line 73"/>
          <p:cNvSpPr>
            <a:spLocks noChangeShapeType="1"/>
          </p:cNvSpPr>
          <p:nvPr/>
        </p:nvSpPr>
        <p:spPr bwMode="auto">
          <a:xfrm flipH="1">
            <a:off x="6986588" y="2214563"/>
            <a:ext cx="319087" cy="290512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65" name="Line 74"/>
          <p:cNvSpPr>
            <a:spLocks noChangeShapeType="1"/>
          </p:cNvSpPr>
          <p:nvPr/>
        </p:nvSpPr>
        <p:spPr bwMode="auto">
          <a:xfrm flipH="1">
            <a:off x="7286625" y="2238375"/>
            <a:ext cx="9525" cy="576263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66" name="Line 75"/>
          <p:cNvSpPr>
            <a:spLocks noChangeShapeType="1"/>
          </p:cNvSpPr>
          <p:nvPr/>
        </p:nvSpPr>
        <p:spPr bwMode="auto">
          <a:xfrm flipH="1" flipV="1">
            <a:off x="6981825" y="1981200"/>
            <a:ext cx="304800" cy="233363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67" name="Line 76"/>
          <p:cNvSpPr>
            <a:spLocks noChangeShapeType="1"/>
          </p:cNvSpPr>
          <p:nvPr/>
        </p:nvSpPr>
        <p:spPr bwMode="auto">
          <a:xfrm flipH="1">
            <a:off x="6705600" y="1976438"/>
            <a:ext cx="280988" cy="233362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68" name="Line 77"/>
          <p:cNvSpPr>
            <a:spLocks noChangeShapeType="1"/>
          </p:cNvSpPr>
          <p:nvPr/>
        </p:nvSpPr>
        <p:spPr bwMode="auto">
          <a:xfrm flipV="1">
            <a:off x="6981825" y="1652588"/>
            <a:ext cx="409575" cy="309562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69" name="Line 78"/>
          <p:cNvSpPr>
            <a:spLocks noChangeShapeType="1"/>
          </p:cNvSpPr>
          <p:nvPr/>
        </p:nvSpPr>
        <p:spPr bwMode="auto">
          <a:xfrm>
            <a:off x="7391400" y="1657350"/>
            <a:ext cx="171450" cy="295275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70" name="Line 79"/>
          <p:cNvSpPr>
            <a:spLocks noChangeShapeType="1"/>
          </p:cNvSpPr>
          <p:nvPr/>
        </p:nvSpPr>
        <p:spPr bwMode="auto">
          <a:xfrm flipH="1">
            <a:off x="7305675" y="1947863"/>
            <a:ext cx="257175" cy="271462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71" name="Line 80"/>
          <p:cNvSpPr>
            <a:spLocks noChangeShapeType="1"/>
          </p:cNvSpPr>
          <p:nvPr/>
        </p:nvSpPr>
        <p:spPr bwMode="auto">
          <a:xfrm flipV="1">
            <a:off x="7305675" y="1643063"/>
            <a:ext cx="95250" cy="576262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72" name="Oval 81"/>
          <p:cNvSpPr>
            <a:spLocks noChangeArrowheads="1"/>
          </p:cNvSpPr>
          <p:nvPr/>
        </p:nvSpPr>
        <p:spPr bwMode="auto">
          <a:xfrm>
            <a:off x="6043613" y="2187575"/>
            <a:ext cx="88900" cy="88900"/>
          </a:xfrm>
          <a:prstGeom prst="ellipse">
            <a:avLst/>
          </a:pr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73" name="Oval 82"/>
          <p:cNvSpPr>
            <a:spLocks noChangeArrowheads="1"/>
          </p:cNvSpPr>
          <p:nvPr/>
        </p:nvSpPr>
        <p:spPr bwMode="auto">
          <a:xfrm>
            <a:off x="5943600" y="2773363"/>
            <a:ext cx="88900" cy="88900"/>
          </a:xfrm>
          <a:prstGeom prst="ellipse">
            <a:avLst/>
          </a:pr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74" name="Line 83"/>
          <p:cNvSpPr>
            <a:spLocks noChangeShapeType="1"/>
          </p:cNvSpPr>
          <p:nvPr/>
        </p:nvSpPr>
        <p:spPr bwMode="auto">
          <a:xfrm>
            <a:off x="5819775" y="2638425"/>
            <a:ext cx="180975" cy="161925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75" name="Line 84"/>
          <p:cNvSpPr>
            <a:spLocks noChangeShapeType="1"/>
          </p:cNvSpPr>
          <p:nvPr/>
        </p:nvSpPr>
        <p:spPr bwMode="auto">
          <a:xfrm flipV="1">
            <a:off x="6005513" y="2247900"/>
            <a:ext cx="104775" cy="55245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76" name="Line 85"/>
          <p:cNvSpPr>
            <a:spLocks noChangeShapeType="1"/>
          </p:cNvSpPr>
          <p:nvPr/>
        </p:nvSpPr>
        <p:spPr bwMode="auto">
          <a:xfrm flipH="1">
            <a:off x="5824538" y="2233613"/>
            <a:ext cx="276225" cy="37623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77" name="Oval 86"/>
          <p:cNvSpPr>
            <a:spLocks noChangeArrowheads="1"/>
          </p:cNvSpPr>
          <p:nvPr/>
        </p:nvSpPr>
        <p:spPr bwMode="auto">
          <a:xfrm>
            <a:off x="5168900" y="2449513"/>
            <a:ext cx="88900" cy="88900"/>
          </a:xfrm>
          <a:prstGeom prst="ellipse">
            <a:avLst/>
          </a:pr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78" name="Line 87"/>
          <p:cNvSpPr>
            <a:spLocks noChangeShapeType="1"/>
          </p:cNvSpPr>
          <p:nvPr/>
        </p:nvSpPr>
        <p:spPr bwMode="auto">
          <a:xfrm>
            <a:off x="5024438" y="2209800"/>
            <a:ext cx="190500" cy="26193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79" name="Line 88"/>
          <p:cNvSpPr>
            <a:spLocks noChangeShapeType="1"/>
          </p:cNvSpPr>
          <p:nvPr/>
        </p:nvSpPr>
        <p:spPr bwMode="auto">
          <a:xfrm flipH="1">
            <a:off x="5133975" y="2471738"/>
            <a:ext cx="98425" cy="3444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5680" name="Rectangle 90"/>
          <p:cNvSpPr>
            <a:spLocks noChangeArrowheads="1"/>
          </p:cNvSpPr>
          <p:nvPr/>
        </p:nvSpPr>
        <p:spPr bwMode="auto">
          <a:xfrm>
            <a:off x="392113" y="1057275"/>
            <a:ext cx="8751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 typeface="Symbol" pitchFamily="18" charset="2"/>
              <a:buChar char="·"/>
              <a:tabLst>
                <a:tab pos="3898900" algn="l"/>
              </a:tabLst>
            </a:pPr>
            <a:r>
              <a:rPr lang="de-DE" sz="2000">
                <a:sym typeface="Symbol" pitchFamily="18" charset="2"/>
              </a:rPr>
              <a:t>Encodes connectivity information of the free space.</a:t>
            </a:r>
            <a:endParaRPr lang="de-DE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iagramWithoutBr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2732088"/>
            <a:ext cx="882332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Discrete Fréchet Distance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30300"/>
            <a:ext cx="8229600" cy="4572000"/>
          </a:xfrm>
        </p:spPr>
        <p:txBody>
          <a:bodyPr/>
          <a:lstStyle/>
          <a:p>
            <a:r>
              <a:rPr lang="de-DE" sz="2000" smtClean="0"/>
              <a:t>Given two sequences of points (</a:t>
            </a:r>
            <a:r>
              <a:rPr lang="de-DE" sz="2000" smtClean="0">
                <a:sym typeface="Symbol" pitchFamily="18" charset="2"/>
              </a:rPr>
              <a:t> </a:t>
            </a:r>
            <a:r>
              <a:rPr lang="de-DE" sz="2000" smtClean="0"/>
              <a:t>trajectories), compute the discrete Fréchet distance by allowing only monotone assignments between points</a:t>
            </a:r>
            <a:br>
              <a:rPr lang="de-DE" sz="2000" smtClean="0"/>
            </a:br>
            <a:r>
              <a:rPr lang="de-DE" sz="2000" smtClean="0"/>
              <a:t>(„couplings“)</a:t>
            </a:r>
          </a:p>
          <a:p>
            <a:r>
              <a:rPr lang="de-DE" sz="2000" smtClean="0"/>
              <a:t>Free space = grid of black and white points</a:t>
            </a:r>
            <a:br>
              <a:rPr lang="de-DE" sz="2000" smtClean="0"/>
            </a:br>
            <a:r>
              <a:rPr lang="de-DE" sz="2000" smtClean="0"/>
              <a:t>Find </a:t>
            </a:r>
            <a:r>
              <a:rPr lang="de-DE" sz="2000" smtClean="0">
                <a:solidFill>
                  <a:srgbClr val="FF0000"/>
                </a:solidFill>
              </a:rPr>
              <a:t>path</a:t>
            </a:r>
            <a:r>
              <a:rPr lang="de-DE" sz="2000" smtClean="0"/>
              <a:t> with dynamic programming </a:t>
            </a:r>
            <a:br>
              <a:rPr lang="de-DE" sz="2000" smtClean="0"/>
            </a:br>
            <a:endParaRPr lang="de-DE" sz="2000" smtClean="0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644900" y="3865563"/>
            <a:ext cx="457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/>
              <a:t>g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819525" y="4921250"/>
            <a:ext cx="457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/>
              <a:t>f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8558213" y="5638800"/>
            <a:ext cx="457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/>
              <a:t>f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568825" y="2906713"/>
            <a:ext cx="457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/>
              <a:t>g</a:t>
            </a: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1357313" y="4618038"/>
            <a:ext cx="88900" cy="889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14"/>
          <p:cNvSpPr>
            <a:spLocks noChangeArrowheads="1"/>
          </p:cNvSpPr>
          <p:nvPr/>
        </p:nvSpPr>
        <p:spPr bwMode="auto">
          <a:xfrm>
            <a:off x="176213" y="5789613"/>
            <a:ext cx="88900" cy="889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14"/>
          <p:cNvSpPr>
            <a:spLocks noChangeArrowheads="1"/>
          </p:cNvSpPr>
          <p:nvPr/>
        </p:nvSpPr>
        <p:spPr bwMode="auto">
          <a:xfrm>
            <a:off x="1347788" y="5818188"/>
            <a:ext cx="88900" cy="889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14"/>
          <p:cNvSpPr>
            <a:spLocks noChangeArrowheads="1"/>
          </p:cNvSpPr>
          <p:nvPr/>
        </p:nvSpPr>
        <p:spPr bwMode="auto">
          <a:xfrm>
            <a:off x="1938338" y="5227638"/>
            <a:ext cx="88900" cy="889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14"/>
          <p:cNvSpPr>
            <a:spLocks noChangeArrowheads="1"/>
          </p:cNvSpPr>
          <p:nvPr/>
        </p:nvSpPr>
        <p:spPr bwMode="auto">
          <a:xfrm>
            <a:off x="2538413" y="4637088"/>
            <a:ext cx="88900" cy="889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14"/>
          <p:cNvSpPr>
            <a:spLocks noChangeArrowheads="1"/>
          </p:cNvSpPr>
          <p:nvPr/>
        </p:nvSpPr>
        <p:spPr bwMode="auto">
          <a:xfrm>
            <a:off x="3167063" y="5199063"/>
            <a:ext cx="88900" cy="889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14"/>
          <p:cNvSpPr>
            <a:spLocks noChangeArrowheads="1"/>
          </p:cNvSpPr>
          <p:nvPr/>
        </p:nvSpPr>
        <p:spPr bwMode="auto">
          <a:xfrm>
            <a:off x="3148013" y="4627563"/>
            <a:ext cx="88900" cy="889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14"/>
          <p:cNvSpPr>
            <a:spLocks noChangeArrowheads="1"/>
          </p:cNvSpPr>
          <p:nvPr/>
        </p:nvSpPr>
        <p:spPr bwMode="auto">
          <a:xfrm>
            <a:off x="4319588" y="4618038"/>
            <a:ext cx="88900" cy="889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14"/>
          <p:cNvSpPr>
            <a:spLocks noChangeArrowheads="1"/>
          </p:cNvSpPr>
          <p:nvPr/>
        </p:nvSpPr>
        <p:spPr bwMode="auto">
          <a:xfrm>
            <a:off x="4329113" y="4017963"/>
            <a:ext cx="88900" cy="889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2547938" y="3455988"/>
            <a:ext cx="88900" cy="889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3138488" y="4017963"/>
            <a:ext cx="88900" cy="889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37" name="Oval 14"/>
          <p:cNvSpPr>
            <a:spLocks noChangeArrowheads="1"/>
          </p:cNvSpPr>
          <p:nvPr/>
        </p:nvSpPr>
        <p:spPr bwMode="auto">
          <a:xfrm>
            <a:off x="766763" y="4027488"/>
            <a:ext cx="88900" cy="889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14"/>
          <p:cNvSpPr>
            <a:spLocks noChangeArrowheads="1"/>
          </p:cNvSpPr>
          <p:nvPr/>
        </p:nvSpPr>
        <p:spPr bwMode="auto">
          <a:xfrm>
            <a:off x="5033963" y="4913313"/>
            <a:ext cx="133350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5024438" y="5484813"/>
            <a:ext cx="133350" cy="1333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14"/>
          <p:cNvSpPr>
            <a:spLocks noChangeArrowheads="1"/>
          </p:cNvSpPr>
          <p:nvPr/>
        </p:nvSpPr>
        <p:spPr bwMode="auto">
          <a:xfrm>
            <a:off x="5033963" y="4332288"/>
            <a:ext cx="133350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14"/>
          <p:cNvSpPr>
            <a:spLocks noChangeArrowheads="1"/>
          </p:cNvSpPr>
          <p:nvPr/>
        </p:nvSpPr>
        <p:spPr bwMode="auto">
          <a:xfrm>
            <a:off x="5033963" y="3732213"/>
            <a:ext cx="133350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5043488" y="3151188"/>
            <a:ext cx="133350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14"/>
          <p:cNvSpPr>
            <a:spLocks noChangeArrowheads="1"/>
          </p:cNvSpPr>
          <p:nvPr/>
        </p:nvSpPr>
        <p:spPr bwMode="auto">
          <a:xfrm>
            <a:off x="5603875" y="4926013"/>
            <a:ext cx="133350" cy="1333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14"/>
          <p:cNvSpPr>
            <a:spLocks noChangeArrowheads="1"/>
          </p:cNvSpPr>
          <p:nvPr/>
        </p:nvSpPr>
        <p:spPr bwMode="auto">
          <a:xfrm>
            <a:off x="5594350" y="5497513"/>
            <a:ext cx="133350" cy="1333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5603875" y="4344988"/>
            <a:ext cx="133350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14"/>
          <p:cNvSpPr>
            <a:spLocks noChangeArrowheads="1"/>
          </p:cNvSpPr>
          <p:nvPr/>
        </p:nvSpPr>
        <p:spPr bwMode="auto">
          <a:xfrm>
            <a:off x="5603875" y="3744913"/>
            <a:ext cx="133350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14"/>
          <p:cNvSpPr>
            <a:spLocks noChangeArrowheads="1"/>
          </p:cNvSpPr>
          <p:nvPr/>
        </p:nvSpPr>
        <p:spPr bwMode="auto">
          <a:xfrm>
            <a:off x="5613400" y="3163888"/>
            <a:ext cx="133350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14"/>
          <p:cNvSpPr>
            <a:spLocks noChangeArrowheads="1"/>
          </p:cNvSpPr>
          <p:nvPr/>
        </p:nvSpPr>
        <p:spPr bwMode="auto">
          <a:xfrm>
            <a:off x="6213475" y="4916488"/>
            <a:ext cx="133350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14"/>
          <p:cNvSpPr>
            <a:spLocks noChangeArrowheads="1"/>
          </p:cNvSpPr>
          <p:nvPr/>
        </p:nvSpPr>
        <p:spPr bwMode="auto">
          <a:xfrm>
            <a:off x="6203950" y="5487988"/>
            <a:ext cx="133350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14"/>
          <p:cNvSpPr>
            <a:spLocks noChangeArrowheads="1"/>
          </p:cNvSpPr>
          <p:nvPr/>
        </p:nvSpPr>
        <p:spPr bwMode="auto">
          <a:xfrm>
            <a:off x="6213475" y="4335463"/>
            <a:ext cx="133350" cy="1333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14"/>
          <p:cNvSpPr>
            <a:spLocks noChangeArrowheads="1"/>
          </p:cNvSpPr>
          <p:nvPr/>
        </p:nvSpPr>
        <p:spPr bwMode="auto">
          <a:xfrm>
            <a:off x="6213475" y="3735388"/>
            <a:ext cx="133350" cy="1333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14"/>
          <p:cNvSpPr>
            <a:spLocks noChangeArrowheads="1"/>
          </p:cNvSpPr>
          <p:nvPr/>
        </p:nvSpPr>
        <p:spPr bwMode="auto">
          <a:xfrm>
            <a:off x="6223000" y="3154363"/>
            <a:ext cx="133350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14"/>
          <p:cNvSpPr>
            <a:spLocks noChangeArrowheads="1"/>
          </p:cNvSpPr>
          <p:nvPr/>
        </p:nvSpPr>
        <p:spPr bwMode="auto">
          <a:xfrm>
            <a:off x="6805613" y="4913313"/>
            <a:ext cx="133350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14"/>
          <p:cNvSpPr>
            <a:spLocks noChangeArrowheads="1"/>
          </p:cNvSpPr>
          <p:nvPr/>
        </p:nvSpPr>
        <p:spPr bwMode="auto">
          <a:xfrm>
            <a:off x="6796088" y="5484813"/>
            <a:ext cx="133350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14"/>
          <p:cNvSpPr>
            <a:spLocks noChangeArrowheads="1"/>
          </p:cNvSpPr>
          <p:nvPr/>
        </p:nvSpPr>
        <p:spPr bwMode="auto">
          <a:xfrm>
            <a:off x="6805613" y="4332288"/>
            <a:ext cx="133350" cy="1333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14"/>
          <p:cNvSpPr>
            <a:spLocks noChangeArrowheads="1"/>
          </p:cNvSpPr>
          <p:nvPr/>
        </p:nvSpPr>
        <p:spPr bwMode="auto">
          <a:xfrm>
            <a:off x="6805613" y="3732213"/>
            <a:ext cx="133350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14"/>
          <p:cNvSpPr>
            <a:spLocks noChangeArrowheads="1"/>
          </p:cNvSpPr>
          <p:nvPr/>
        </p:nvSpPr>
        <p:spPr bwMode="auto">
          <a:xfrm>
            <a:off x="6815138" y="3151188"/>
            <a:ext cx="133350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Oval 14"/>
          <p:cNvSpPr>
            <a:spLocks noChangeArrowheads="1"/>
          </p:cNvSpPr>
          <p:nvPr/>
        </p:nvSpPr>
        <p:spPr bwMode="auto">
          <a:xfrm>
            <a:off x="7375525" y="4926013"/>
            <a:ext cx="133350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14"/>
          <p:cNvSpPr>
            <a:spLocks noChangeArrowheads="1"/>
          </p:cNvSpPr>
          <p:nvPr/>
        </p:nvSpPr>
        <p:spPr bwMode="auto">
          <a:xfrm>
            <a:off x="7366000" y="5497513"/>
            <a:ext cx="133350" cy="1333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14"/>
          <p:cNvSpPr>
            <a:spLocks noChangeArrowheads="1"/>
          </p:cNvSpPr>
          <p:nvPr/>
        </p:nvSpPr>
        <p:spPr bwMode="auto">
          <a:xfrm>
            <a:off x="7375525" y="4344988"/>
            <a:ext cx="133350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14"/>
          <p:cNvSpPr>
            <a:spLocks noChangeArrowheads="1"/>
          </p:cNvSpPr>
          <p:nvPr/>
        </p:nvSpPr>
        <p:spPr bwMode="auto">
          <a:xfrm>
            <a:off x="7375525" y="3744913"/>
            <a:ext cx="133350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14"/>
          <p:cNvSpPr>
            <a:spLocks noChangeArrowheads="1"/>
          </p:cNvSpPr>
          <p:nvPr/>
        </p:nvSpPr>
        <p:spPr bwMode="auto">
          <a:xfrm>
            <a:off x="7385050" y="3163888"/>
            <a:ext cx="133350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Oval 14"/>
          <p:cNvSpPr>
            <a:spLocks noChangeArrowheads="1"/>
          </p:cNvSpPr>
          <p:nvPr/>
        </p:nvSpPr>
        <p:spPr bwMode="auto">
          <a:xfrm>
            <a:off x="7975600" y="4916488"/>
            <a:ext cx="133350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Oval 14"/>
          <p:cNvSpPr>
            <a:spLocks noChangeArrowheads="1"/>
          </p:cNvSpPr>
          <p:nvPr/>
        </p:nvSpPr>
        <p:spPr bwMode="auto">
          <a:xfrm>
            <a:off x="7966075" y="5487988"/>
            <a:ext cx="133350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Oval 14"/>
          <p:cNvSpPr>
            <a:spLocks noChangeArrowheads="1"/>
          </p:cNvSpPr>
          <p:nvPr/>
        </p:nvSpPr>
        <p:spPr bwMode="auto">
          <a:xfrm>
            <a:off x="7975600" y="4335463"/>
            <a:ext cx="133350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Oval 14"/>
          <p:cNvSpPr>
            <a:spLocks noChangeArrowheads="1"/>
          </p:cNvSpPr>
          <p:nvPr/>
        </p:nvSpPr>
        <p:spPr bwMode="auto">
          <a:xfrm>
            <a:off x="7975600" y="3735388"/>
            <a:ext cx="133350" cy="1333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14"/>
          <p:cNvSpPr>
            <a:spLocks noChangeArrowheads="1"/>
          </p:cNvSpPr>
          <p:nvPr/>
        </p:nvSpPr>
        <p:spPr bwMode="auto">
          <a:xfrm>
            <a:off x="7985125" y="3154363"/>
            <a:ext cx="133350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14"/>
          <p:cNvSpPr>
            <a:spLocks noChangeArrowheads="1"/>
          </p:cNvSpPr>
          <p:nvPr/>
        </p:nvSpPr>
        <p:spPr bwMode="auto">
          <a:xfrm>
            <a:off x="8547100" y="4916488"/>
            <a:ext cx="133350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Oval 14"/>
          <p:cNvSpPr>
            <a:spLocks noChangeArrowheads="1"/>
          </p:cNvSpPr>
          <p:nvPr/>
        </p:nvSpPr>
        <p:spPr bwMode="auto">
          <a:xfrm>
            <a:off x="8537575" y="5487988"/>
            <a:ext cx="133350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Oval 14"/>
          <p:cNvSpPr>
            <a:spLocks noChangeArrowheads="1"/>
          </p:cNvSpPr>
          <p:nvPr/>
        </p:nvSpPr>
        <p:spPr bwMode="auto">
          <a:xfrm>
            <a:off x="8547100" y="4335463"/>
            <a:ext cx="133350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Oval 14"/>
          <p:cNvSpPr>
            <a:spLocks noChangeArrowheads="1"/>
          </p:cNvSpPr>
          <p:nvPr/>
        </p:nvSpPr>
        <p:spPr bwMode="auto">
          <a:xfrm>
            <a:off x="8547100" y="3735388"/>
            <a:ext cx="133350" cy="1333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Oval 14"/>
          <p:cNvSpPr>
            <a:spLocks noChangeArrowheads="1"/>
          </p:cNvSpPr>
          <p:nvPr/>
        </p:nvSpPr>
        <p:spPr bwMode="auto">
          <a:xfrm>
            <a:off x="8556625" y="3154363"/>
            <a:ext cx="133350" cy="1333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0" name="Freeform 79"/>
          <p:cNvSpPr>
            <a:spLocks/>
          </p:cNvSpPr>
          <p:nvPr/>
        </p:nvSpPr>
        <p:spPr bwMode="auto">
          <a:xfrm>
            <a:off x="5086350" y="4408488"/>
            <a:ext cx="1752600" cy="1152525"/>
          </a:xfrm>
          <a:custGeom>
            <a:avLst/>
            <a:gdLst>
              <a:gd name="T0" fmla="*/ 0 w 1752600"/>
              <a:gd name="T1" fmla="*/ 1152525 h 1152525"/>
              <a:gd name="T2" fmla="*/ 590550 w 1752600"/>
              <a:gd name="T3" fmla="*/ 590550 h 1152525"/>
              <a:gd name="T4" fmla="*/ 1200150 w 1752600"/>
              <a:gd name="T5" fmla="*/ 0 h 1152525"/>
              <a:gd name="T6" fmla="*/ 1752600 w 1752600"/>
              <a:gd name="T7" fmla="*/ 0 h 1152525"/>
              <a:gd name="T8" fmla="*/ 0 60000 65536"/>
              <a:gd name="T9" fmla="*/ 0 60000 65536"/>
              <a:gd name="T10" fmla="*/ 0 60000 65536"/>
              <a:gd name="T11" fmla="*/ 0 60000 65536"/>
              <a:gd name="T12" fmla="*/ 0 w 1752600"/>
              <a:gd name="T13" fmla="*/ 0 h 1152525"/>
              <a:gd name="T14" fmla="*/ 1752600 w 1752600"/>
              <a:gd name="T15" fmla="*/ 1152525 h 11525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52600" h="1152525">
                <a:moveTo>
                  <a:pt x="0" y="1152525"/>
                </a:moveTo>
                <a:lnTo>
                  <a:pt x="590550" y="590550"/>
                </a:lnTo>
                <a:lnTo>
                  <a:pt x="1200150" y="0"/>
                </a:lnTo>
                <a:lnTo>
                  <a:pt x="1752600" y="0"/>
                </a:ln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6681" name="Text Box 21"/>
          <p:cNvSpPr txBox="1">
            <a:spLocks noChangeArrowheads="1"/>
          </p:cNvSpPr>
          <p:nvPr/>
        </p:nvSpPr>
        <p:spPr bwMode="auto">
          <a:xfrm>
            <a:off x="525463" y="6575886"/>
            <a:ext cx="86185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[EM94] Eiter, Mannila, technical report, Technical University Vienna,1994.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17513" y="152400"/>
            <a:ext cx="8040687" cy="1143000"/>
          </a:xfrm>
        </p:spPr>
        <p:txBody>
          <a:bodyPr/>
          <a:lstStyle/>
          <a:p>
            <a:r>
              <a:rPr lang="de-DE" sz="4200" smtClean="0">
                <a:solidFill>
                  <a:schemeClr val="accent2"/>
                </a:solidFill>
              </a:rPr>
              <a:t>Fréchet Distance with Speed Limits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30300"/>
            <a:ext cx="8229600" cy="5130800"/>
          </a:xfrm>
        </p:spPr>
        <p:txBody>
          <a:bodyPr/>
          <a:lstStyle/>
          <a:p>
            <a:r>
              <a:rPr lang="de-DE" sz="2000" dirty="0" smtClean="0"/>
              <a:t>Given two polygonal curves, as well as a range [v</a:t>
            </a:r>
            <a:r>
              <a:rPr lang="de-DE" sz="2000" baseline="-25000" dirty="0" smtClean="0"/>
              <a:t>min</a:t>
            </a:r>
            <a:r>
              <a:rPr lang="de-DE" sz="2000" dirty="0" smtClean="0"/>
              <a:t>(S),v</a:t>
            </a:r>
            <a:r>
              <a:rPr lang="de-DE" sz="2000" baseline="-25000" dirty="0" smtClean="0"/>
              <a:t>max</a:t>
            </a:r>
            <a:r>
              <a:rPr lang="de-DE" sz="2000" dirty="0" smtClean="0"/>
              <a:t>(S)] of allowed speeds for each line segment S</a:t>
            </a:r>
          </a:p>
          <a:p>
            <a:r>
              <a:rPr lang="de-DE" sz="2000" dirty="0" smtClean="0"/>
              <a:t>In each free space cell, the speed ranges for the two involved line segments define a range for the allowed slope.</a:t>
            </a:r>
          </a:p>
          <a:p>
            <a:r>
              <a:rPr lang="de-DE" sz="2000" dirty="0" smtClean="0">
                <a:sym typeface="Symbol" pitchFamily="18" charset="2"/>
              </a:rPr>
              <a:t> Only consider paths in the free space that obey the given slope range in each free space cell</a:t>
            </a:r>
          </a:p>
          <a:p>
            <a:r>
              <a:rPr lang="de-DE" sz="2000" dirty="0" smtClean="0">
                <a:sym typeface="Symbol" pitchFamily="18" charset="2"/>
              </a:rPr>
              <a:t> Slope ranges can be incorporated  in DP during</a:t>
            </a:r>
            <a:br>
              <a:rPr lang="de-DE" sz="2000" dirty="0" smtClean="0">
                <a:sym typeface="Symbol" pitchFamily="18" charset="2"/>
              </a:rPr>
            </a:br>
            <a:r>
              <a:rPr lang="de-DE" sz="2000" dirty="0" smtClean="0">
                <a:sym typeface="Symbol" pitchFamily="18" charset="2"/>
              </a:rPr>
              <a:t> propagation of  reachability information.</a:t>
            </a:r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smtClean="0"/>
              <a:t>Runtime O(n</a:t>
            </a:r>
            <a:r>
              <a:rPr lang="de-DE" sz="2000" baseline="30000" dirty="0" smtClean="0"/>
              <a:t>3</a:t>
            </a:r>
            <a:r>
              <a:rPr lang="de-DE" sz="2000" dirty="0" smtClean="0"/>
              <a:t>) for decision problem, since the</a:t>
            </a:r>
            <a:br>
              <a:rPr lang="de-DE" sz="2000" dirty="0" smtClean="0"/>
            </a:br>
            <a:r>
              <a:rPr lang="de-DE" sz="2000" dirty="0" smtClean="0"/>
              <a:t>complexity of  maintaining the reachable intervals on</a:t>
            </a:r>
            <a:br>
              <a:rPr lang="de-DE" sz="2000" dirty="0" smtClean="0"/>
            </a:br>
            <a:r>
              <a:rPr lang="de-DE" sz="2000" dirty="0" smtClean="0"/>
              <a:t>the cell boundary has increased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0" t="37305" r="60435" b="31738"/>
          <a:stretch>
            <a:fillRect/>
          </a:stretch>
        </p:blipFill>
        <p:spPr bwMode="auto">
          <a:xfrm>
            <a:off x="6718300" y="2822575"/>
            <a:ext cx="1730375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21"/>
          <p:cNvSpPr txBox="1">
            <a:spLocks noChangeArrowheads="1"/>
          </p:cNvSpPr>
          <p:nvPr/>
        </p:nvSpPr>
        <p:spPr bwMode="auto">
          <a:xfrm>
            <a:off x="525463" y="6586772"/>
            <a:ext cx="8618537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 dirty="0"/>
              <a:t>[MSSZ11] </a:t>
            </a:r>
            <a:r>
              <a:rPr lang="en-US" sz="1200" dirty="0" err="1"/>
              <a:t>Maheshwari</a:t>
            </a:r>
            <a:r>
              <a:rPr lang="en-US" sz="1200" dirty="0"/>
              <a:t>, Sack, </a:t>
            </a:r>
            <a:r>
              <a:rPr lang="en-US" sz="1200" dirty="0" err="1"/>
              <a:t>Shahbaz</a:t>
            </a:r>
            <a:r>
              <a:rPr lang="en-US" sz="1200" dirty="0"/>
              <a:t>, </a:t>
            </a:r>
            <a:r>
              <a:rPr lang="en-US" sz="1200" dirty="0" err="1"/>
              <a:t>Zarrabi-Zadeh</a:t>
            </a:r>
            <a:r>
              <a:rPr lang="en-US" sz="1200" dirty="0"/>
              <a:t>, </a:t>
            </a:r>
            <a:r>
              <a:rPr lang="en-US" sz="1200" dirty="0" err="1"/>
              <a:t>Fréchet</a:t>
            </a:r>
            <a:r>
              <a:rPr lang="en-US" sz="1200" dirty="0"/>
              <a:t> Distance with Speed Limits”, CGTA 44(2):110-120, 2011. </a:t>
            </a:r>
          </a:p>
          <a:p>
            <a:pPr algn="l"/>
            <a:r>
              <a:rPr lang="en-US" sz="1200" dirty="0"/>
              <a:t>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4/25/13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CMPS 3120 Computational Geometry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Integral Fréchet Distance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pPr>
              <a:defRPr/>
            </a:pPr>
            <a:r>
              <a:rPr lang="de-DE" sz="2400" dirty="0" smtClean="0"/>
              <a:t>Fr</a:t>
            </a:r>
            <a:r>
              <a:rPr lang="en-US" sz="2400" dirty="0" err="1" smtClean="0">
                <a:cs typeface="Times New Roman" pitchFamily="18" charset="0"/>
              </a:rPr>
              <a:t>échet</a:t>
            </a:r>
            <a:r>
              <a:rPr lang="en-US" sz="2400" dirty="0" smtClean="0">
                <a:cs typeface="Times New Roman" pitchFamily="18" charset="0"/>
              </a:rPr>
              <a:t> distances strongly affected by outliers, since they take the </a:t>
            </a:r>
            <a:r>
              <a:rPr lang="en-US" sz="2400" b="1" i="1" dirty="0" smtClean="0">
                <a:cs typeface="Times New Roman" pitchFamily="18" charset="0"/>
              </a:rPr>
              <a:t>maximum</a:t>
            </a:r>
            <a:r>
              <a:rPr lang="en-US" sz="2400" dirty="0" smtClean="0">
                <a:cs typeface="Times New Roman" pitchFamily="18" charset="0"/>
              </a:rPr>
              <a:t> over a set of distances: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>
                <a:latin typeface="Symbol" pitchFamily="18" charset="2"/>
              </a:rPr>
              <a:t>d</a:t>
            </a:r>
            <a:r>
              <a:rPr lang="de-DE" sz="2400" baseline="-25000" dirty="0" smtClean="0"/>
              <a:t>F</a:t>
            </a:r>
            <a:r>
              <a:rPr lang="de-DE" sz="2400" dirty="0" smtClean="0"/>
              <a:t>(f,g) =      inf              max    ||f(</a:t>
            </a:r>
            <a:r>
              <a:rPr lang="de-DE" sz="2400" dirty="0" smtClean="0">
                <a:latin typeface="Symbol" pitchFamily="18" charset="2"/>
              </a:rPr>
              <a:t>a</a:t>
            </a:r>
            <a:r>
              <a:rPr lang="de-DE" sz="2400" dirty="0" smtClean="0"/>
              <a:t>(t))-g(</a:t>
            </a:r>
            <a:r>
              <a:rPr lang="de-DE" sz="2400" dirty="0" smtClean="0">
                <a:latin typeface="Symbol" pitchFamily="18" charset="2"/>
              </a:rPr>
              <a:t>b</a:t>
            </a:r>
            <a:r>
              <a:rPr lang="de-DE" sz="2400" dirty="0" smtClean="0"/>
              <a:t>(t))||</a:t>
            </a:r>
          </a:p>
          <a:p>
            <a:pPr>
              <a:lnSpc>
                <a:spcPct val="30000"/>
              </a:lnSpc>
              <a:buFontTx/>
              <a:buNone/>
              <a:defRPr/>
            </a:pPr>
            <a:r>
              <a:rPr lang="de-DE" sz="2800" dirty="0" smtClean="0"/>
              <a:t>		       </a:t>
            </a:r>
            <a:r>
              <a:rPr lang="de-DE" sz="2000" dirty="0" smtClean="0">
                <a:latin typeface="Symbol" pitchFamily="18" charset="2"/>
              </a:rPr>
              <a:t>a,b</a:t>
            </a:r>
            <a:r>
              <a:rPr lang="de-DE" sz="2000" dirty="0" smtClean="0"/>
              <a:t>:[0,1]   [0,1]   t </a:t>
            </a:r>
            <a:r>
              <a:rPr lang="de-DE" sz="2000" dirty="0" smtClean="0">
                <a:sym typeface="Symbol" pitchFamily="18" charset="2"/>
              </a:rPr>
              <a:t>[0,1]</a:t>
            </a:r>
            <a:endParaRPr lang="de-DE" sz="2800" dirty="0" smtClean="0"/>
          </a:p>
          <a:p>
            <a:pPr>
              <a:defRPr/>
            </a:pPr>
            <a:r>
              <a:rPr lang="de-DE" sz="2400" dirty="0" smtClean="0"/>
              <a:t>Integral Fréchet distance: replace the maximum with a path integral over the reparameterization curve (</a:t>
            </a:r>
            <a:r>
              <a:rPr lang="de-DE" sz="2400" dirty="0" smtClean="0">
                <a:latin typeface="Symbol" pitchFamily="18" charset="2"/>
              </a:rPr>
              <a:t>a</a:t>
            </a:r>
            <a:r>
              <a:rPr lang="de-DE" sz="2400" dirty="0" smtClean="0"/>
              <a:t>(t),</a:t>
            </a:r>
            <a:r>
              <a:rPr lang="de-DE" sz="2400" dirty="0" smtClean="0">
                <a:latin typeface="Symbol" pitchFamily="18" charset="2"/>
              </a:rPr>
              <a:t>b</a:t>
            </a:r>
            <a:r>
              <a:rPr lang="de-DE" sz="2400" dirty="0" smtClean="0"/>
              <a:t>(t)):</a:t>
            </a:r>
            <a:br>
              <a:rPr lang="de-DE" sz="2400" dirty="0" smtClean="0"/>
            </a:br>
            <a:r>
              <a:rPr lang="de-DE" sz="2400" dirty="0" smtClean="0">
                <a:latin typeface="Symbol" pitchFamily="18" charset="2"/>
              </a:rPr>
              <a:t>d</a:t>
            </a:r>
            <a:r>
              <a:rPr lang="de-DE" sz="2400" baseline="-25000" dirty="0" smtClean="0"/>
              <a:t>F</a:t>
            </a:r>
            <a:r>
              <a:rPr lang="de-DE" sz="2400" dirty="0" smtClean="0"/>
              <a:t>(f,g) =      inf             </a:t>
            </a:r>
            <a:r>
              <a:rPr lang="de-DE" sz="3600" dirty="0" smtClean="0"/>
              <a:t> </a:t>
            </a:r>
            <a:r>
              <a:rPr lang="de-DE" sz="3600" dirty="0" smtClean="0">
                <a:sym typeface="Symbol"/>
              </a:rPr>
              <a:t></a:t>
            </a:r>
            <a:r>
              <a:rPr lang="de-DE" sz="3600" dirty="0" smtClean="0"/>
              <a:t>    </a:t>
            </a:r>
            <a:r>
              <a:rPr lang="de-DE" sz="2400" dirty="0" smtClean="0"/>
              <a:t>||f(</a:t>
            </a:r>
            <a:r>
              <a:rPr lang="de-DE" sz="2400" dirty="0" smtClean="0">
                <a:latin typeface="Symbol" pitchFamily="18" charset="2"/>
              </a:rPr>
              <a:t>a</a:t>
            </a:r>
            <a:r>
              <a:rPr lang="de-DE" sz="2400" dirty="0" smtClean="0"/>
              <a:t>(t))-g(</a:t>
            </a:r>
            <a:r>
              <a:rPr lang="de-DE" sz="2400" dirty="0" smtClean="0">
                <a:latin typeface="Symbol" pitchFamily="18" charset="2"/>
              </a:rPr>
              <a:t>b</a:t>
            </a:r>
            <a:r>
              <a:rPr lang="de-DE" sz="2400" dirty="0" smtClean="0"/>
              <a:t>(t))||</a:t>
            </a:r>
          </a:p>
          <a:p>
            <a:pPr>
              <a:lnSpc>
                <a:spcPct val="30000"/>
              </a:lnSpc>
              <a:buFontTx/>
              <a:buNone/>
              <a:defRPr/>
            </a:pPr>
            <a:r>
              <a:rPr lang="de-DE" sz="2800" dirty="0" smtClean="0"/>
              <a:t>		       </a:t>
            </a:r>
            <a:r>
              <a:rPr lang="de-DE" sz="2000" dirty="0" smtClean="0">
                <a:latin typeface="Symbol" pitchFamily="18" charset="2"/>
              </a:rPr>
              <a:t>a,b</a:t>
            </a:r>
            <a:r>
              <a:rPr lang="de-DE" sz="2000" dirty="0" smtClean="0"/>
              <a:t>:[0,1]   [0,1]  (</a:t>
            </a:r>
            <a:r>
              <a:rPr lang="de-DE" sz="2000" dirty="0" smtClean="0">
                <a:latin typeface="Symbol" pitchFamily="18" charset="2"/>
              </a:rPr>
              <a:t>a</a:t>
            </a:r>
            <a:r>
              <a:rPr lang="de-DE" sz="2000" dirty="0" smtClean="0"/>
              <a:t>,</a:t>
            </a:r>
            <a:r>
              <a:rPr lang="de-DE" sz="2000" dirty="0" smtClean="0">
                <a:latin typeface="Symbol" pitchFamily="18" charset="2"/>
              </a:rPr>
              <a:t>b</a:t>
            </a:r>
            <a:r>
              <a:rPr lang="de-DE" sz="2000" dirty="0" smtClean="0"/>
              <a:t>)</a:t>
            </a:r>
            <a:endParaRPr lang="de-DE" sz="2800" dirty="0" smtClean="0"/>
          </a:p>
          <a:p>
            <a:pPr marL="338138" indent="-338138">
              <a:lnSpc>
                <a:spcPct val="90000"/>
              </a:lnSpc>
              <a:buFontTx/>
              <a:buNone/>
              <a:defRPr/>
            </a:pPr>
            <a:r>
              <a:rPr lang="de-DE" sz="2400" dirty="0" smtClean="0"/>
              <a:t>	</a:t>
            </a:r>
            <a:r>
              <a:rPr lang="de-DE" sz="2400" dirty="0" smtClean="0">
                <a:sym typeface="Symbol"/>
              </a:rPr>
              <a:t> Hard to compute explicitly (variational calculus)</a:t>
            </a:r>
            <a:br>
              <a:rPr lang="de-DE" sz="2400" dirty="0" smtClean="0">
                <a:sym typeface="Symbol"/>
              </a:rPr>
            </a:br>
            <a:r>
              <a:rPr lang="de-DE" sz="2400" dirty="0" smtClean="0">
                <a:sym typeface="Symbol"/>
              </a:rPr>
              <a:t> Does not fulfill triangle inequality. </a:t>
            </a:r>
            <a:br>
              <a:rPr lang="de-DE" sz="2400" dirty="0" smtClean="0">
                <a:sym typeface="Symbol"/>
              </a:rPr>
            </a:br>
            <a:r>
              <a:rPr lang="de-DE" sz="2400" dirty="0" smtClean="0">
                <a:sym typeface="Symbol"/>
              </a:rPr>
              <a:t> Heuristically approximate using grid-sampling and summations. 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3011488" y="2708275"/>
            <a:ext cx="1524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Text Box 21"/>
          <p:cNvSpPr txBox="1">
            <a:spLocks noChangeArrowheads="1"/>
          </p:cNvSpPr>
          <p:nvPr/>
        </p:nvSpPr>
        <p:spPr bwMode="auto">
          <a:xfrm>
            <a:off x="525463" y="6597658"/>
            <a:ext cx="86185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 dirty="0"/>
              <a:t>[B07] M. </a:t>
            </a:r>
            <a:r>
              <a:rPr lang="en-US" sz="1200" dirty="0" err="1"/>
              <a:t>Buchin</a:t>
            </a:r>
            <a:r>
              <a:rPr lang="en-US" sz="1200" dirty="0"/>
              <a:t>, On the Computability of the </a:t>
            </a:r>
            <a:r>
              <a:rPr lang="en-US" sz="1200" dirty="0" err="1"/>
              <a:t>Frechet</a:t>
            </a:r>
            <a:r>
              <a:rPr lang="en-US" sz="1200" dirty="0"/>
              <a:t> Distance Between Triangulated Surfaces, PhD thesis, Free University Berlin, 2007. </a:t>
            </a:r>
          </a:p>
        </p:txBody>
      </p:sp>
      <p:sp>
        <p:nvSpPr>
          <p:cNvPr id="28679" name="Line 4"/>
          <p:cNvSpPr>
            <a:spLocks noChangeShapeType="1"/>
          </p:cNvSpPr>
          <p:nvPr/>
        </p:nvSpPr>
        <p:spPr bwMode="auto">
          <a:xfrm>
            <a:off x="3024188" y="4271963"/>
            <a:ext cx="1524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6" t="36261" r="49478" b="18523"/>
          <a:stretch>
            <a:fillRect/>
          </a:stretch>
        </p:blipFill>
        <p:spPr bwMode="auto">
          <a:xfrm>
            <a:off x="5903913" y="709613"/>
            <a:ext cx="312102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17513" y="152400"/>
            <a:ext cx="8040687" cy="1143000"/>
          </a:xfrm>
        </p:spPr>
        <p:txBody>
          <a:bodyPr/>
          <a:lstStyle/>
          <a:p>
            <a:r>
              <a:rPr lang="de-DE" sz="4200" smtClean="0">
                <a:solidFill>
                  <a:schemeClr val="accent2"/>
                </a:solidFill>
              </a:rPr>
              <a:t>Partial Fréchet Distance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30300"/>
            <a:ext cx="8229600" cy="5130800"/>
          </a:xfrm>
        </p:spPr>
        <p:txBody>
          <a:bodyPr/>
          <a:lstStyle/>
          <a:p>
            <a:r>
              <a:rPr lang="de-DE" sz="2000" smtClean="0"/>
              <a:t>For a given </a:t>
            </a:r>
            <a:r>
              <a:rPr lang="de-DE" sz="2000" smtClean="0">
                <a:latin typeface="Symbol" pitchFamily="18" charset="2"/>
              </a:rPr>
              <a:t>e</a:t>
            </a:r>
            <a:r>
              <a:rPr lang="de-DE" sz="2000" smtClean="0"/>
              <a:t>&gt;0, compute a monotone </a:t>
            </a:r>
            <a:br>
              <a:rPr lang="de-DE" sz="2000" smtClean="0"/>
            </a:br>
            <a:r>
              <a:rPr lang="de-DE" sz="2000" smtClean="0"/>
              <a:t>path in the free space diagram</a:t>
            </a:r>
          </a:p>
          <a:p>
            <a:pPr lvl="1"/>
            <a:r>
              <a:rPr lang="de-DE" sz="2000" smtClean="0"/>
              <a:t>that is allowed  to pass through both white </a:t>
            </a:r>
            <a:br>
              <a:rPr lang="de-DE" sz="2000" smtClean="0"/>
            </a:br>
            <a:r>
              <a:rPr lang="de-DE" sz="2000" smtClean="0"/>
              <a:t>and black regions and</a:t>
            </a:r>
          </a:p>
          <a:p>
            <a:pPr lvl="1"/>
            <a:r>
              <a:rPr lang="de-DE" sz="2000" smtClean="0"/>
              <a:t>that maximizes the portion of the path within</a:t>
            </a:r>
            <a:br>
              <a:rPr lang="de-DE" sz="2000" smtClean="0"/>
            </a:br>
            <a:r>
              <a:rPr lang="de-DE" sz="2000" smtClean="0"/>
              <a:t>the white regions.</a:t>
            </a:r>
          </a:p>
          <a:p>
            <a:r>
              <a:rPr lang="de-DE" sz="2000" smtClean="0"/>
              <a:t>Apply DP approach as before, but on each cell boundary maintain a function (instead of an interval). This function measures the maximum length of any monotone path from the lower left corner to the point on the boundary.</a:t>
            </a:r>
          </a:p>
          <a:p>
            <a:r>
              <a:rPr lang="de-DE" sz="2000" smtClean="0"/>
              <a:t>For technical reasons the L</a:t>
            </a:r>
            <a:r>
              <a:rPr lang="de-DE" sz="2000" baseline="-25000" smtClean="0"/>
              <a:t>1</a:t>
            </a:r>
            <a:r>
              <a:rPr lang="de-DE" sz="2000" smtClean="0"/>
              <a:t>-distance is used to measure the Fréchet distance (hence the free space is polygonal)</a:t>
            </a:r>
          </a:p>
          <a:p>
            <a:r>
              <a:rPr lang="de-DE" sz="2000" smtClean="0"/>
              <a:t>Runtime O(n</a:t>
            </a:r>
            <a:r>
              <a:rPr lang="de-DE" sz="2000" baseline="30000" smtClean="0"/>
              <a:t>3</a:t>
            </a:r>
            <a:r>
              <a:rPr lang="de-DE" sz="2000" smtClean="0"/>
              <a:t> log n)</a:t>
            </a:r>
          </a:p>
          <a:p>
            <a:r>
              <a:rPr lang="en-US" sz="2000" smtClean="0"/>
              <a:t>This partial distance identifies portions of the two curves that correspond to each other  </a:t>
            </a:r>
            <a:r>
              <a:rPr lang="en-US" sz="2000" smtClean="0">
                <a:sym typeface="Symbol" pitchFamily="18" charset="2"/>
              </a:rPr>
              <a:t> helpful for subtrajectory clustering</a:t>
            </a:r>
            <a:endParaRPr lang="de-DE" sz="2000" smtClean="0"/>
          </a:p>
        </p:txBody>
      </p:sp>
      <p:sp>
        <p:nvSpPr>
          <p:cNvPr id="29701" name="Text Box 21"/>
          <p:cNvSpPr txBox="1">
            <a:spLocks noChangeArrowheads="1"/>
          </p:cNvSpPr>
          <p:nvPr/>
        </p:nvSpPr>
        <p:spPr bwMode="auto">
          <a:xfrm>
            <a:off x="525463" y="6565000"/>
            <a:ext cx="86185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 dirty="0"/>
              <a:t>[BBW09] K. </a:t>
            </a:r>
            <a:r>
              <a:rPr lang="en-US" sz="1200" dirty="0" err="1"/>
              <a:t>Buchin</a:t>
            </a:r>
            <a:r>
              <a:rPr lang="en-US" sz="1200" dirty="0"/>
              <a:t>, M. </a:t>
            </a:r>
            <a:r>
              <a:rPr lang="en-US" sz="1200" dirty="0" err="1"/>
              <a:t>Buchin</a:t>
            </a:r>
            <a:r>
              <a:rPr lang="en-US" sz="1200" dirty="0"/>
              <a:t>, Y. Wang, Exact Partial Curve Matching under the </a:t>
            </a:r>
            <a:r>
              <a:rPr lang="en-US" sz="1200" dirty="0" err="1"/>
              <a:t>Fréchet</a:t>
            </a:r>
            <a:r>
              <a:rPr lang="en-US" sz="1200" dirty="0"/>
              <a:t>  Distance, SODA: 645-654, 2009.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9" t="30696" r="19478" b="41826"/>
          <a:stretch>
            <a:fillRect/>
          </a:stretch>
        </p:blipFill>
        <p:spPr bwMode="auto">
          <a:xfrm>
            <a:off x="1271588" y="2405063"/>
            <a:ext cx="5511800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17513" y="152400"/>
            <a:ext cx="8040687" cy="1143000"/>
          </a:xfrm>
        </p:spPr>
        <p:txBody>
          <a:bodyPr/>
          <a:lstStyle/>
          <a:p>
            <a:r>
              <a:rPr lang="de-DE" sz="4200" smtClean="0">
                <a:solidFill>
                  <a:schemeClr val="accent2"/>
                </a:solidFill>
              </a:rPr>
              <a:t>Other Distance Measures for Curves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30300"/>
            <a:ext cx="8229600" cy="5130800"/>
          </a:xfrm>
        </p:spPr>
        <p:txBody>
          <a:bodyPr/>
          <a:lstStyle/>
          <a:p>
            <a:r>
              <a:rPr lang="de-DE" sz="2400" smtClean="0"/>
              <a:t>Turn-angle distance:</a:t>
            </a:r>
            <a:br>
              <a:rPr lang="de-DE" sz="2400" smtClean="0"/>
            </a:br>
            <a:r>
              <a:rPr lang="de-DE" sz="2400" smtClean="0"/>
              <a:t>L</a:t>
            </a:r>
            <a:r>
              <a:rPr lang="de-DE" sz="2400" baseline="-25000" smtClean="0"/>
              <a:t>p</a:t>
            </a:r>
            <a:r>
              <a:rPr lang="de-DE" sz="2400" smtClean="0"/>
              <a:t>-distance of turning function</a:t>
            </a:r>
            <a:br>
              <a:rPr lang="de-DE" sz="2400" smtClean="0"/>
            </a:br>
            <a:r>
              <a:rPr lang="de-DE" sz="2400" smtClean="0"/>
              <a:t>Invariant under translations</a:t>
            </a:r>
            <a:br>
              <a:rPr lang="de-DE" sz="2400" smtClean="0"/>
            </a:br>
            <a:endParaRPr lang="de-DE" sz="2400" smtClean="0"/>
          </a:p>
          <a:p>
            <a:endParaRPr lang="de-DE" sz="2400" smtClean="0"/>
          </a:p>
          <a:p>
            <a:endParaRPr lang="de-DE" sz="2400" smtClean="0"/>
          </a:p>
          <a:p>
            <a:endParaRPr lang="de-DE" sz="2400" smtClean="0"/>
          </a:p>
          <a:p>
            <a:endParaRPr lang="de-DE" sz="2400" smtClean="0"/>
          </a:p>
          <a:p>
            <a:r>
              <a:rPr lang="de-DE" sz="2400" smtClean="0"/>
              <a:t>Dynamic time warping</a:t>
            </a:r>
          </a:p>
          <a:p>
            <a:r>
              <a:rPr lang="de-DE" sz="2400" smtClean="0"/>
              <a:t>Longest common subsequence</a:t>
            </a:r>
          </a:p>
          <a:p>
            <a:endParaRPr lang="de-DE" sz="2400" smtClean="0"/>
          </a:p>
        </p:txBody>
      </p:sp>
      <p:sp>
        <p:nvSpPr>
          <p:cNvPr id="30725" name="Text Box 21"/>
          <p:cNvSpPr txBox="1">
            <a:spLocks noChangeArrowheads="1"/>
          </p:cNvSpPr>
          <p:nvPr/>
        </p:nvSpPr>
        <p:spPr bwMode="auto">
          <a:xfrm>
            <a:off x="525463" y="6216650"/>
            <a:ext cx="8618537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sz="1200"/>
              <a:t>[VH01] R.C. Veltkamp, M. Hagedoorn, State-of-the-art … In M. Lew (eds), </a:t>
            </a:r>
            <a:r>
              <a:rPr lang="en-US" sz="1200" i="1"/>
              <a:t>Principles of Visual Information Retrieval</a:t>
            </a:r>
            <a:r>
              <a:rPr lang="en-US" sz="1200"/>
              <a:t>:  87-119, 2001.</a:t>
            </a:r>
            <a:br>
              <a:rPr lang="en-US" sz="1200"/>
            </a:br>
            <a:r>
              <a:rPr lang="en-US" sz="1200"/>
              <a:t>[AG99] H. Alt, L. Guibas, Discrete Geometric Shapes…, Handbook of Computational Geometry: 121-153, 1999. </a:t>
            </a:r>
            <a:br>
              <a:rPr lang="en-US" sz="1200"/>
            </a:br>
            <a:r>
              <a:rPr lang="en-US" sz="1200"/>
              <a:t>[KP00] E. Keogh, M. Pazzani, Scaling Up Dynamic Time Warping for Datamining Applications, PADKK: 285-289,2000. </a:t>
            </a:r>
            <a:br>
              <a:rPr lang="en-US" sz="1200"/>
            </a:br>
            <a:r>
              <a:rPr lang="en-US" sz="1200"/>
              <a:t>[VGD04] M. Vlachos, D. Gunopulos, G. Das, Rotation invariant distance measure for trajectories, ACM SIGKDD: 707-712, 2004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1" t="45812" r="23572" b="35825"/>
          <a:stretch/>
        </p:blipFill>
        <p:spPr bwMode="auto">
          <a:xfrm>
            <a:off x="4668091" y="1454280"/>
            <a:ext cx="4230594" cy="83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862013" y="39354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80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5138" y="2216150"/>
            <a:ext cx="8361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n-US" sz="40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Map-Matching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tabLst>
                <a:tab pos="466725" algn="l"/>
                <a:tab pos="2406650" algn="l"/>
              </a:tabLst>
              <a:defRPr/>
            </a:pPr>
            <a:r>
              <a:rPr lang="de-DE" sz="28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		</a:t>
            </a:r>
            <a:endParaRPr lang="en-US" sz="2800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2772" name="Picture 3" descr="g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0" t="38857" r="35451" b="13074"/>
          <a:stretch>
            <a:fillRect/>
          </a:stretch>
        </p:blipFill>
        <p:spPr bwMode="auto">
          <a:xfrm>
            <a:off x="3311525" y="3340100"/>
            <a:ext cx="2776538" cy="2528888"/>
          </a:xfrm>
          <a:prstGeom prst="rect">
            <a:avLst/>
          </a:prstGeom>
          <a:noFill/>
          <a:ln w="63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39700"/>
            <a:ext cx="100012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8515" name="Text Box 3"/>
          <p:cNvSpPr txBox="1">
            <a:spLocks noChangeArrowheads="1"/>
          </p:cNvSpPr>
          <p:nvPr/>
        </p:nvSpPr>
        <p:spPr bwMode="auto">
          <a:xfrm>
            <a:off x="136525" y="1465263"/>
            <a:ext cx="5907088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82296" rIns="82296" bIns="82296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Font typeface="Symbol" pitchFamily="18" charset="2"/>
              <a:buChar char="·"/>
            </a:pP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/>
              <a:t>Navigation systems answer shortest path queries based on travel times on road segments</a:t>
            </a:r>
          </a:p>
          <a:p>
            <a:pPr algn="l">
              <a:lnSpc>
                <a:spcPct val="100000"/>
              </a:lnSpc>
              <a:buFont typeface="Symbol" pitchFamily="18" charset="2"/>
              <a:buChar char="·"/>
            </a:pPr>
            <a:r>
              <a:rPr lang="en-US"/>
              <a:t> Usually based on static travel-time weights derived from speed limits</a:t>
            </a:r>
          </a:p>
          <a:p>
            <a:pPr algn="l">
              <a:lnSpc>
                <a:spcPct val="100000"/>
              </a:lnSpc>
              <a:buFont typeface="Symbol" pitchFamily="18" charset="2"/>
              <a:buChar char="·"/>
            </a:pPr>
            <a:r>
              <a:rPr lang="en-US" b="1"/>
              <a:t> Goal:</a:t>
            </a:r>
            <a:r>
              <a:rPr lang="en-US"/>
              <a:t> Develop a navigation system which answers routing queries </a:t>
            </a:r>
            <a:r>
              <a:rPr lang="en-US" b="1"/>
              <a:t>based on the current traffic situation</a:t>
            </a:r>
          </a:p>
          <a:p>
            <a:pPr algn="l">
              <a:lnSpc>
                <a:spcPct val="100000"/>
              </a:lnSpc>
            </a:pPr>
            <a:endParaRPr lang="en-US"/>
          </a:p>
        </p:txBody>
      </p:sp>
      <p:pic>
        <p:nvPicPr>
          <p:cNvPr id="33796" name="Picture 7" descr="berlinPartial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4" t="21513" r="11815" b="17458"/>
          <a:stretch>
            <a:fillRect/>
          </a:stretch>
        </p:blipFill>
        <p:spPr bwMode="auto">
          <a:xfrm>
            <a:off x="6088063" y="1974850"/>
            <a:ext cx="2878137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Oval 8"/>
          <p:cNvSpPr>
            <a:spLocks noChangeArrowheads="1"/>
          </p:cNvSpPr>
          <p:nvPr/>
        </p:nvSpPr>
        <p:spPr bwMode="auto">
          <a:xfrm>
            <a:off x="6434138" y="3001963"/>
            <a:ext cx="84137" cy="936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798" name="Oval 9"/>
          <p:cNvSpPr>
            <a:spLocks noChangeArrowheads="1"/>
          </p:cNvSpPr>
          <p:nvPr/>
        </p:nvSpPr>
        <p:spPr bwMode="auto">
          <a:xfrm>
            <a:off x="8697913" y="2373313"/>
            <a:ext cx="84137" cy="936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799" name="Text Box 10"/>
          <p:cNvSpPr txBox="1">
            <a:spLocks noChangeArrowheads="1"/>
          </p:cNvSpPr>
          <p:nvPr/>
        </p:nvSpPr>
        <p:spPr bwMode="auto">
          <a:xfrm>
            <a:off x="6234113" y="2684463"/>
            <a:ext cx="228600" cy="311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i="1">
                <a:solidFill>
                  <a:schemeClr val="tx2"/>
                </a:solidFill>
                <a:latin typeface="Arial" charset="0"/>
              </a:rPr>
              <a:t>A</a:t>
            </a:r>
          </a:p>
        </p:txBody>
      </p:sp>
      <p:sp>
        <p:nvSpPr>
          <p:cNvPr id="33800" name="Text Box 11"/>
          <p:cNvSpPr txBox="1">
            <a:spLocks noChangeArrowheads="1"/>
          </p:cNvSpPr>
          <p:nvPr/>
        </p:nvSpPr>
        <p:spPr bwMode="auto">
          <a:xfrm>
            <a:off x="8602663" y="2036763"/>
            <a:ext cx="228600" cy="311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i="1">
                <a:solidFill>
                  <a:schemeClr val="tx2"/>
                </a:solidFill>
                <a:latin typeface="Arial" charset="0"/>
              </a:rPr>
              <a:t>B</a:t>
            </a:r>
          </a:p>
        </p:txBody>
      </p:sp>
      <p:sp>
        <p:nvSpPr>
          <p:cNvPr id="448526" name="Rectangle 14"/>
          <p:cNvSpPr>
            <a:spLocks noChangeArrowheads="1"/>
          </p:cNvSpPr>
          <p:nvPr/>
        </p:nvSpPr>
        <p:spPr bwMode="auto">
          <a:xfrm>
            <a:off x="153988" y="4757738"/>
            <a:ext cx="81597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/>
          <a:p>
            <a:pPr algn="l">
              <a:lnSpc>
                <a:spcPct val="100000"/>
              </a:lnSpc>
              <a:buFont typeface="Symbol" pitchFamily="18" charset="2"/>
              <a:buChar char="·"/>
            </a:pPr>
            <a:r>
              <a:rPr lang="en-US" b="1"/>
              <a:t> Current traffic situation:</a:t>
            </a:r>
          </a:p>
          <a:p>
            <a:pPr lvl="1" algn="l">
              <a:lnSpc>
                <a:spcPct val="100000"/>
              </a:lnSpc>
              <a:buFont typeface="Symbol" pitchFamily="18" charset="2"/>
              <a:buChar char="·"/>
            </a:pPr>
            <a:r>
              <a:rPr lang="en-US" b="1"/>
              <a:t> </a:t>
            </a:r>
            <a:r>
              <a:rPr lang="en-US"/>
              <a:t>Database of current travel times per road segment</a:t>
            </a:r>
          </a:p>
          <a:p>
            <a:pPr lvl="1" algn="l">
              <a:lnSpc>
                <a:spcPct val="100000"/>
              </a:lnSpc>
              <a:spcBef>
                <a:spcPct val="0"/>
              </a:spcBef>
              <a:buFont typeface="Symbol" pitchFamily="18" charset="2"/>
              <a:buChar char="·"/>
            </a:pPr>
            <a:r>
              <a:rPr lang="en-US"/>
              <a:t> Use GPS trajectory data from vehicle fleets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55650" y="207963"/>
            <a:ext cx="8705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40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GPS Trajectories for Dynamic Routing</a:t>
            </a:r>
            <a:endParaRPr lang="de-DE" sz="4000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84332-3D00-40D8-B908-70CCE40C8A4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8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5" grpId="0" build="allAtOnce"/>
      <p:bldP spid="4485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smtClean="0">
                <a:solidFill>
                  <a:schemeClr val="accent2"/>
                </a:solidFill>
              </a:rPr>
              <a:t>GPS Trajectories from Vehicles</a:t>
            </a:r>
          </a:p>
        </p:txBody>
      </p:sp>
      <p:pic>
        <p:nvPicPr>
          <p:cNvPr id="34819" name="Picture 3" descr="g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0" t="38857" r="35451" b="13074"/>
          <a:stretch>
            <a:fillRect/>
          </a:stretch>
        </p:blipFill>
        <p:spPr bwMode="auto">
          <a:xfrm>
            <a:off x="522288" y="1187450"/>
            <a:ext cx="5278437" cy="480695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876300" y="6226175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>
                <a:latin typeface="Arial" charset="0"/>
              </a:rPr>
              <a:t>Road map of </a:t>
            </a:r>
            <a:br>
              <a:rPr lang="en-US" sz="1400">
                <a:latin typeface="Arial" charset="0"/>
              </a:rPr>
            </a:br>
            <a:r>
              <a:rPr lang="en-US" sz="1400">
                <a:latin typeface="Arial" charset="0"/>
              </a:rPr>
              <a:t>Athens</a:t>
            </a:r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571500" y="6378575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867025" y="624840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>
                <a:latin typeface="Arial" charset="0"/>
              </a:rPr>
              <a:t>GPS trajectoriy</a:t>
            </a: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2562225" y="64008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686300" y="6226175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>
                <a:latin typeface="Arial" charset="0"/>
              </a:rPr>
              <a:t>Corresponding path in the road map</a:t>
            </a:r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4381500" y="6378575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27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6019800" y="754063"/>
            <a:ext cx="3009900" cy="4813300"/>
          </a:xfrm>
          <a:noFill/>
        </p:spPr>
        <p:txBody>
          <a:bodyPr lIns="92075" tIns="46038" rIns="92075" bIns="46038"/>
          <a:lstStyle/>
          <a:p>
            <a:pPr marL="285750" indent="-285750">
              <a:buClr>
                <a:schemeClr val="tx1"/>
              </a:buClr>
              <a:buFont typeface="Monotype Sorts" pitchFamily="2" charset="2"/>
              <a:buAutoNum type="arabicParenR"/>
            </a:pPr>
            <a:endParaRPr lang="en-US" sz="2400" smtClean="0">
              <a:solidFill>
                <a:srgbClr val="FF0000"/>
              </a:solidFill>
            </a:endParaRPr>
          </a:p>
          <a:p>
            <a:pPr marL="285750" indent="-285750">
              <a:buClr>
                <a:schemeClr val="tx1"/>
              </a:buClr>
              <a:buFont typeface="Monotype Sorts" pitchFamily="2" charset="2"/>
              <a:buAutoNum type="arabicParenR"/>
            </a:pPr>
            <a:r>
              <a:rPr lang="en-US" sz="2400" smtClean="0">
                <a:solidFill>
                  <a:srgbClr val="FF0000"/>
                </a:solidFill>
              </a:rPr>
              <a:t>Measurement error</a:t>
            </a:r>
            <a:r>
              <a:rPr lang="en-US" sz="2400" smtClean="0"/>
              <a:t>: GPS points generally do not lie on the road map</a:t>
            </a:r>
          </a:p>
          <a:p>
            <a:pPr marL="285750" indent="-285750">
              <a:buClr>
                <a:schemeClr val="tx1"/>
              </a:buClr>
              <a:buFont typeface="Monotype Sorts" pitchFamily="2" charset="2"/>
              <a:buAutoNum type="arabicParenR"/>
            </a:pPr>
            <a:r>
              <a:rPr lang="en-US" sz="2400" smtClean="0">
                <a:solidFill>
                  <a:srgbClr val="FF0000"/>
                </a:solidFill>
              </a:rPr>
              <a:t>Sampling error</a:t>
            </a:r>
            <a:r>
              <a:rPr lang="en-US" sz="2400" smtClean="0"/>
              <a:t>:</a:t>
            </a:r>
            <a:br>
              <a:rPr lang="en-US" sz="2400" smtClean="0"/>
            </a:br>
            <a:r>
              <a:rPr lang="en-US" sz="2400" smtClean="0"/>
              <a:t>The GPS trajectory is a by-product and is usually sampled every 30s</a:t>
            </a:r>
            <a:endParaRPr lang="en-US" sz="1800" smtClean="0">
              <a:cs typeface="Arial" charset="0"/>
            </a:endParaRPr>
          </a:p>
          <a:p>
            <a:pPr marL="285750" indent="-285750">
              <a:buFontTx/>
              <a:buNone/>
            </a:pPr>
            <a:r>
              <a:rPr lang="en-US" sz="2400" smtClean="0">
                <a:cs typeface="Arial" charset="0"/>
                <a:sym typeface="Symbol" pitchFamily="18" charset="2"/>
              </a:rPr>
              <a:t> The GPS trajectory does not lie on the road map</a:t>
            </a:r>
            <a:endParaRPr lang="en-US" sz="2400" smtClean="0">
              <a:cs typeface="Arial" charset="0"/>
            </a:endParaRPr>
          </a:p>
        </p:txBody>
      </p:sp>
      <p:sp>
        <p:nvSpPr>
          <p:cNvPr id="523275" name="Text Box 11"/>
          <p:cNvSpPr txBox="1">
            <a:spLocks noChangeArrowheads="1"/>
          </p:cNvSpPr>
          <p:nvPr/>
        </p:nvSpPr>
        <p:spPr bwMode="auto">
          <a:xfrm>
            <a:off x="1511300" y="1962150"/>
            <a:ext cx="6076950" cy="2492375"/>
          </a:xfrm>
          <a:prstGeom prst="rect">
            <a:avLst/>
          </a:prstGeom>
          <a:solidFill>
            <a:srgbClr val="CCFFFF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Map matching: </a:t>
            </a:r>
            <a:br>
              <a:rPr lang="en-US" b="1">
                <a:solidFill>
                  <a:srgbClr val="FF0000"/>
                </a:solidFill>
                <a:latin typeface="Arial" charset="0"/>
              </a:rPr>
            </a:br>
            <a:r>
              <a:rPr lang="en-US">
                <a:latin typeface="Arial" charset="0"/>
              </a:rPr>
              <a:t>Find a path in the graph which corresponds to the GPS trajectory (curve).</a:t>
            </a:r>
          </a:p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latin typeface="Arial" charset="0"/>
              </a:rPr>
              <a:t>Find a path in the graph with minimal distance to the GPS curve (partial matching)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BBF70-1F27-435C-A5AE-4EC089D1A89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5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74" grpId="0" build="p"/>
      <p:bldP spid="5232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207963"/>
            <a:ext cx="8162925" cy="1143000"/>
          </a:xfrm>
        </p:spPr>
        <p:txBody>
          <a:bodyPr/>
          <a:lstStyle/>
          <a:p>
            <a:r>
              <a:rPr lang="de-DE" sz="4000" dirty="0" smtClean="0">
                <a:solidFill>
                  <a:schemeClr val="accent2"/>
                </a:solidFill>
              </a:rPr>
              <a:t>Hausdorff distance</a:t>
            </a:r>
            <a:endParaRPr lang="de-DE" sz="4000" dirty="0" smtClean="0"/>
          </a:p>
        </p:txBody>
      </p:sp>
      <p:sp>
        <p:nvSpPr>
          <p:cNvPr id="507907" name="Text Box 3"/>
          <p:cNvSpPr txBox="1">
            <a:spLocks noChangeArrowheads="1"/>
          </p:cNvSpPr>
          <p:nvPr/>
        </p:nvSpPr>
        <p:spPr bwMode="auto">
          <a:xfrm>
            <a:off x="795338" y="1411288"/>
            <a:ext cx="75136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Char char="•"/>
            </a:pPr>
            <a:r>
              <a:rPr lang="de-DE" dirty="0"/>
              <a:t> Directed Hausdorff distance 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dirty="0"/>
              <a:t>          </a:t>
            </a:r>
            <a:r>
              <a:rPr lang="de-DE" dirty="0">
                <a:latin typeface="Symbol" pitchFamily="18" charset="2"/>
              </a:rPr>
              <a:t>d</a:t>
            </a:r>
            <a:r>
              <a:rPr lang="de-DE" baseline="60000" dirty="0">
                <a:sym typeface="Symbol" pitchFamily="18" charset="2"/>
              </a:rPr>
              <a:t></a:t>
            </a:r>
            <a:r>
              <a:rPr lang="de-DE" dirty="0"/>
              <a:t>(A,B) = max min || a-b ||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DE" dirty="0"/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de-DE" dirty="0"/>
              <a:t> Undirected Hausdorff-distance </a:t>
            </a:r>
          </a:p>
          <a:p>
            <a:pPr lvl="1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dirty="0">
                <a:latin typeface="Symbol" pitchFamily="18" charset="2"/>
              </a:rPr>
              <a:t>d</a:t>
            </a:r>
            <a:r>
              <a:rPr lang="de-DE" dirty="0"/>
              <a:t>(A,B) = max (</a:t>
            </a:r>
            <a:r>
              <a:rPr lang="de-DE" dirty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de-DE" baseline="60000" dirty="0">
                <a:solidFill>
                  <a:srgbClr val="FF0000"/>
                </a:solidFill>
                <a:sym typeface="Symbol" pitchFamily="18" charset="2"/>
              </a:rPr>
              <a:t></a:t>
            </a:r>
            <a:r>
              <a:rPr lang="de-DE" dirty="0">
                <a:solidFill>
                  <a:srgbClr val="FF0000"/>
                </a:solidFill>
              </a:rPr>
              <a:t>(A,B) </a:t>
            </a:r>
            <a:r>
              <a:rPr lang="de-DE" dirty="0"/>
              <a:t>, </a:t>
            </a:r>
            <a:r>
              <a:rPr lang="de-DE" dirty="0">
                <a:solidFill>
                  <a:srgbClr val="00B050"/>
                </a:solidFill>
                <a:latin typeface="Symbol" pitchFamily="18" charset="2"/>
              </a:rPr>
              <a:t>d</a:t>
            </a:r>
            <a:r>
              <a:rPr lang="de-DE" baseline="60000" dirty="0">
                <a:solidFill>
                  <a:srgbClr val="00B050"/>
                </a:solidFill>
                <a:sym typeface="Symbol" pitchFamily="18" charset="2"/>
              </a:rPr>
              <a:t></a:t>
            </a:r>
            <a:r>
              <a:rPr lang="de-DE" dirty="0">
                <a:solidFill>
                  <a:srgbClr val="00B050"/>
                </a:solidFill>
              </a:rPr>
              <a:t>(B,A) </a:t>
            </a:r>
            <a:r>
              <a:rPr lang="de-DE" dirty="0"/>
              <a:t>)</a:t>
            </a:r>
          </a:p>
          <a:p>
            <a:pPr lvl="1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DE" dirty="0"/>
          </a:p>
        </p:txBody>
      </p:sp>
      <p:sp>
        <p:nvSpPr>
          <p:cNvPr id="507931" name="Text Box 27"/>
          <p:cNvSpPr txBox="1">
            <a:spLocks noChangeArrowheads="1"/>
          </p:cNvSpPr>
          <p:nvPr/>
        </p:nvSpPr>
        <p:spPr bwMode="auto">
          <a:xfrm>
            <a:off x="795337" y="3943640"/>
            <a:ext cx="7960735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US" dirty="0"/>
              <a:t> </a:t>
            </a:r>
            <a:r>
              <a:rPr lang="en-US" sz="2000" dirty="0" smtClean="0"/>
              <a:t>If A, B are discrete point sets, |A|=</a:t>
            </a:r>
            <a:r>
              <a:rPr lang="en-US" sz="2000" i="1" dirty="0" smtClean="0"/>
              <a:t>m</a:t>
            </a:r>
            <a:r>
              <a:rPr lang="en-US" sz="2000" dirty="0" smtClean="0"/>
              <a:t>, |A|=</a:t>
            </a:r>
            <a:r>
              <a:rPr lang="en-US" sz="2000" i="1" dirty="0" smtClean="0"/>
              <a:t>n</a:t>
            </a:r>
          </a:p>
          <a:p>
            <a:pPr lvl="1" algn="l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US" sz="2000" dirty="0" smtClean="0"/>
              <a:t>In d dimensions: Compute in O(</a:t>
            </a:r>
            <a:r>
              <a:rPr lang="en-US" sz="2000" i="1" dirty="0" err="1" smtClean="0"/>
              <a:t>mn</a:t>
            </a:r>
            <a:r>
              <a:rPr lang="en-US" sz="2000" dirty="0" smtClean="0"/>
              <a:t>) time brute-force</a:t>
            </a:r>
          </a:p>
          <a:p>
            <a:pPr lvl="1" algn="l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US" sz="2000" dirty="0" smtClean="0"/>
              <a:t>In 2 dimensions: Compute in O((</a:t>
            </a:r>
            <a:r>
              <a:rPr lang="en-US" sz="2000" i="1" dirty="0" err="1" smtClean="0"/>
              <a:t>m</a:t>
            </a:r>
            <a:r>
              <a:rPr lang="en-US" sz="2000" dirty="0" err="1" smtClean="0"/>
              <a:t>+</a:t>
            </a:r>
            <a:r>
              <a:rPr lang="en-US" sz="2000" i="1" dirty="0" err="1" smtClean="0"/>
              <a:t>n</a:t>
            </a:r>
            <a:r>
              <a:rPr lang="en-US" sz="2000" dirty="0" smtClean="0"/>
              <a:t>) log (</a:t>
            </a:r>
            <a:r>
              <a:rPr lang="en-US" sz="2000" i="1" dirty="0" err="1" smtClean="0"/>
              <a:t>m</a:t>
            </a:r>
            <a:r>
              <a:rPr lang="en-US" sz="2000" dirty="0" err="1" smtClean="0"/>
              <a:t>+</a:t>
            </a:r>
            <a:r>
              <a:rPr lang="en-US" sz="2000" i="1" dirty="0" err="1" smtClean="0"/>
              <a:t>n</a:t>
            </a:r>
            <a:r>
              <a:rPr lang="en-US" sz="2000" dirty="0" smtClean="0"/>
              <a:t>) time</a:t>
            </a:r>
          </a:p>
          <a:p>
            <a:pPr lvl="2" algn="l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US" sz="2000" dirty="0" smtClean="0"/>
              <a:t>Compute </a:t>
            </a:r>
            <a:r>
              <a:rPr lang="de-DE" sz="2000" dirty="0">
                <a:latin typeface="Symbol" pitchFamily="18" charset="2"/>
              </a:rPr>
              <a:t>d</a:t>
            </a:r>
            <a:r>
              <a:rPr lang="de-DE" sz="2000" baseline="60000" dirty="0">
                <a:sym typeface="Symbol" pitchFamily="18" charset="2"/>
              </a:rPr>
              <a:t></a:t>
            </a:r>
            <a:r>
              <a:rPr lang="de-DE" sz="2000" dirty="0"/>
              <a:t>(A,B) </a:t>
            </a:r>
            <a:r>
              <a:rPr lang="de-DE" sz="2000" dirty="0" smtClean="0"/>
              <a:t>by computing VD(B) and performing nearest neighbor search for every point in A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44038" name="Line 28"/>
          <p:cNvSpPr>
            <a:spLocks noChangeShapeType="1"/>
          </p:cNvSpPr>
          <p:nvPr/>
        </p:nvSpPr>
        <p:spPr bwMode="auto">
          <a:xfrm>
            <a:off x="7288213" y="1838325"/>
            <a:ext cx="0" cy="746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9" name="Line 29"/>
          <p:cNvSpPr>
            <a:spLocks noChangeShapeType="1"/>
          </p:cNvSpPr>
          <p:nvPr/>
        </p:nvSpPr>
        <p:spPr bwMode="auto">
          <a:xfrm>
            <a:off x="7296150" y="2565400"/>
            <a:ext cx="615950" cy="19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Line 30"/>
          <p:cNvSpPr>
            <a:spLocks noChangeShapeType="1"/>
          </p:cNvSpPr>
          <p:nvPr/>
        </p:nvSpPr>
        <p:spPr bwMode="auto">
          <a:xfrm flipV="1">
            <a:off x="7912100" y="1838325"/>
            <a:ext cx="0" cy="746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1" name="Line 31"/>
          <p:cNvSpPr>
            <a:spLocks noChangeShapeType="1"/>
          </p:cNvSpPr>
          <p:nvPr/>
        </p:nvSpPr>
        <p:spPr bwMode="auto">
          <a:xfrm flipH="1" flipV="1">
            <a:off x="7286625" y="1828800"/>
            <a:ext cx="6254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2" name="Line 32"/>
          <p:cNvSpPr>
            <a:spLocks noChangeShapeType="1"/>
          </p:cNvSpPr>
          <p:nvPr/>
        </p:nvSpPr>
        <p:spPr bwMode="auto">
          <a:xfrm flipV="1">
            <a:off x="5654675" y="1735138"/>
            <a:ext cx="1922463" cy="4476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3" name="Line 33"/>
          <p:cNvSpPr>
            <a:spLocks noChangeShapeType="1"/>
          </p:cNvSpPr>
          <p:nvPr/>
        </p:nvSpPr>
        <p:spPr bwMode="auto">
          <a:xfrm>
            <a:off x="7567613" y="1725613"/>
            <a:ext cx="0" cy="971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Line 34"/>
          <p:cNvSpPr>
            <a:spLocks noChangeShapeType="1"/>
          </p:cNvSpPr>
          <p:nvPr/>
        </p:nvSpPr>
        <p:spPr bwMode="auto">
          <a:xfrm flipH="1" flipV="1">
            <a:off x="5673725" y="2182813"/>
            <a:ext cx="1893888" cy="5222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Text Box 35"/>
          <p:cNvSpPr txBox="1">
            <a:spLocks noChangeArrowheads="1"/>
          </p:cNvSpPr>
          <p:nvPr/>
        </p:nvSpPr>
        <p:spPr bwMode="auto">
          <a:xfrm>
            <a:off x="7889875" y="1674813"/>
            <a:ext cx="42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/>
              <a:t>A</a:t>
            </a:r>
          </a:p>
        </p:txBody>
      </p:sp>
      <p:sp>
        <p:nvSpPr>
          <p:cNvPr id="44046" name="Text Box 36"/>
          <p:cNvSpPr txBox="1">
            <a:spLocks noChangeArrowheads="1"/>
          </p:cNvSpPr>
          <p:nvPr/>
        </p:nvSpPr>
        <p:spPr bwMode="auto">
          <a:xfrm>
            <a:off x="5503863" y="1724025"/>
            <a:ext cx="427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507941" name="Line 37"/>
          <p:cNvSpPr>
            <a:spLocks noChangeShapeType="1"/>
          </p:cNvSpPr>
          <p:nvPr/>
        </p:nvSpPr>
        <p:spPr bwMode="auto">
          <a:xfrm flipH="1">
            <a:off x="7558088" y="2257425"/>
            <a:ext cx="35401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7942" name="Line 38"/>
          <p:cNvSpPr>
            <a:spLocks noChangeShapeType="1"/>
          </p:cNvSpPr>
          <p:nvPr/>
        </p:nvSpPr>
        <p:spPr bwMode="auto">
          <a:xfrm>
            <a:off x="5673725" y="2173288"/>
            <a:ext cx="1612900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7943" name="Text Box 39"/>
          <p:cNvSpPr txBox="1">
            <a:spLocks noChangeArrowheads="1"/>
          </p:cNvSpPr>
          <p:nvPr/>
        </p:nvSpPr>
        <p:spPr bwMode="auto">
          <a:xfrm>
            <a:off x="5664200" y="2360613"/>
            <a:ext cx="1362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>
                <a:solidFill>
                  <a:srgbClr val="33CC33"/>
                </a:solidFill>
                <a:latin typeface="Symbol" pitchFamily="18" charset="2"/>
              </a:rPr>
              <a:t>d</a:t>
            </a:r>
            <a:r>
              <a:rPr lang="de-DE" baseline="60000">
                <a:solidFill>
                  <a:srgbClr val="33CC33"/>
                </a:solidFill>
                <a:sym typeface="Symbol" pitchFamily="18" charset="2"/>
              </a:rPr>
              <a:t></a:t>
            </a:r>
            <a:r>
              <a:rPr lang="de-DE">
                <a:solidFill>
                  <a:srgbClr val="33CC33"/>
                </a:solidFill>
              </a:rPr>
              <a:t>(B,A)</a:t>
            </a:r>
            <a:endParaRPr lang="en-US">
              <a:solidFill>
                <a:srgbClr val="33CC33"/>
              </a:solidFill>
            </a:endParaRPr>
          </a:p>
        </p:txBody>
      </p:sp>
      <p:sp>
        <p:nvSpPr>
          <p:cNvPr id="507944" name="Text Box 40"/>
          <p:cNvSpPr txBox="1">
            <a:spLocks noChangeArrowheads="1"/>
          </p:cNvSpPr>
          <p:nvPr/>
        </p:nvSpPr>
        <p:spPr bwMode="auto">
          <a:xfrm>
            <a:off x="7618413" y="2652713"/>
            <a:ext cx="1362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de-DE" baseline="60000">
                <a:solidFill>
                  <a:srgbClr val="FF0000"/>
                </a:solidFill>
                <a:sym typeface="Symbol" pitchFamily="18" charset="2"/>
              </a:rPr>
              <a:t></a:t>
            </a:r>
            <a:r>
              <a:rPr lang="de-DE">
                <a:solidFill>
                  <a:srgbClr val="FF0000"/>
                </a:solidFill>
              </a:rPr>
              <a:t>(A,B)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4051" name="TextBox 40"/>
          <p:cNvSpPr txBox="1">
            <a:spLocks noChangeArrowheads="1"/>
          </p:cNvSpPr>
          <p:nvPr/>
        </p:nvSpPr>
        <p:spPr bwMode="auto">
          <a:xfrm>
            <a:off x="2574925" y="2146300"/>
            <a:ext cx="19589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a</a:t>
            </a:r>
            <a:r>
              <a:rPr lang="en-US" sz="1800">
                <a:sym typeface="Symbol" pitchFamily="18" charset="2"/>
              </a:rPr>
              <a:t> A  bB</a:t>
            </a:r>
            <a:endParaRPr lang="en-US" sz="1800"/>
          </a:p>
          <a:p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3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31" grpId="0" build="p"/>
      <p:bldP spid="507941" grpId="0" animBg="1"/>
      <p:bldP spid="507942" grpId="0" animBg="1"/>
      <p:bldP spid="507943" grpId="0"/>
      <p:bldP spid="50794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0038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Incremental Method</a:t>
            </a:r>
            <a:endParaRPr lang="de-DE" smtClean="0"/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468438"/>
            <a:ext cx="8845550" cy="423703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smtClean="0"/>
              <a:t>	Position-by-position, edge-by-edge strategy to map-matching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Initialization done using spatial range query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Evaluate for each trajectory edge (GPS point) a finite number </a:t>
            </a:r>
            <a:br>
              <a:rPr lang="en-US" sz="2400" smtClean="0"/>
            </a:br>
            <a:r>
              <a:rPr lang="en-US" sz="2400" smtClean="0"/>
              <a:t>of edges of the road network graph. Roughly linear time.</a:t>
            </a:r>
          </a:p>
          <a:p>
            <a:pPr lvl="1"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800" smtClean="0"/>
          </a:p>
          <a:p>
            <a:pPr>
              <a:lnSpc>
                <a:spcPct val="90000"/>
              </a:lnSpc>
            </a:pPr>
            <a:endParaRPr lang="en-US" sz="2800" smtClean="0"/>
          </a:p>
          <a:p>
            <a:pPr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35844" name="Text Box 8"/>
          <p:cNvSpPr txBox="1">
            <a:spLocks noChangeArrowheads="1"/>
          </p:cNvSpPr>
          <p:nvPr/>
        </p:nvSpPr>
        <p:spPr bwMode="auto">
          <a:xfrm>
            <a:off x="525463" y="6566590"/>
            <a:ext cx="787082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  <p:grpSp>
        <p:nvGrpSpPr>
          <p:cNvPr id="2" name="Group 209"/>
          <p:cNvGrpSpPr>
            <a:grpSpLocks/>
          </p:cNvGrpSpPr>
          <p:nvPr/>
        </p:nvGrpSpPr>
        <p:grpSpPr bwMode="auto">
          <a:xfrm>
            <a:off x="5619750" y="4740275"/>
            <a:ext cx="119063" cy="246063"/>
            <a:chOff x="3608" y="2164"/>
            <a:chExt cx="75" cy="155"/>
          </a:xfrm>
        </p:grpSpPr>
        <p:sp>
          <p:nvSpPr>
            <p:cNvPr id="35947" name="Rectangle 210"/>
            <p:cNvSpPr>
              <a:spLocks noChangeArrowheads="1"/>
            </p:cNvSpPr>
            <p:nvPr/>
          </p:nvSpPr>
          <p:spPr bwMode="auto">
            <a:xfrm>
              <a:off x="3608" y="2164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300" b="1" i="1">
                  <a:solidFill>
                    <a:srgbClr val="3366FF"/>
                  </a:solidFill>
                </a:rPr>
                <a:t>p</a:t>
              </a:r>
              <a:endParaRPr lang="en-US" sz="3400">
                <a:solidFill>
                  <a:srgbClr val="3366FF"/>
                </a:solidFill>
              </a:endParaRPr>
            </a:p>
          </p:txBody>
        </p:sp>
        <p:sp>
          <p:nvSpPr>
            <p:cNvPr id="35948" name="Rectangle 211"/>
            <p:cNvSpPr>
              <a:spLocks noChangeArrowheads="1"/>
            </p:cNvSpPr>
            <p:nvPr/>
          </p:nvSpPr>
          <p:spPr bwMode="auto">
            <a:xfrm>
              <a:off x="3663" y="2233"/>
              <a:ext cx="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900" b="1">
                  <a:solidFill>
                    <a:srgbClr val="3366FF"/>
                  </a:solidFill>
                </a:rPr>
                <a:t>i</a:t>
              </a:r>
              <a:endParaRPr lang="en-US" sz="3400">
                <a:solidFill>
                  <a:srgbClr val="3366FF"/>
                </a:solidFill>
              </a:endParaRPr>
            </a:p>
          </p:txBody>
        </p:sp>
      </p:grpSp>
      <p:grpSp>
        <p:nvGrpSpPr>
          <p:cNvPr id="3" name="Group 212"/>
          <p:cNvGrpSpPr>
            <a:grpSpLocks/>
          </p:cNvGrpSpPr>
          <p:nvPr/>
        </p:nvGrpSpPr>
        <p:grpSpPr bwMode="auto">
          <a:xfrm>
            <a:off x="2417763" y="3984625"/>
            <a:ext cx="3690937" cy="1731963"/>
            <a:chOff x="1591" y="1688"/>
            <a:chExt cx="2325" cy="1091"/>
          </a:xfrm>
        </p:grpSpPr>
        <p:grpSp>
          <p:nvGrpSpPr>
            <p:cNvPr id="35938" name="Group 213"/>
            <p:cNvGrpSpPr>
              <a:grpSpLocks/>
            </p:cNvGrpSpPr>
            <p:nvPr/>
          </p:nvGrpSpPr>
          <p:grpSpPr bwMode="auto">
            <a:xfrm>
              <a:off x="3813" y="1688"/>
              <a:ext cx="103" cy="188"/>
              <a:chOff x="3813" y="1688"/>
              <a:chExt cx="103" cy="188"/>
            </a:xfrm>
          </p:grpSpPr>
          <p:sp>
            <p:nvSpPr>
              <p:cNvPr id="35945" name="Rectangle 214"/>
              <p:cNvSpPr>
                <a:spLocks noChangeArrowheads="1"/>
              </p:cNvSpPr>
              <p:nvPr/>
            </p:nvSpPr>
            <p:spPr bwMode="auto">
              <a:xfrm>
                <a:off x="3813" y="1688"/>
                <a:ext cx="60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700" i="1">
                    <a:solidFill>
                      <a:srgbClr val="000000"/>
                    </a:solidFill>
                  </a:rPr>
                  <a:t>c</a:t>
                </a:r>
                <a:endParaRPr lang="en-US" sz="3400"/>
              </a:p>
            </p:txBody>
          </p:sp>
          <p:sp>
            <p:nvSpPr>
              <p:cNvPr id="35946" name="Rectangle 215"/>
              <p:cNvSpPr>
                <a:spLocks noChangeArrowheads="1"/>
              </p:cNvSpPr>
              <p:nvPr/>
            </p:nvSpPr>
            <p:spPr bwMode="auto">
              <a:xfrm>
                <a:off x="3872" y="1770"/>
                <a:ext cx="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100" i="1">
                    <a:solidFill>
                      <a:srgbClr val="000000"/>
                    </a:solidFill>
                  </a:rPr>
                  <a:t>1</a:t>
                </a:r>
                <a:endParaRPr lang="en-US" sz="3400" i="1"/>
              </a:p>
            </p:txBody>
          </p:sp>
        </p:grpSp>
        <p:grpSp>
          <p:nvGrpSpPr>
            <p:cNvPr id="35939" name="Group 216"/>
            <p:cNvGrpSpPr>
              <a:grpSpLocks/>
            </p:cNvGrpSpPr>
            <p:nvPr/>
          </p:nvGrpSpPr>
          <p:grpSpPr bwMode="auto">
            <a:xfrm>
              <a:off x="3557" y="2590"/>
              <a:ext cx="103" cy="189"/>
              <a:chOff x="3557" y="2590"/>
              <a:chExt cx="103" cy="189"/>
            </a:xfrm>
          </p:grpSpPr>
          <p:sp>
            <p:nvSpPr>
              <p:cNvPr id="35943" name="Rectangle 217"/>
              <p:cNvSpPr>
                <a:spLocks noChangeArrowheads="1"/>
              </p:cNvSpPr>
              <p:nvPr/>
            </p:nvSpPr>
            <p:spPr bwMode="auto">
              <a:xfrm>
                <a:off x="3557" y="2590"/>
                <a:ext cx="60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700" i="1">
                    <a:solidFill>
                      <a:srgbClr val="000000"/>
                    </a:solidFill>
                  </a:rPr>
                  <a:t>c</a:t>
                </a:r>
                <a:endParaRPr lang="en-US" sz="3400"/>
              </a:p>
            </p:txBody>
          </p:sp>
          <p:sp>
            <p:nvSpPr>
              <p:cNvPr id="35944" name="Rectangle 218"/>
              <p:cNvSpPr>
                <a:spLocks noChangeArrowheads="1"/>
              </p:cNvSpPr>
              <p:nvPr/>
            </p:nvSpPr>
            <p:spPr bwMode="auto">
              <a:xfrm>
                <a:off x="3616" y="2673"/>
                <a:ext cx="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100" i="1">
                    <a:solidFill>
                      <a:srgbClr val="000000"/>
                    </a:solidFill>
                  </a:rPr>
                  <a:t>2</a:t>
                </a:r>
                <a:endParaRPr lang="en-US" sz="3400" i="1"/>
              </a:p>
            </p:txBody>
          </p:sp>
        </p:grpSp>
        <p:grpSp>
          <p:nvGrpSpPr>
            <p:cNvPr id="35940" name="Group 219"/>
            <p:cNvGrpSpPr>
              <a:grpSpLocks/>
            </p:cNvGrpSpPr>
            <p:nvPr/>
          </p:nvGrpSpPr>
          <p:grpSpPr bwMode="auto">
            <a:xfrm>
              <a:off x="1591" y="1907"/>
              <a:ext cx="103" cy="188"/>
              <a:chOff x="1591" y="1907"/>
              <a:chExt cx="103" cy="188"/>
            </a:xfrm>
          </p:grpSpPr>
          <p:sp>
            <p:nvSpPr>
              <p:cNvPr id="35941" name="Rectangle 220"/>
              <p:cNvSpPr>
                <a:spLocks noChangeArrowheads="1"/>
              </p:cNvSpPr>
              <p:nvPr/>
            </p:nvSpPr>
            <p:spPr bwMode="auto">
              <a:xfrm>
                <a:off x="1591" y="1907"/>
                <a:ext cx="60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700" i="1">
                    <a:solidFill>
                      <a:srgbClr val="000000"/>
                    </a:solidFill>
                  </a:rPr>
                  <a:t>c</a:t>
                </a:r>
                <a:endParaRPr lang="en-US" sz="3400"/>
              </a:p>
            </p:txBody>
          </p:sp>
          <p:sp>
            <p:nvSpPr>
              <p:cNvPr id="35942" name="Rectangle 221"/>
              <p:cNvSpPr>
                <a:spLocks noChangeArrowheads="1"/>
              </p:cNvSpPr>
              <p:nvPr/>
            </p:nvSpPr>
            <p:spPr bwMode="auto">
              <a:xfrm>
                <a:off x="1650" y="1989"/>
                <a:ext cx="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100" i="1">
                    <a:solidFill>
                      <a:srgbClr val="000000"/>
                    </a:solidFill>
                  </a:rPr>
                  <a:t>3</a:t>
                </a:r>
                <a:endParaRPr lang="en-US" sz="3400" i="1"/>
              </a:p>
            </p:txBody>
          </p:sp>
        </p:grpSp>
      </p:grpSp>
      <p:grpSp>
        <p:nvGrpSpPr>
          <p:cNvPr id="7" name="Group 222"/>
          <p:cNvGrpSpPr>
            <a:grpSpLocks/>
          </p:cNvGrpSpPr>
          <p:nvPr/>
        </p:nvGrpSpPr>
        <p:grpSpPr bwMode="auto">
          <a:xfrm>
            <a:off x="4333875" y="4781550"/>
            <a:ext cx="95250" cy="300038"/>
            <a:chOff x="2798" y="2190"/>
            <a:chExt cx="60" cy="189"/>
          </a:xfrm>
        </p:grpSpPr>
        <p:sp>
          <p:nvSpPr>
            <p:cNvPr id="35936" name="Rectangle 223"/>
            <p:cNvSpPr>
              <a:spLocks noChangeArrowheads="1"/>
            </p:cNvSpPr>
            <p:nvPr/>
          </p:nvSpPr>
          <p:spPr bwMode="auto">
            <a:xfrm>
              <a:off x="2798" y="2190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700" b="1" i="1">
                  <a:solidFill>
                    <a:srgbClr val="3366FF"/>
                  </a:solidFill>
                </a:rPr>
                <a:t>l</a:t>
              </a:r>
              <a:endParaRPr lang="en-US" sz="3400">
                <a:solidFill>
                  <a:srgbClr val="3366FF"/>
                </a:solidFill>
              </a:endParaRPr>
            </a:p>
          </p:txBody>
        </p:sp>
        <p:sp>
          <p:nvSpPr>
            <p:cNvPr id="35937" name="Rectangle 224"/>
            <p:cNvSpPr>
              <a:spLocks noChangeArrowheads="1"/>
            </p:cNvSpPr>
            <p:nvPr/>
          </p:nvSpPr>
          <p:spPr bwMode="auto">
            <a:xfrm>
              <a:off x="2834" y="2273"/>
              <a:ext cx="2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100" b="1" i="1">
                  <a:solidFill>
                    <a:srgbClr val="3366FF"/>
                  </a:solidFill>
                </a:rPr>
                <a:t>i</a:t>
              </a:r>
              <a:endParaRPr lang="en-US" sz="3400" i="1">
                <a:solidFill>
                  <a:srgbClr val="3366FF"/>
                </a:solidFill>
              </a:endParaRPr>
            </a:p>
          </p:txBody>
        </p:sp>
      </p:grpSp>
      <p:grpSp>
        <p:nvGrpSpPr>
          <p:cNvPr id="8" name="Group 225"/>
          <p:cNvGrpSpPr>
            <a:grpSpLocks/>
          </p:cNvGrpSpPr>
          <p:nvPr/>
        </p:nvGrpSpPr>
        <p:grpSpPr bwMode="auto">
          <a:xfrm>
            <a:off x="4127500" y="4286250"/>
            <a:ext cx="1544638" cy="903288"/>
            <a:chOff x="2654" y="1878"/>
            <a:chExt cx="973" cy="569"/>
          </a:xfrm>
        </p:grpSpPr>
        <p:sp>
          <p:nvSpPr>
            <p:cNvPr id="35922" name="Line 226"/>
            <p:cNvSpPr>
              <a:spLocks noChangeShapeType="1"/>
            </p:cNvSpPr>
            <p:nvPr/>
          </p:nvSpPr>
          <p:spPr bwMode="auto">
            <a:xfrm>
              <a:off x="3484" y="1881"/>
              <a:ext cx="1" cy="266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3" name="Rectangle 227"/>
            <p:cNvSpPr>
              <a:spLocks noChangeArrowheads="1"/>
            </p:cNvSpPr>
            <p:nvPr/>
          </p:nvSpPr>
          <p:spPr bwMode="auto">
            <a:xfrm>
              <a:off x="3516" y="1911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700" i="1">
                  <a:solidFill>
                    <a:srgbClr val="969696"/>
                  </a:solidFill>
                </a:rPr>
                <a:t>d</a:t>
              </a:r>
              <a:endParaRPr lang="en-US" sz="3400">
                <a:solidFill>
                  <a:srgbClr val="969696"/>
                </a:solidFill>
              </a:endParaRPr>
            </a:p>
          </p:txBody>
        </p:sp>
        <p:sp>
          <p:nvSpPr>
            <p:cNvPr id="35924" name="Rectangle 228"/>
            <p:cNvSpPr>
              <a:spLocks noChangeArrowheads="1"/>
            </p:cNvSpPr>
            <p:nvPr/>
          </p:nvSpPr>
          <p:spPr bwMode="auto">
            <a:xfrm>
              <a:off x="3583" y="1992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100" i="1">
                  <a:solidFill>
                    <a:srgbClr val="969696"/>
                  </a:solidFill>
                </a:rPr>
                <a:t>1</a:t>
              </a:r>
              <a:endParaRPr lang="en-US" sz="3400" i="1">
                <a:solidFill>
                  <a:srgbClr val="969696"/>
                </a:solidFill>
              </a:endParaRPr>
            </a:p>
          </p:txBody>
        </p:sp>
        <p:sp>
          <p:nvSpPr>
            <p:cNvPr id="35925" name="Line 229"/>
            <p:cNvSpPr>
              <a:spLocks noChangeShapeType="1"/>
            </p:cNvSpPr>
            <p:nvPr/>
          </p:nvSpPr>
          <p:spPr bwMode="auto">
            <a:xfrm flipV="1">
              <a:off x="3206" y="2147"/>
              <a:ext cx="278" cy="25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926" name="Group 230"/>
            <p:cNvGrpSpPr>
              <a:grpSpLocks/>
            </p:cNvGrpSpPr>
            <p:nvPr/>
          </p:nvGrpSpPr>
          <p:grpSpPr bwMode="auto">
            <a:xfrm>
              <a:off x="3331" y="2258"/>
              <a:ext cx="111" cy="189"/>
              <a:chOff x="3331" y="2258"/>
              <a:chExt cx="111" cy="189"/>
            </a:xfrm>
          </p:grpSpPr>
          <p:sp>
            <p:nvSpPr>
              <p:cNvPr id="35934" name="Rectangle 231"/>
              <p:cNvSpPr>
                <a:spLocks noChangeArrowheads="1"/>
              </p:cNvSpPr>
              <p:nvPr/>
            </p:nvSpPr>
            <p:spPr bwMode="auto">
              <a:xfrm>
                <a:off x="3331" y="2258"/>
                <a:ext cx="68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700" i="1">
                    <a:solidFill>
                      <a:srgbClr val="969696"/>
                    </a:solidFill>
                  </a:rPr>
                  <a:t>d</a:t>
                </a:r>
                <a:endParaRPr lang="en-US" sz="3400">
                  <a:solidFill>
                    <a:srgbClr val="969696"/>
                  </a:solidFill>
                </a:endParaRPr>
              </a:p>
            </p:txBody>
          </p:sp>
          <p:sp>
            <p:nvSpPr>
              <p:cNvPr id="35935" name="Rectangle 232"/>
              <p:cNvSpPr>
                <a:spLocks noChangeArrowheads="1"/>
              </p:cNvSpPr>
              <p:nvPr/>
            </p:nvSpPr>
            <p:spPr bwMode="auto">
              <a:xfrm>
                <a:off x="3398" y="2341"/>
                <a:ext cx="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100" i="1">
                    <a:solidFill>
                      <a:srgbClr val="969696"/>
                    </a:solidFill>
                  </a:rPr>
                  <a:t>2</a:t>
                </a:r>
                <a:endParaRPr lang="en-US" sz="3400" i="1">
                  <a:solidFill>
                    <a:srgbClr val="969696"/>
                  </a:solidFill>
                </a:endParaRPr>
              </a:p>
            </p:txBody>
          </p:sp>
        </p:grpSp>
        <p:sp>
          <p:nvSpPr>
            <p:cNvPr id="35927" name="Line 233"/>
            <p:cNvSpPr>
              <a:spLocks noChangeShapeType="1"/>
            </p:cNvSpPr>
            <p:nvPr/>
          </p:nvSpPr>
          <p:spPr bwMode="auto">
            <a:xfrm>
              <a:off x="2654" y="1882"/>
              <a:ext cx="822" cy="246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8" name="Rectangle 234"/>
            <p:cNvSpPr>
              <a:spLocks noChangeArrowheads="1"/>
            </p:cNvSpPr>
            <p:nvPr/>
          </p:nvSpPr>
          <p:spPr bwMode="auto">
            <a:xfrm>
              <a:off x="3163" y="1878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700" i="1">
                  <a:solidFill>
                    <a:srgbClr val="969696"/>
                  </a:solidFill>
                </a:rPr>
                <a:t>d</a:t>
              </a:r>
              <a:endParaRPr lang="en-US" sz="3400">
                <a:solidFill>
                  <a:srgbClr val="969696"/>
                </a:solidFill>
              </a:endParaRPr>
            </a:p>
          </p:txBody>
        </p:sp>
        <p:sp>
          <p:nvSpPr>
            <p:cNvPr id="35929" name="Rectangle 235"/>
            <p:cNvSpPr>
              <a:spLocks noChangeArrowheads="1"/>
            </p:cNvSpPr>
            <p:nvPr/>
          </p:nvSpPr>
          <p:spPr bwMode="auto">
            <a:xfrm>
              <a:off x="3230" y="1960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100" i="1">
                  <a:solidFill>
                    <a:srgbClr val="969696"/>
                  </a:solidFill>
                </a:rPr>
                <a:t>3</a:t>
              </a:r>
              <a:endParaRPr lang="en-US" sz="3400" i="1">
                <a:solidFill>
                  <a:srgbClr val="969696"/>
                </a:solidFill>
              </a:endParaRPr>
            </a:p>
          </p:txBody>
        </p:sp>
        <p:sp>
          <p:nvSpPr>
            <p:cNvPr id="35930" name="Freeform 236"/>
            <p:cNvSpPr>
              <a:spLocks/>
            </p:cNvSpPr>
            <p:nvPr/>
          </p:nvSpPr>
          <p:spPr bwMode="auto">
            <a:xfrm>
              <a:off x="3482" y="1878"/>
              <a:ext cx="61" cy="70"/>
            </a:xfrm>
            <a:custGeom>
              <a:avLst/>
              <a:gdLst>
                <a:gd name="T0" fmla="*/ 0 w 61"/>
                <a:gd name="T1" fmla="*/ 68 h 70"/>
                <a:gd name="T2" fmla="*/ 18 w 61"/>
                <a:gd name="T3" fmla="*/ 70 h 70"/>
                <a:gd name="T4" fmla="*/ 32 w 61"/>
                <a:gd name="T5" fmla="*/ 67 h 70"/>
                <a:gd name="T6" fmla="*/ 45 w 61"/>
                <a:gd name="T7" fmla="*/ 59 h 70"/>
                <a:gd name="T8" fmla="*/ 53 w 61"/>
                <a:gd name="T9" fmla="*/ 49 h 70"/>
                <a:gd name="T10" fmla="*/ 59 w 61"/>
                <a:gd name="T11" fmla="*/ 35 h 70"/>
                <a:gd name="T12" fmla="*/ 61 w 61"/>
                <a:gd name="T13" fmla="*/ 19 h 70"/>
                <a:gd name="T14" fmla="*/ 58 w 61"/>
                <a:gd name="T15" fmla="*/ 0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70"/>
                <a:gd name="T26" fmla="*/ 61 w 61"/>
                <a:gd name="T27" fmla="*/ 70 h 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70">
                  <a:moveTo>
                    <a:pt x="0" y="68"/>
                  </a:moveTo>
                  <a:lnTo>
                    <a:pt x="18" y="70"/>
                  </a:lnTo>
                  <a:lnTo>
                    <a:pt x="32" y="67"/>
                  </a:lnTo>
                  <a:lnTo>
                    <a:pt x="45" y="59"/>
                  </a:lnTo>
                  <a:lnTo>
                    <a:pt x="53" y="49"/>
                  </a:lnTo>
                  <a:lnTo>
                    <a:pt x="59" y="35"/>
                  </a:lnTo>
                  <a:lnTo>
                    <a:pt x="61" y="19"/>
                  </a:lnTo>
                  <a:lnTo>
                    <a:pt x="58" y="0"/>
                  </a:lnTo>
                </a:path>
              </a:pathLst>
            </a:custGeom>
            <a:noFill/>
            <a:ln w="15875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1" name="Freeform 237"/>
            <p:cNvSpPr>
              <a:spLocks/>
            </p:cNvSpPr>
            <p:nvPr/>
          </p:nvSpPr>
          <p:spPr bwMode="auto">
            <a:xfrm>
              <a:off x="3509" y="1898"/>
              <a:ext cx="15" cy="15"/>
            </a:xfrm>
            <a:custGeom>
              <a:avLst/>
              <a:gdLst>
                <a:gd name="T0" fmla="*/ 15 w 15"/>
                <a:gd name="T1" fmla="*/ 8 h 15"/>
                <a:gd name="T2" fmla="*/ 12 w 15"/>
                <a:gd name="T3" fmla="*/ 2 h 15"/>
                <a:gd name="T4" fmla="*/ 5 w 15"/>
                <a:gd name="T5" fmla="*/ 0 h 15"/>
                <a:gd name="T6" fmla="*/ 0 w 15"/>
                <a:gd name="T7" fmla="*/ 5 h 15"/>
                <a:gd name="T8" fmla="*/ 0 w 15"/>
                <a:gd name="T9" fmla="*/ 12 h 15"/>
                <a:gd name="T10" fmla="*/ 5 w 15"/>
                <a:gd name="T11" fmla="*/ 15 h 15"/>
                <a:gd name="T12" fmla="*/ 12 w 15"/>
                <a:gd name="T13" fmla="*/ 13 h 15"/>
                <a:gd name="T14" fmla="*/ 15 w 15"/>
                <a:gd name="T15" fmla="*/ 8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15"/>
                <a:gd name="T26" fmla="*/ 15 w 15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15">
                  <a:moveTo>
                    <a:pt x="15" y="8"/>
                  </a:moveTo>
                  <a:lnTo>
                    <a:pt x="12" y="2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2"/>
                  </a:lnTo>
                  <a:lnTo>
                    <a:pt x="5" y="15"/>
                  </a:lnTo>
                  <a:lnTo>
                    <a:pt x="12" y="13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2" name="Freeform 238"/>
            <p:cNvSpPr>
              <a:spLocks/>
            </p:cNvSpPr>
            <p:nvPr/>
          </p:nvSpPr>
          <p:spPr bwMode="auto">
            <a:xfrm>
              <a:off x="3240" y="2355"/>
              <a:ext cx="35" cy="86"/>
            </a:xfrm>
            <a:custGeom>
              <a:avLst/>
              <a:gdLst>
                <a:gd name="T0" fmla="*/ 0 w 35"/>
                <a:gd name="T1" fmla="*/ 86 h 86"/>
                <a:gd name="T2" fmla="*/ 14 w 35"/>
                <a:gd name="T3" fmla="*/ 80 h 86"/>
                <a:gd name="T4" fmla="*/ 25 w 35"/>
                <a:gd name="T5" fmla="*/ 69 h 86"/>
                <a:gd name="T6" fmla="*/ 33 w 35"/>
                <a:gd name="T7" fmla="*/ 58 h 86"/>
                <a:gd name="T8" fmla="*/ 35 w 35"/>
                <a:gd name="T9" fmla="*/ 43 h 86"/>
                <a:gd name="T10" fmla="*/ 33 w 35"/>
                <a:gd name="T11" fmla="*/ 29 h 86"/>
                <a:gd name="T12" fmla="*/ 25 w 35"/>
                <a:gd name="T13" fmla="*/ 15 h 86"/>
                <a:gd name="T14" fmla="*/ 14 w 35"/>
                <a:gd name="T15" fmla="*/ 0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86"/>
                <a:gd name="T26" fmla="*/ 35 w 35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86">
                  <a:moveTo>
                    <a:pt x="0" y="86"/>
                  </a:moveTo>
                  <a:lnTo>
                    <a:pt x="14" y="80"/>
                  </a:lnTo>
                  <a:lnTo>
                    <a:pt x="25" y="69"/>
                  </a:lnTo>
                  <a:lnTo>
                    <a:pt x="33" y="58"/>
                  </a:lnTo>
                  <a:lnTo>
                    <a:pt x="35" y="43"/>
                  </a:lnTo>
                  <a:lnTo>
                    <a:pt x="33" y="29"/>
                  </a:lnTo>
                  <a:lnTo>
                    <a:pt x="25" y="15"/>
                  </a:lnTo>
                  <a:lnTo>
                    <a:pt x="14" y="0"/>
                  </a:lnTo>
                </a:path>
              </a:pathLst>
            </a:custGeom>
            <a:noFill/>
            <a:ln w="15875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3" name="Freeform 239"/>
            <p:cNvSpPr>
              <a:spLocks/>
            </p:cNvSpPr>
            <p:nvPr/>
          </p:nvSpPr>
          <p:spPr bwMode="auto">
            <a:xfrm>
              <a:off x="3240" y="2384"/>
              <a:ext cx="14" cy="14"/>
            </a:xfrm>
            <a:custGeom>
              <a:avLst/>
              <a:gdLst>
                <a:gd name="T0" fmla="*/ 14 w 14"/>
                <a:gd name="T1" fmla="*/ 3 h 14"/>
                <a:gd name="T2" fmla="*/ 8 w 14"/>
                <a:gd name="T3" fmla="*/ 0 h 14"/>
                <a:gd name="T4" fmla="*/ 3 w 14"/>
                <a:gd name="T5" fmla="*/ 1 h 14"/>
                <a:gd name="T6" fmla="*/ 0 w 14"/>
                <a:gd name="T7" fmla="*/ 8 h 14"/>
                <a:gd name="T8" fmla="*/ 3 w 14"/>
                <a:gd name="T9" fmla="*/ 13 h 14"/>
                <a:gd name="T10" fmla="*/ 9 w 14"/>
                <a:gd name="T11" fmla="*/ 14 h 14"/>
                <a:gd name="T12" fmla="*/ 14 w 14"/>
                <a:gd name="T13" fmla="*/ 9 h 14"/>
                <a:gd name="T14" fmla="*/ 14 w 14"/>
                <a:gd name="T15" fmla="*/ 3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4"/>
                <a:gd name="T26" fmla="*/ 14 w 14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4">
                  <a:moveTo>
                    <a:pt x="14" y="3"/>
                  </a:moveTo>
                  <a:lnTo>
                    <a:pt x="8" y="0"/>
                  </a:lnTo>
                  <a:lnTo>
                    <a:pt x="3" y="1"/>
                  </a:lnTo>
                  <a:lnTo>
                    <a:pt x="0" y="8"/>
                  </a:lnTo>
                  <a:lnTo>
                    <a:pt x="3" y="13"/>
                  </a:lnTo>
                  <a:lnTo>
                    <a:pt x="9" y="14"/>
                  </a:lnTo>
                  <a:lnTo>
                    <a:pt x="14" y="9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Line 240"/>
          <p:cNvSpPr>
            <a:spLocks noChangeShapeType="1"/>
          </p:cNvSpPr>
          <p:nvPr/>
        </p:nvSpPr>
        <p:spPr bwMode="auto">
          <a:xfrm flipV="1">
            <a:off x="3173413" y="4702175"/>
            <a:ext cx="2262187" cy="106363"/>
          </a:xfrm>
          <a:prstGeom prst="line">
            <a:avLst/>
          </a:prstGeom>
          <a:noFill/>
          <a:ln w="25400">
            <a:solidFill>
              <a:srgbClr val="3366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0" name="Group 241"/>
          <p:cNvGrpSpPr>
            <a:grpSpLocks/>
          </p:cNvGrpSpPr>
          <p:nvPr/>
        </p:nvGrpSpPr>
        <p:grpSpPr bwMode="auto">
          <a:xfrm>
            <a:off x="5387975" y="4624388"/>
            <a:ext cx="131763" cy="133350"/>
            <a:chOff x="2186" y="2666"/>
            <a:chExt cx="83" cy="84"/>
          </a:xfrm>
        </p:grpSpPr>
        <p:sp>
          <p:nvSpPr>
            <p:cNvPr id="35918" name="Line 242"/>
            <p:cNvSpPr>
              <a:spLocks noChangeShapeType="1"/>
            </p:cNvSpPr>
            <p:nvPr/>
          </p:nvSpPr>
          <p:spPr bwMode="auto">
            <a:xfrm>
              <a:off x="2227" y="2666"/>
              <a:ext cx="0" cy="83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19" name="Line 243"/>
            <p:cNvSpPr>
              <a:spLocks noChangeShapeType="1"/>
            </p:cNvSpPr>
            <p:nvPr/>
          </p:nvSpPr>
          <p:spPr bwMode="auto">
            <a:xfrm rot="-5400000">
              <a:off x="2228" y="2666"/>
              <a:ext cx="0" cy="83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20" name="Line 244"/>
            <p:cNvSpPr>
              <a:spLocks noChangeShapeType="1"/>
            </p:cNvSpPr>
            <p:nvPr/>
          </p:nvSpPr>
          <p:spPr bwMode="auto">
            <a:xfrm rot="-2700000">
              <a:off x="2227" y="2667"/>
              <a:ext cx="1" cy="83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21" name="Line 245"/>
            <p:cNvSpPr>
              <a:spLocks noChangeShapeType="1"/>
            </p:cNvSpPr>
            <p:nvPr/>
          </p:nvSpPr>
          <p:spPr bwMode="auto">
            <a:xfrm rot="-8100000">
              <a:off x="2227" y="2666"/>
              <a:ext cx="1" cy="83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" name="Group 246"/>
          <p:cNvGrpSpPr>
            <a:grpSpLocks/>
          </p:cNvGrpSpPr>
          <p:nvPr/>
        </p:nvGrpSpPr>
        <p:grpSpPr bwMode="auto">
          <a:xfrm>
            <a:off x="2957513" y="3598863"/>
            <a:ext cx="4049712" cy="2517775"/>
            <a:chOff x="1931" y="1445"/>
            <a:chExt cx="2551" cy="1586"/>
          </a:xfrm>
        </p:grpSpPr>
        <p:grpSp>
          <p:nvGrpSpPr>
            <p:cNvPr id="35868" name="Group 247"/>
            <p:cNvGrpSpPr>
              <a:grpSpLocks/>
            </p:cNvGrpSpPr>
            <p:nvPr/>
          </p:nvGrpSpPr>
          <p:grpSpPr bwMode="auto">
            <a:xfrm>
              <a:off x="1931" y="1587"/>
              <a:ext cx="380" cy="261"/>
              <a:chOff x="1931" y="1587"/>
              <a:chExt cx="380" cy="261"/>
            </a:xfrm>
          </p:grpSpPr>
          <p:grpSp>
            <p:nvGrpSpPr>
              <p:cNvPr id="35901" name="Group 248"/>
              <p:cNvGrpSpPr>
                <a:grpSpLocks/>
              </p:cNvGrpSpPr>
              <p:nvPr/>
            </p:nvGrpSpPr>
            <p:grpSpPr bwMode="auto">
              <a:xfrm>
                <a:off x="1931" y="1587"/>
                <a:ext cx="378" cy="259"/>
                <a:chOff x="1931" y="1587"/>
                <a:chExt cx="378" cy="259"/>
              </a:xfrm>
            </p:grpSpPr>
            <p:sp>
              <p:nvSpPr>
                <p:cNvPr id="35903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1931" y="1759"/>
                  <a:ext cx="378" cy="87"/>
                </a:xfrm>
                <a:prstGeom prst="line">
                  <a:avLst/>
                </a:prstGeom>
                <a:noFill/>
                <a:ln w="254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04" name="Line 250"/>
                <p:cNvSpPr>
                  <a:spLocks noChangeShapeType="1"/>
                </p:cNvSpPr>
                <p:nvPr/>
              </p:nvSpPr>
              <p:spPr bwMode="auto">
                <a:xfrm flipH="1">
                  <a:off x="2194" y="1830"/>
                  <a:ext cx="4" cy="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05" name="Freeform 251"/>
                <p:cNvSpPr>
                  <a:spLocks/>
                </p:cNvSpPr>
                <p:nvPr/>
              </p:nvSpPr>
              <p:spPr bwMode="auto">
                <a:xfrm>
                  <a:off x="2150" y="1790"/>
                  <a:ext cx="99" cy="54"/>
                </a:xfrm>
                <a:custGeom>
                  <a:avLst/>
                  <a:gdLst>
                    <a:gd name="T0" fmla="*/ 0 w 99"/>
                    <a:gd name="T1" fmla="*/ 54 h 54"/>
                    <a:gd name="T2" fmla="*/ 44 w 99"/>
                    <a:gd name="T3" fmla="*/ 0 h 54"/>
                    <a:gd name="T4" fmla="*/ 99 w 99"/>
                    <a:gd name="T5" fmla="*/ 44 h 54"/>
                    <a:gd name="T6" fmla="*/ 0 w 99"/>
                    <a:gd name="T7" fmla="*/ 54 h 5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9"/>
                    <a:gd name="T13" fmla="*/ 0 h 54"/>
                    <a:gd name="T14" fmla="*/ 99 w 99"/>
                    <a:gd name="T15" fmla="*/ 54 h 5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9" h="54">
                      <a:moveTo>
                        <a:pt x="0" y="54"/>
                      </a:moveTo>
                      <a:lnTo>
                        <a:pt x="44" y="0"/>
                      </a:lnTo>
                      <a:lnTo>
                        <a:pt x="99" y="4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06" name="Rectangle 252"/>
                <p:cNvSpPr>
                  <a:spLocks noChangeArrowheads="1"/>
                </p:cNvSpPr>
                <p:nvPr/>
              </p:nvSpPr>
              <p:spPr bwMode="auto">
                <a:xfrm>
                  <a:off x="2027" y="1587"/>
                  <a:ext cx="78" cy="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en-US" sz="1700" i="1">
                      <a:solidFill>
                        <a:srgbClr val="969696"/>
                      </a:solidFill>
                    </a:rPr>
                    <a:t>α</a:t>
                  </a:r>
                  <a:endParaRPr lang="en-US" sz="3400">
                    <a:solidFill>
                      <a:srgbClr val="969696"/>
                    </a:solidFill>
                  </a:endParaRPr>
                </a:p>
              </p:txBody>
            </p:sp>
            <p:sp>
              <p:nvSpPr>
                <p:cNvPr id="35907" name="Rectangle 253"/>
                <p:cNvSpPr>
                  <a:spLocks noChangeArrowheads="1"/>
                </p:cNvSpPr>
                <p:nvPr/>
              </p:nvSpPr>
              <p:spPr bwMode="auto">
                <a:xfrm>
                  <a:off x="2102" y="1670"/>
                  <a:ext cx="90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en-US" sz="1100" i="1">
                      <a:solidFill>
                        <a:srgbClr val="969696"/>
                      </a:solidFill>
                    </a:rPr>
                    <a:t>i,3</a:t>
                  </a:r>
                  <a:endParaRPr lang="en-US" sz="3400" i="1">
                    <a:solidFill>
                      <a:srgbClr val="969696"/>
                    </a:solidFill>
                  </a:endParaRPr>
                </a:p>
              </p:txBody>
            </p:sp>
            <p:sp>
              <p:nvSpPr>
                <p:cNvPr id="35908" name="Line 254"/>
                <p:cNvSpPr>
                  <a:spLocks noChangeShapeType="1"/>
                </p:cNvSpPr>
                <p:nvPr/>
              </p:nvSpPr>
              <p:spPr bwMode="auto">
                <a:xfrm flipV="1">
                  <a:off x="1937" y="1844"/>
                  <a:ext cx="20" cy="2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09" name="Line 255"/>
                <p:cNvSpPr>
                  <a:spLocks noChangeShapeType="1"/>
                </p:cNvSpPr>
                <p:nvPr/>
              </p:nvSpPr>
              <p:spPr bwMode="auto">
                <a:xfrm flipV="1">
                  <a:off x="1976" y="1842"/>
                  <a:ext cx="19" cy="2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10" name="Line 256"/>
                <p:cNvSpPr>
                  <a:spLocks noChangeShapeType="1"/>
                </p:cNvSpPr>
                <p:nvPr/>
              </p:nvSpPr>
              <p:spPr bwMode="auto">
                <a:xfrm flipV="1">
                  <a:off x="2014" y="1841"/>
                  <a:ext cx="19" cy="1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11" name="Line 257"/>
                <p:cNvSpPr>
                  <a:spLocks noChangeShapeType="1"/>
                </p:cNvSpPr>
                <p:nvPr/>
              </p:nvSpPr>
              <p:spPr bwMode="auto">
                <a:xfrm>
                  <a:off x="2052" y="1839"/>
                  <a:ext cx="20" cy="1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12" name="Line 258"/>
                <p:cNvSpPr>
                  <a:spLocks noChangeShapeType="1"/>
                </p:cNvSpPr>
                <p:nvPr/>
              </p:nvSpPr>
              <p:spPr bwMode="auto">
                <a:xfrm>
                  <a:off x="2091" y="1838"/>
                  <a:ext cx="19" cy="1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13" name="Line 259"/>
                <p:cNvSpPr>
                  <a:spLocks noChangeShapeType="1"/>
                </p:cNvSpPr>
                <p:nvPr/>
              </p:nvSpPr>
              <p:spPr bwMode="auto">
                <a:xfrm flipV="1">
                  <a:off x="2129" y="1834"/>
                  <a:ext cx="19" cy="2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14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2167" y="1833"/>
                  <a:ext cx="19" cy="1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15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2206" y="1831"/>
                  <a:ext cx="19" cy="2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16" name="Line 262"/>
                <p:cNvSpPr>
                  <a:spLocks noChangeShapeType="1"/>
                </p:cNvSpPr>
                <p:nvPr/>
              </p:nvSpPr>
              <p:spPr bwMode="auto">
                <a:xfrm>
                  <a:off x="2244" y="1830"/>
                  <a:ext cx="19" cy="1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17" name="Line 263"/>
                <p:cNvSpPr>
                  <a:spLocks noChangeShapeType="1"/>
                </p:cNvSpPr>
                <p:nvPr/>
              </p:nvSpPr>
              <p:spPr bwMode="auto">
                <a:xfrm>
                  <a:off x="2282" y="1828"/>
                  <a:ext cx="7" cy="1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902" name="Line 264"/>
              <p:cNvSpPr>
                <a:spLocks noChangeShapeType="1"/>
              </p:cNvSpPr>
              <p:nvPr/>
            </p:nvSpPr>
            <p:spPr bwMode="auto">
              <a:xfrm flipH="1">
                <a:off x="1932" y="1831"/>
                <a:ext cx="379" cy="17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5869" name="Group 265"/>
            <p:cNvGrpSpPr>
              <a:grpSpLocks/>
            </p:cNvGrpSpPr>
            <p:nvPr/>
          </p:nvGrpSpPr>
          <p:grpSpPr bwMode="auto">
            <a:xfrm>
              <a:off x="4071" y="1445"/>
              <a:ext cx="411" cy="297"/>
              <a:chOff x="4071" y="1445"/>
              <a:chExt cx="411" cy="297"/>
            </a:xfrm>
          </p:grpSpPr>
          <p:grpSp>
            <p:nvGrpSpPr>
              <p:cNvPr id="35886" name="Group 266"/>
              <p:cNvGrpSpPr>
                <a:grpSpLocks/>
              </p:cNvGrpSpPr>
              <p:nvPr/>
            </p:nvGrpSpPr>
            <p:grpSpPr bwMode="auto">
              <a:xfrm>
                <a:off x="4071" y="1445"/>
                <a:ext cx="365" cy="297"/>
                <a:chOff x="4071" y="1445"/>
                <a:chExt cx="365" cy="297"/>
              </a:xfrm>
            </p:grpSpPr>
            <p:sp>
              <p:nvSpPr>
                <p:cNvPr id="35888" name="Line 267"/>
                <p:cNvSpPr>
                  <a:spLocks noChangeShapeType="1"/>
                </p:cNvSpPr>
                <p:nvPr/>
              </p:nvSpPr>
              <p:spPr bwMode="auto">
                <a:xfrm>
                  <a:off x="4117" y="1648"/>
                  <a:ext cx="316" cy="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89" name="Freeform 268"/>
                <p:cNvSpPr>
                  <a:spLocks/>
                </p:cNvSpPr>
                <p:nvPr/>
              </p:nvSpPr>
              <p:spPr bwMode="auto">
                <a:xfrm>
                  <a:off x="4071" y="1539"/>
                  <a:ext cx="200" cy="203"/>
                </a:xfrm>
                <a:custGeom>
                  <a:avLst/>
                  <a:gdLst>
                    <a:gd name="T0" fmla="*/ 182 w 200"/>
                    <a:gd name="T1" fmla="*/ 164 h 203"/>
                    <a:gd name="T2" fmla="*/ 165 w 200"/>
                    <a:gd name="T3" fmla="*/ 182 h 203"/>
                    <a:gd name="T4" fmla="*/ 142 w 200"/>
                    <a:gd name="T5" fmla="*/ 195 h 203"/>
                    <a:gd name="T6" fmla="*/ 120 w 200"/>
                    <a:gd name="T7" fmla="*/ 201 h 203"/>
                    <a:gd name="T8" fmla="*/ 94 w 200"/>
                    <a:gd name="T9" fmla="*/ 203 h 203"/>
                    <a:gd name="T10" fmla="*/ 70 w 200"/>
                    <a:gd name="T11" fmla="*/ 198 h 203"/>
                    <a:gd name="T12" fmla="*/ 48 w 200"/>
                    <a:gd name="T13" fmla="*/ 188 h 203"/>
                    <a:gd name="T14" fmla="*/ 29 w 200"/>
                    <a:gd name="T15" fmla="*/ 172 h 203"/>
                    <a:gd name="T16" fmla="*/ 13 w 200"/>
                    <a:gd name="T17" fmla="*/ 153 h 203"/>
                    <a:gd name="T18" fmla="*/ 3 w 200"/>
                    <a:gd name="T19" fmla="*/ 131 h 203"/>
                    <a:gd name="T20" fmla="*/ 0 w 200"/>
                    <a:gd name="T21" fmla="*/ 107 h 203"/>
                    <a:gd name="T22" fmla="*/ 2 w 200"/>
                    <a:gd name="T23" fmla="*/ 81 h 203"/>
                    <a:gd name="T24" fmla="*/ 10 w 200"/>
                    <a:gd name="T25" fmla="*/ 57 h 203"/>
                    <a:gd name="T26" fmla="*/ 23 w 200"/>
                    <a:gd name="T27" fmla="*/ 37 h 203"/>
                    <a:gd name="T28" fmla="*/ 40 w 200"/>
                    <a:gd name="T29" fmla="*/ 21 h 203"/>
                    <a:gd name="T30" fmla="*/ 61 w 200"/>
                    <a:gd name="T31" fmla="*/ 8 h 203"/>
                    <a:gd name="T32" fmla="*/ 85 w 200"/>
                    <a:gd name="T33" fmla="*/ 2 h 203"/>
                    <a:gd name="T34" fmla="*/ 110 w 200"/>
                    <a:gd name="T35" fmla="*/ 0 h 203"/>
                    <a:gd name="T36" fmla="*/ 134 w 200"/>
                    <a:gd name="T37" fmla="*/ 5 h 203"/>
                    <a:gd name="T38" fmla="*/ 157 w 200"/>
                    <a:gd name="T39" fmla="*/ 16 h 203"/>
                    <a:gd name="T40" fmla="*/ 176 w 200"/>
                    <a:gd name="T41" fmla="*/ 30 h 203"/>
                    <a:gd name="T42" fmla="*/ 190 w 200"/>
                    <a:gd name="T43" fmla="*/ 51 h 203"/>
                    <a:gd name="T44" fmla="*/ 200 w 200"/>
                    <a:gd name="T45" fmla="*/ 73 h 20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00"/>
                    <a:gd name="T70" fmla="*/ 0 h 203"/>
                    <a:gd name="T71" fmla="*/ 200 w 200"/>
                    <a:gd name="T72" fmla="*/ 203 h 20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00" h="203">
                      <a:moveTo>
                        <a:pt x="182" y="164"/>
                      </a:moveTo>
                      <a:lnTo>
                        <a:pt x="165" y="182"/>
                      </a:lnTo>
                      <a:lnTo>
                        <a:pt x="142" y="195"/>
                      </a:lnTo>
                      <a:lnTo>
                        <a:pt x="120" y="201"/>
                      </a:lnTo>
                      <a:lnTo>
                        <a:pt x="94" y="203"/>
                      </a:lnTo>
                      <a:lnTo>
                        <a:pt x="70" y="198"/>
                      </a:lnTo>
                      <a:lnTo>
                        <a:pt x="48" y="188"/>
                      </a:lnTo>
                      <a:lnTo>
                        <a:pt x="29" y="172"/>
                      </a:lnTo>
                      <a:lnTo>
                        <a:pt x="13" y="153"/>
                      </a:lnTo>
                      <a:lnTo>
                        <a:pt x="3" y="131"/>
                      </a:lnTo>
                      <a:lnTo>
                        <a:pt x="0" y="107"/>
                      </a:lnTo>
                      <a:lnTo>
                        <a:pt x="2" y="81"/>
                      </a:lnTo>
                      <a:lnTo>
                        <a:pt x="10" y="57"/>
                      </a:lnTo>
                      <a:lnTo>
                        <a:pt x="23" y="37"/>
                      </a:lnTo>
                      <a:lnTo>
                        <a:pt x="40" y="21"/>
                      </a:lnTo>
                      <a:lnTo>
                        <a:pt x="61" y="8"/>
                      </a:lnTo>
                      <a:lnTo>
                        <a:pt x="85" y="2"/>
                      </a:lnTo>
                      <a:lnTo>
                        <a:pt x="110" y="0"/>
                      </a:lnTo>
                      <a:lnTo>
                        <a:pt x="134" y="5"/>
                      </a:lnTo>
                      <a:lnTo>
                        <a:pt x="157" y="16"/>
                      </a:lnTo>
                      <a:lnTo>
                        <a:pt x="176" y="30"/>
                      </a:lnTo>
                      <a:lnTo>
                        <a:pt x="190" y="51"/>
                      </a:lnTo>
                      <a:lnTo>
                        <a:pt x="200" y="73"/>
                      </a:lnTo>
                    </a:path>
                  </a:pathLst>
                </a:custGeom>
                <a:noFill/>
                <a:ln w="25400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90" name="Freeform 269"/>
                <p:cNvSpPr>
                  <a:spLocks/>
                </p:cNvSpPr>
                <p:nvPr/>
              </p:nvSpPr>
              <p:spPr bwMode="auto">
                <a:xfrm>
                  <a:off x="4204" y="1668"/>
                  <a:ext cx="87" cy="67"/>
                </a:xfrm>
                <a:custGeom>
                  <a:avLst/>
                  <a:gdLst>
                    <a:gd name="T0" fmla="*/ 0 w 87"/>
                    <a:gd name="T1" fmla="*/ 23 h 67"/>
                    <a:gd name="T2" fmla="*/ 67 w 87"/>
                    <a:gd name="T3" fmla="*/ 0 h 67"/>
                    <a:gd name="T4" fmla="*/ 87 w 87"/>
                    <a:gd name="T5" fmla="*/ 67 h 67"/>
                    <a:gd name="T6" fmla="*/ 0 w 87"/>
                    <a:gd name="T7" fmla="*/ 23 h 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7"/>
                    <a:gd name="T13" fmla="*/ 0 h 67"/>
                    <a:gd name="T14" fmla="*/ 87 w 87"/>
                    <a:gd name="T15" fmla="*/ 67 h 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7" h="67">
                      <a:moveTo>
                        <a:pt x="0" y="23"/>
                      </a:moveTo>
                      <a:lnTo>
                        <a:pt x="67" y="0"/>
                      </a:lnTo>
                      <a:lnTo>
                        <a:pt x="87" y="67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91" name="Rectangle 270"/>
                <p:cNvSpPr>
                  <a:spLocks noChangeArrowheads="1"/>
                </p:cNvSpPr>
                <p:nvPr/>
              </p:nvSpPr>
              <p:spPr bwMode="auto">
                <a:xfrm>
                  <a:off x="4271" y="1445"/>
                  <a:ext cx="78" cy="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en-US" sz="1700" i="1">
                      <a:solidFill>
                        <a:srgbClr val="969696"/>
                      </a:solidFill>
                    </a:rPr>
                    <a:t>α</a:t>
                  </a:r>
                  <a:endParaRPr lang="en-US" sz="3400">
                    <a:solidFill>
                      <a:srgbClr val="969696"/>
                    </a:solidFill>
                  </a:endParaRPr>
                </a:p>
              </p:txBody>
            </p:sp>
            <p:sp>
              <p:nvSpPr>
                <p:cNvPr id="35892" name="Rectangle 271"/>
                <p:cNvSpPr>
                  <a:spLocks noChangeArrowheads="1"/>
                </p:cNvSpPr>
                <p:nvPr/>
              </p:nvSpPr>
              <p:spPr bwMode="auto">
                <a:xfrm>
                  <a:off x="4346" y="1526"/>
                  <a:ext cx="90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en-US" sz="1100" i="1">
                      <a:solidFill>
                        <a:srgbClr val="969696"/>
                      </a:solidFill>
                    </a:rPr>
                    <a:t>i,1</a:t>
                  </a:r>
                  <a:endParaRPr lang="en-US" sz="3400" i="1">
                    <a:solidFill>
                      <a:srgbClr val="969696"/>
                    </a:solidFill>
                  </a:endParaRPr>
                </a:p>
              </p:txBody>
            </p:sp>
            <p:sp>
              <p:nvSpPr>
                <p:cNvPr id="35893" name="Line 272"/>
                <p:cNvSpPr>
                  <a:spLocks noChangeShapeType="1"/>
                </p:cNvSpPr>
                <p:nvPr/>
              </p:nvSpPr>
              <p:spPr bwMode="auto">
                <a:xfrm flipV="1">
                  <a:off x="4132" y="1644"/>
                  <a:ext cx="19" cy="2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94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4170" y="1641"/>
                  <a:ext cx="19" cy="2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95" name="Line 274"/>
                <p:cNvSpPr>
                  <a:spLocks noChangeShapeType="1"/>
                </p:cNvSpPr>
                <p:nvPr/>
              </p:nvSpPr>
              <p:spPr bwMode="auto">
                <a:xfrm flipV="1">
                  <a:off x="4208" y="1636"/>
                  <a:ext cx="20" cy="2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9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4247" y="1633"/>
                  <a:ext cx="19" cy="2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97" name="Line 276"/>
                <p:cNvSpPr>
                  <a:spLocks noChangeShapeType="1"/>
                </p:cNvSpPr>
                <p:nvPr/>
              </p:nvSpPr>
              <p:spPr bwMode="auto">
                <a:xfrm flipV="1">
                  <a:off x="4285" y="1630"/>
                  <a:ext cx="19" cy="2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98" name="Line 277"/>
                <p:cNvSpPr>
                  <a:spLocks noChangeShapeType="1"/>
                </p:cNvSpPr>
                <p:nvPr/>
              </p:nvSpPr>
              <p:spPr bwMode="auto">
                <a:xfrm flipV="1">
                  <a:off x="4323" y="1627"/>
                  <a:ext cx="20" cy="1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9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4362" y="1622"/>
                  <a:ext cx="19" cy="2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00" name="Line 279"/>
                <p:cNvSpPr>
                  <a:spLocks noChangeShapeType="1"/>
                </p:cNvSpPr>
                <p:nvPr/>
              </p:nvSpPr>
              <p:spPr bwMode="auto">
                <a:xfrm>
                  <a:off x="4400" y="1620"/>
                  <a:ext cx="3" cy="1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887" name="Line 280"/>
              <p:cNvSpPr>
                <a:spLocks noChangeShapeType="1"/>
              </p:cNvSpPr>
              <p:nvPr/>
            </p:nvSpPr>
            <p:spPr bwMode="auto">
              <a:xfrm flipH="1">
                <a:off x="4117" y="1620"/>
                <a:ext cx="365" cy="2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5870" name="Group 281"/>
            <p:cNvGrpSpPr>
              <a:grpSpLocks/>
            </p:cNvGrpSpPr>
            <p:nvPr/>
          </p:nvGrpSpPr>
          <p:grpSpPr bwMode="auto">
            <a:xfrm>
              <a:off x="2991" y="2772"/>
              <a:ext cx="530" cy="259"/>
              <a:chOff x="2991" y="2772"/>
              <a:chExt cx="530" cy="259"/>
            </a:xfrm>
          </p:grpSpPr>
          <p:grpSp>
            <p:nvGrpSpPr>
              <p:cNvPr id="35871" name="Group 282"/>
              <p:cNvGrpSpPr>
                <a:grpSpLocks/>
              </p:cNvGrpSpPr>
              <p:nvPr/>
            </p:nvGrpSpPr>
            <p:grpSpPr bwMode="auto">
              <a:xfrm>
                <a:off x="2991" y="2772"/>
                <a:ext cx="502" cy="259"/>
                <a:chOff x="2991" y="2772"/>
                <a:chExt cx="502" cy="259"/>
              </a:xfrm>
            </p:grpSpPr>
            <p:sp>
              <p:nvSpPr>
                <p:cNvPr id="35873" name="Line 283"/>
                <p:cNvSpPr>
                  <a:spLocks noChangeShapeType="1"/>
                </p:cNvSpPr>
                <p:nvPr/>
              </p:nvSpPr>
              <p:spPr bwMode="auto">
                <a:xfrm flipH="1" flipV="1">
                  <a:off x="3201" y="2842"/>
                  <a:ext cx="189" cy="189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74" name="Freeform 284"/>
                <p:cNvSpPr>
                  <a:spLocks/>
                </p:cNvSpPr>
                <p:nvPr/>
              </p:nvSpPr>
              <p:spPr bwMode="auto">
                <a:xfrm>
                  <a:off x="3133" y="2772"/>
                  <a:ext cx="159" cy="161"/>
                </a:xfrm>
                <a:custGeom>
                  <a:avLst/>
                  <a:gdLst>
                    <a:gd name="T0" fmla="*/ 97 w 159"/>
                    <a:gd name="T1" fmla="*/ 160 h 161"/>
                    <a:gd name="T2" fmla="*/ 75 w 159"/>
                    <a:gd name="T3" fmla="*/ 161 h 161"/>
                    <a:gd name="T4" fmla="*/ 52 w 159"/>
                    <a:gd name="T5" fmla="*/ 158 h 161"/>
                    <a:gd name="T6" fmla="*/ 33 w 159"/>
                    <a:gd name="T7" fmla="*/ 147 h 161"/>
                    <a:gd name="T8" fmla="*/ 17 w 159"/>
                    <a:gd name="T9" fmla="*/ 133 h 161"/>
                    <a:gd name="T10" fmla="*/ 5 w 159"/>
                    <a:gd name="T11" fmla="*/ 112 h 161"/>
                    <a:gd name="T12" fmla="*/ 0 w 159"/>
                    <a:gd name="T13" fmla="*/ 91 h 161"/>
                    <a:gd name="T14" fmla="*/ 0 w 159"/>
                    <a:gd name="T15" fmla="*/ 69 h 161"/>
                    <a:gd name="T16" fmla="*/ 6 w 159"/>
                    <a:gd name="T17" fmla="*/ 46 h 161"/>
                    <a:gd name="T18" fmla="*/ 17 w 159"/>
                    <a:gd name="T19" fmla="*/ 27 h 161"/>
                    <a:gd name="T20" fmla="*/ 35 w 159"/>
                    <a:gd name="T21" fmla="*/ 13 h 161"/>
                    <a:gd name="T22" fmla="*/ 56 w 159"/>
                    <a:gd name="T23" fmla="*/ 3 h 161"/>
                    <a:gd name="T24" fmla="*/ 78 w 159"/>
                    <a:gd name="T25" fmla="*/ 0 h 161"/>
                    <a:gd name="T26" fmla="*/ 99 w 159"/>
                    <a:gd name="T27" fmla="*/ 2 h 161"/>
                    <a:gd name="T28" fmla="*/ 121 w 159"/>
                    <a:gd name="T29" fmla="*/ 10 h 161"/>
                    <a:gd name="T30" fmla="*/ 139 w 159"/>
                    <a:gd name="T31" fmla="*/ 24 h 161"/>
                    <a:gd name="T32" fmla="*/ 151 w 159"/>
                    <a:gd name="T33" fmla="*/ 42 h 161"/>
                    <a:gd name="T34" fmla="*/ 159 w 159"/>
                    <a:gd name="T35" fmla="*/ 64 h 16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9"/>
                    <a:gd name="T55" fmla="*/ 0 h 161"/>
                    <a:gd name="T56" fmla="*/ 159 w 159"/>
                    <a:gd name="T57" fmla="*/ 161 h 16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9" h="161">
                      <a:moveTo>
                        <a:pt x="97" y="160"/>
                      </a:moveTo>
                      <a:lnTo>
                        <a:pt x="75" y="161"/>
                      </a:lnTo>
                      <a:lnTo>
                        <a:pt x="52" y="158"/>
                      </a:lnTo>
                      <a:lnTo>
                        <a:pt x="33" y="147"/>
                      </a:lnTo>
                      <a:lnTo>
                        <a:pt x="17" y="133"/>
                      </a:lnTo>
                      <a:lnTo>
                        <a:pt x="5" y="112"/>
                      </a:lnTo>
                      <a:lnTo>
                        <a:pt x="0" y="91"/>
                      </a:lnTo>
                      <a:lnTo>
                        <a:pt x="0" y="69"/>
                      </a:lnTo>
                      <a:lnTo>
                        <a:pt x="6" y="46"/>
                      </a:lnTo>
                      <a:lnTo>
                        <a:pt x="17" y="27"/>
                      </a:lnTo>
                      <a:lnTo>
                        <a:pt x="35" y="13"/>
                      </a:lnTo>
                      <a:lnTo>
                        <a:pt x="56" y="3"/>
                      </a:lnTo>
                      <a:lnTo>
                        <a:pt x="78" y="0"/>
                      </a:lnTo>
                      <a:lnTo>
                        <a:pt x="99" y="2"/>
                      </a:lnTo>
                      <a:lnTo>
                        <a:pt x="121" y="10"/>
                      </a:lnTo>
                      <a:lnTo>
                        <a:pt x="139" y="24"/>
                      </a:lnTo>
                      <a:lnTo>
                        <a:pt x="151" y="42"/>
                      </a:lnTo>
                      <a:lnTo>
                        <a:pt x="159" y="64"/>
                      </a:lnTo>
                    </a:path>
                  </a:pathLst>
                </a:custGeom>
                <a:noFill/>
                <a:ln w="25400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75" name="Freeform 285"/>
                <p:cNvSpPr>
                  <a:spLocks/>
                </p:cNvSpPr>
                <p:nvPr/>
              </p:nvSpPr>
              <p:spPr bwMode="auto">
                <a:xfrm>
                  <a:off x="3200" y="2892"/>
                  <a:ext cx="65" cy="89"/>
                </a:xfrm>
                <a:custGeom>
                  <a:avLst/>
                  <a:gdLst>
                    <a:gd name="T0" fmla="*/ 0 w 65"/>
                    <a:gd name="T1" fmla="*/ 0 h 89"/>
                    <a:gd name="T2" fmla="*/ 65 w 65"/>
                    <a:gd name="T3" fmla="*/ 22 h 89"/>
                    <a:gd name="T4" fmla="*/ 43 w 65"/>
                    <a:gd name="T5" fmla="*/ 89 h 89"/>
                    <a:gd name="T6" fmla="*/ 0 w 65"/>
                    <a:gd name="T7" fmla="*/ 0 h 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5"/>
                    <a:gd name="T13" fmla="*/ 0 h 89"/>
                    <a:gd name="T14" fmla="*/ 65 w 65"/>
                    <a:gd name="T15" fmla="*/ 89 h 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5" h="89">
                      <a:moveTo>
                        <a:pt x="0" y="0"/>
                      </a:moveTo>
                      <a:lnTo>
                        <a:pt x="65" y="22"/>
                      </a:lnTo>
                      <a:lnTo>
                        <a:pt x="43" y="8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76" name="Rectangle 286"/>
                <p:cNvSpPr>
                  <a:spLocks noChangeArrowheads="1"/>
                </p:cNvSpPr>
                <p:nvPr/>
              </p:nvSpPr>
              <p:spPr bwMode="auto">
                <a:xfrm>
                  <a:off x="2991" y="2815"/>
                  <a:ext cx="78" cy="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en-US" sz="1700" i="1">
                      <a:solidFill>
                        <a:srgbClr val="969696"/>
                      </a:solidFill>
                    </a:rPr>
                    <a:t>α</a:t>
                  </a:r>
                  <a:endParaRPr lang="en-US" sz="3400">
                    <a:solidFill>
                      <a:srgbClr val="969696"/>
                    </a:solidFill>
                  </a:endParaRPr>
                </a:p>
              </p:txBody>
            </p:sp>
            <p:sp>
              <p:nvSpPr>
                <p:cNvPr id="35877" name="Rectangle 287"/>
                <p:cNvSpPr>
                  <a:spLocks noChangeArrowheads="1"/>
                </p:cNvSpPr>
                <p:nvPr/>
              </p:nvSpPr>
              <p:spPr bwMode="auto">
                <a:xfrm>
                  <a:off x="3066" y="2896"/>
                  <a:ext cx="90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en-US" sz="1100" i="1">
                      <a:solidFill>
                        <a:srgbClr val="969696"/>
                      </a:solidFill>
                    </a:rPr>
                    <a:t>i,2</a:t>
                  </a:r>
                  <a:endParaRPr lang="en-US" sz="3400" i="1">
                    <a:solidFill>
                      <a:srgbClr val="969696"/>
                    </a:solidFill>
                  </a:endParaRPr>
                </a:p>
              </p:txBody>
            </p:sp>
            <p:sp>
              <p:nvSpPr>
                <p:cNvPr id="35878" name="Line 288"/>
                <p:cNvSpPr>
                  <a:spLocks noChangeShapeType="1"/>
                </p:cNvSpPr>
                <p:nvPr/>
              </p:nvSpPr>
              <p:spPr bwMode="auto">
                <a:xfrm flipV="1">
                  <a:off x="3206" y="2845"/>
                  <a:ext cx="19" cy="2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79" name="Line 289"/>
                <p:cNvSpPr>
                  <a:spLocks noChangeShapeType="1"/>
                </p:cNvSpPr>
                <p:nvPr/>
              </p:nvSpPr>
              <p:spPr bwMode="auto">
                <a:xfrm flipV="1">
                  <a:off x="3245" y="2842"/>
                  <a:ext cx="19" cy="2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80" name="Line 290"/>
                <p:cNvSpPr>
                  <a:spLocks noChangeShapeType="1"/>
                </p:cNvSpPr>
                <p:nvPr/>
              </p:nvSpPr>
              <p:spPr bwMode="auto">
                <a:xfrm flipV="1">
                  <a:off x="3283" y="2839"/>
                  <a:ext cx="19" cy="2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81" name="Line 291"/>
                <p:cNvSpPr>
                  <a:spLocks noChangeShapeType="1"/>
                </p:cNvSpPr>
                <p:nvPr/>
              </p:nvSpPr>
              <p:spPr bwMode="auto">
                <a:xfrm flipV="1">
                  <a:off x="3321" y="2836"/>
                  <a:ext cx="19" cy="1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82" name="Line 292"/>
                <p:cNvSpPr>
                  <a:spLocks noChangeShapeType="1"/>
                </p:cNvSpPr>
                <p:nvPr/>
              </p:nvSpPr>
              <p:spPr bwMode="auto">
                <a:xfrm flipV="1">
                  <a:off x="3359" y="2831"/>
                  <a:ext cx="20" cy="2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83" name="Line 293"/>
                <p:cNvSpPr>
                  <a:spLocks noChangeShapeType="1"/>
                </p:cNvSpPr>
                <p:nvPr/>
              </p:nvSpPr>
              <p:spPr bwMode="auto">
                <a:xfrm flipV="1">
                  <a:off x="3398" y="2828"/>
                  <a:ext cx="19" cy="2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84" name="Line 294"/>
                <p:cNvSpPr>
                  <a:spLocks noChangeShapeType="1"/>
                </p:cNvSpPr>
                <p:nvPr/>
              </p:nvSpPr>
              <p:spPr bwMode="auto">
                <a:xfrm flipV="1">
                  <a:off x="3436" y="2825"/>
                  <a:ext cx="19" cy="1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85" name="Line 295"/>
                <p:cNvSpPr>
                  <a:spLocks noChangeShapeType="1"/>
                </p:cNvSpPr>
                <p:nvPr/>
              </p:nvSpPr>
              <p:spPr bwMode="auto">
                <a:xfrm flipV="1">
                  <a:off x="3474" y="2822"/>
                  <a:ext cx="19" cy="1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872" name="Line 296"/>
              <p:cNvSpPr>
                <a:spLocks noChangeShapeType="1"/>
              </p:cNvSpPr>
              <p:nvPr/>
            </p:nvSpPr>
            <p:spPr bwMode="auto">
              <a:xfrm flipH="1">
                <a:off x="3204" y="2818"/>
                <a:ext cx="317" cy="27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8" name="Group 297"/>
          <p:cNvGrpSpPr>
            <a:grpSpLocks/>
          </p:cNvGrpSpPr>
          <p:nvPr/>
        </p:nvGrpSpPr>
        <p:grpSpPr bwMode="auto">
          <a:xfrm>
            <a:off x="2065338" y="4283075"/>
            <a:ext cx="4751387" cy="1903413"/>
            <a:chOff x="2292" y="1798"/>
            <a:chExt cx="2993" cy="1199"/>
          </a:xfrm>
        </p:grpSpPr>
        <p:grpSp>
          <p:nvGrpSpPr>
            <p:cNvPr id="35854" name="Group 298"/>
            <p:cNvGrpSpPr>
              <a:grpSpLocks/>
            </p:cNvGrpSpPr>
            <p:nvPr/>
          </p:nvGrpSpPr>
          <p:grpSpPr bwMode="auto">
            <a:xfrm>
              <a:off x="2998" y="2152"/>
              <a:ext cx="164" cy="190"/>
              <a:chOff x="2075" y="2230"/>
              <a:chExt cx="164" cy="190"/>
            </a:xfrm>
          </p:grpSpPr>
          <p:sp>
            <p:nvSpPr>
              <p:cNvPr id="35866" name="Rectangle 299"/>
              <p:cNvSpPr>
                <a:spLocks noChangeArrowheads="1"/>
              </p:cNvSpPr>
              <p:nvPr/>
            </p:nvSpPr>
            <p:spPr bwMode="auto">
              <a:xfrm>
                <a:off x="2075" y="2230"/>
                <a:ext cx="68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700" b="1" i="1">
                    <a:solidFill>
                      <a:srgbClr val="3366FF"/>
                    </a:solidFill>
                  </a:rPr>
                  <a:t>p</a:t>
                </a:r>
                <a:endParaRPr lang="en-US" sz="3400">
                  <a:solidFill>
                    <a:srgbClr val="3366FF"/>
                  </a:solidFill>
                </a:endParaRPr>
              </a:p>
            </p:txBody>
          </p:sp>
          <p:sp>
            <p:nvSpPr>
              <p:cNvPr id="35867" name="Rectangle 300"/>
              <p:cNvSpPr>
                <a:spLocks noChangeArrowheads="1"/>
              </p:cNvSpPr>
              <p:nvPr/>
            </p:nvSpPr>
            <p:spPr bwMode="auto">
              <a:xfrm>
                <a:off x="2142" y="2314"/>
                <a:ext cx="9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100" b="1" i="1">
                    <a:solidFill>
                      <a:srgbClr val="3366FF"/>
                    </a:solidFill>
                  </a:rPr>
                  <a:t>i-1</a:t>
                </a:r>
                <a:endParaRPr lang="en-US" sz="3400" i="1">
                  <a:solidFill>
                    <a:srgbClr val="3366FF"/>
                  </a:solidFill>
                </a:endParaRPr>
              </a:p>
            </p:txBody>
          </p:sp>
        </p:grpSp>
        <p:grpSp>
          <p:nvGrpSpPr>
            <p:cNvPr id="35855" name="Group 301"/>
            <p:cNvGrpSpPr>
              <a:grpSpLocks/>
            </p:cNvGrpSpPr>
            <p:nvPr/>
          </p:nvGrpSpPr>
          <p:grpSpPr bwMode="auto">
            <a:xfrm>
              <a:off x="2292" y="1798"/>
              <a:ext cx="2993" cy="1199"/>
              <a:chOff x="2292" y="1798"/>
              <a:chExt cx="2993" cy="1199"/>
            </a:xfrm>
          </p:grpSpPr>
          <p:sp>
            <p:nvSpPr>
              <p:cNvPr id="35856" name="Line 302"/>
              <p:cNvSpPr>
                <a:spLocks noChangeShapeType="1"/>
              </p:cNvSpPr>
              <p:nvPr/>
            </p:nvSpPr>
            <p:spPr bwMode="auto">
              <a:xfrm flipH="1">
                <a:off x="3572" y="1798"/>
                <a:ext cx="1713" cy="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7" name="Line 303"/>
              <p:cNvSpPr>
                <a:spLocks noChangeShapeType="1"/>
              </p:cNvSpPr>
              <p:nvPr/>
            </p:nvSpPr>
            <p:spPr bwMode="auto">
              <a:xfrm flipH="1" flipV="1">
                <a:off x="3577" y="1804"/>
                <a:ext cx="1235" cy="119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858" name="Group 304"/>
              <p:cNvGrpSpPr>
                <a:grpSpLocks/>
              </p:cNvGrpSpPr>
              <p:nvPr/>
            </p:nvGrpSpPr>
            <p:grpSpPr bwMode="auto">
              <a:xfrm>
                <a:off x="2363" y="2085"/>
                <a:ext cx="670" cy="285"/>
                <a:chOff x="1440" y="2163"/>
                <a:chExt cx="670" cy="285"/>
              </a:xfrm>
            </p:grpSpPr>
            <p:sp>
              <p:nvSpPr>
                <p:cNvPr id="35860" name="Line 305"/>
                <p:cNvSpPr>
                  <a:spLocks noChangeShapeType="1"/>
                </p:cNvSpPr>
                <p:nvPr/>
              </p:nvSpPr>
              <p:spPr bwMode="auto">
                <a:xfrm flipV="1">
                  <a:off x="1440" y="2204"/>
                  <a:ext cx="621" cy="244"/>
                </a:xfrm>
                <a:prstGeom prst="line">
                  <a:avLst/>
                </a:prstGeom>
                <a:noFill/>
                <a:ln w="12700">
                  <a:solidFill>
                    <a:srgbClr val="3366FF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35861" name="Group 306"/>
                <p:cNvGrpSpPr>
                  <a:grpSpLocks/>
                </p:cNvGrpSpPr>
                <p:nvPr/>
              </p:nvGrpSpPr>
              <p:grpSpPr bwMode="auto">
                <a:xfrm>
                  <a:off x="2027" y="2163"/>
                  <a:ext cx="83" cy="84"/>
                  <a:chOff x="2186" y="2666"/>
                  <a:chExt cx="83" cy="84"/>
                </a:xfrm>
              </p:grpSpPr>
              <p:sp>
                <p:nvSpPr>
                  <p:cNvPr id="35862" name="Line 307"/>
                  <p:cNvSpPr>
                    <a:spLocks noChangeShapeType="1"/>
                  </p:cNvSpPr>
                  <p:nvPr/>
                </p:nvSpPr>
                <p:spPr bwMode="auto">
                  <a:xfrm>
                    <a:off x="2227" y="2666"/>
                    <a:ext cx="0" cy="83"/>
                  </a:xfrm>
                  <a:prstGeom prst="line">
                    <a:avLst/>
                  </a:prstGeom>
                  <a:noFill/>
                  <a:ln w="12700">
                    <a:solidFill>
                      <a:srgbClr val="3366FF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5863" name="Line 308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228" y="2666"/>
                    <a:ext cx="0" cy="83"/>
                  </a:xfrm>
                  <a:prstGeom prst="line">
                    <a:avLst/>
                  </a:prstGeom>
                  <a:noFill/>
                  <a:ln w="12700">
                    <a:solidFill>
                      <a:srgbClr val="3366FF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5864" name="Line 309"/>
                  <p:cNvSpPr>
                    <a:spLocks noChangeShapeType="1"/>
                  </p:cNvSpPr>
                  <p:nvPr/>
                </p:nvSpPr>
                <p:spPr bwMode="auto">
                  <a:xfrm rot="-2700000">
                    <a:off x="2227" y="2667"/>
                    <a:ext cx="1" cy="83"/>
                  </a:xfrm>
                  <a:prstGeom prst="line">
                    <a:avLst/>
                  </a:prstGeom>
                  <a:noFill/>
                  <a:ln w="12700">
                    <a:solidFill>
                      <a:srgbClr val="3366FF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5865" name="Line 310"/>
                  <p:cNvSpPr>
                    <a:spLocks noChangeShapeType="1"/>
                  </p:cNvSpPr>
                  <p:nvPr/>
                </p:nvSpPr>
                <p:spPr bwMode="auto">
                  <a:xfrm rot="-8100000">
                    <a:off x="2227" y="2666"/>
                    <a:ext cx="1" cy="83"/>
                  </a:xfrm>
                  <a:prstGeom prst="line">
                    <a:avLst/>
                  </a:prstGeom>
                  <a:noFill/>
                  <a:ln w="12700">
                    <a:solidFill>
                      <a:srgbClr val="3366FF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5859" name="Line 311"/>
              <p:cNvSpPr>
                <a:spLocks noChangeShapeType="1"/>
              </p:cNvSpPr>
              <p:nvPr/>
            </p:nvSpPr>
            <p:spPr bwMode="auto">
              <a:xfrm flipH="1">
                <a:off x="2292" y="1798"/>
                <a:ext cx="1290" cy="31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20" name="Line 312"/>
          <p:cNvSpPr>
            <a:spLocks noChangeShapeType="1"/>
          </p:cNvSpPr>
          <p:nvPr/>
        </p:nvSpPr>
        <p:spPr bwMode="auto">
          <a:xfrm flipH="1">
            <a:off x="1957388" y="4297363"/>
            <a:ext cx="2101850" cy="509587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3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1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0038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Incremental Method</a:t>
            </a:r>
            <a:endParaRPr lang="de-DE" smtClean="0"/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468438"/>
            <a:ext cx="8845550" cy="423703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	But: Incremental method can end up in dead-ends: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sym typeface="Symbol" pitchFamily="18" charset="2"/>
              </a:rPr>
              <a:t> </a:t>
            </a:r>
            <a:r>
              <a:rPr lang="en-US" sz="2400" dirty="0" smtClean="0">
                <a:latin typeface="Arial" charset="0"/>
              </a:rPr>
              <a:t>Find a path in the graph which minimizes the </a:t>
            </a:r>
            <a:r>
              <a:rPr lang="en-US" sz="2400" dirty="0" err="1" smtClean="0">
                <a:latin typeface="Arial" charset="0"/>
              </a:rPr>
              <a:t>Fr</a:t>
            </a:r>
            <a:r>
              <a:rPr lang="en-US" sz="2400" dirty="0" err="1" smtClean="0">
                <a:latin typeface="Arial" charset="0"/>
                <a:cs typeface="Arial" charset="0"/>
              </a:rPr>
              <a:t>é</a:t>
            </a:r>
            <a:r>
              <a:rPr lang="en-US" sz="2400" dirty="0" err="1" smtClean="0">
                <a:latin typeface="Arial" charset="0"/>
              </a:rPr>
              <a:t>chet</a:t>
            </a:r>
            <a:r>
              <a:rPr lang="en-US" sz="2400" dirty="0" smtClean="0">
                <a:latin typeface="Arial" charset="0"/>
              </a:rPr>
              <a:t> distance to the GPS curve (partial matching)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36868" name="Text Box 8"/>
          <p:cNvSpPr txBox="1">
            <a:spLocks noChangeArrowheads="1"/>
          </p:cNvSpPr>
          <p:nvPr/>
        </p:nvSpPr>
        <p:spPr bwMode="auto">
          <a:xfrm>
            <a:off x="525463" y="6555704"/>
            <a:ext cx="787082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 dirty="0"/>
              <a:t>[</a:t>
            </a:r>
            <a:r>
              <a:rPr lang="en-US" sz="1200" b="1" dirty="0">
                <a:solidFill>
                  <a:schemeClr val="accent2"/>
                </a:solidFill>
              </a:rPr>
              <a:t>W</a:t>
            </a:r>
            <a:r>
              <a:rPr lang="en-US" sz="1200" dirty="0"/>
              <a:t>SP06] </a:t>
            </a:r>
            <a:r>
              <a:rPr lang="en-US" sz="1200" b="1" dirty="0">
                <a:solidFill>
                  <a:schemeClr val="accent2"/>
                </a:solidFill>
              </a:rPr>
              <a:t>C. </a:t>
            </a:r>
            <a:r>
              <a:rPr lang="en-US" sz="1200" b="1" dirty="0" err="1">
                <a:solidFill>
                  <a:schemeClr val="accent2"/>
                </a:solidFill>
              </a:rPr>
              <a:t>Wenk</a:t>
            </a:r>
            <a:r>
              <a:rPr lang="en-US" sz="1200" dirty="0"/>
              <a:t>, R. Salas, D. </a:t>
            </a:r>
            <a:r>
              <a:rPr lang="en-US" sz="1200" dirty="0" err="1"/>
              <a:t>Pfoser</a:t>
            </a:r>
            <a:r>
              <a:rPr lang="en-US" sz="1200" dirty="0"/>
              <a:t>, </a:t>
            </a:r>
            <a:r>
              <a:rPr lang="en-US" sz="1200" dirty="0" err="1"/>
              <a:t>Adressing</a:t>
            </a:r>
            <a:r>
              <a:rPr lang="en-US" sz="1200" dirty="0"/>
              <a:t> the Need for Map-Matching Speed…, SSDBM: 379-388, 2006. </a:t>
            </a:r>
          </a:p>
        </p:txBody>
      </p:sp>
      <p:sp>
        <p:nvSpPr>
          <p:cNvPr id="36869" name="Freeform 109"/>
          <p:cNvSpPr>
            <a:spLocks/>
          </p:cNvSpPr>
          <p:nvPr/>
        </p:nvSpPr>
        <p:spPr bwMode="auto">
          <a:xfrm>
            <a:off x="1450975" y="3121025"/>
            <a:ext cx="2484438" cy="1630363"/>
          </a:xfrm>
          <a:custGeom>
            <a:avLst/>
            <a:gdLst>
              <a:gd name="T0" fmla="*/ 0 w 2484783"/>
              <a:gd name="T1" fmla="*/ 1631401 h 1630017"/>
              <a:gd name="T2" fmla="*/ 2483406 w 2484783"/>
              <a:gd name="T3" fmla="*/ 1591613 h 1630017"/>
              <a:gd name="T4" fmla="*/ 2463537 w 2484783"/>
              <a:gd name="T5" fmla="*/ 1392661 h 1630017"/>
              <a:gd name="T6" fmla="*/ 2443674 w 2484783"/>
              <a:gd name="T7" fmla="*/ 1273289 h 1630017"/>
              <a:gd name="T8" fmla="*/ 2403935 w 2484783"/>
              <a:gd name="T9" fmla="*/ 696331 h 1630017"/>
              <a:gd name="T10" fmla="*/ 2423804 w 2484783"/>
              <a:gd name="T11" fmla="*/ 59687 h 1630017"/>
              <a:gd name="T12" fmla="*/ 2443674 w 2484783"/>
              <a:gd name="T13" fmla="*/ 0 h 1630017"/>
              <a:gd name="T14" fmla="*/ 2443674 w 2484783"/>
              <a:gd name="T15" fmla="*/ 0 h 16300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84783"/>
              <a:gd name="T25" fmla="*/ 0 h 1630017"/>
              <a:gd name="T26" fmla="*/ 2484783 w 2484783"/>
              <a:gd name="T27" fmla="*/ 1630017 h 163001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84783" h="1630017">
                <a:moveTo>
                  <a:pt x="0" y="1630017"/>
                </a:moveTo>
                <a:lnTo>
                  <a:pt x="2484783" y="1590261"/>
                </a:lnTo>
                <a:cubicBezTo>
                  <a:pt x="2478157" y="1524000"/>
                  <a:pt x="2473164" y="1457555"/>
                  <a:pt x="2464904" y="1391478"/>
                </a:cubicBezTo>
                <a:cubicBezTo>
                  <a:pt x="2459905" y="1351485"/>
                  <a:pt x="2449477" y="1312267"/>
                  <a:pt x="2445026" y="1272209"/>
                </a:cubicBezTo>
                <a:cubicBezTo>
                  <a:pt x="2426746" y="1107684"/>
                  <a:pt x="2414322" y="849623"/>
                  <a:pt x="2405270" y="695739"/>
                </a:cubicBezTo>
                <a:cubicBezTo>
                  <a:pt x="2411896" y="483704"/>
                  <a:pt x="2413046" y="271428"/>
                  <a:pt x="2425148" y="59635"/>
                </a:cubicBezTo>
                <a:cubicBezTo>
                  <a:pt x="2426343" y="38716"/>
                  <a:pt x="2445026" y="0"/>
                  <a:pt x="2445026" y="0"/>
                </a:cubicBez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36870" name="Freeform 112"/>
          <p:cNvSpPr>
            <a:spLocks/>
          </p:cNvSpPr>
          <p:nvPr/>
        </p:nvSpPr>
        <p:spPr bwMode="auto">
          <a:xfrm>
            <a:off x="3956050" y="2087563"/>
            <a:ext cx="357188" cy="2624137"/>
          </a:xfrm>
          <a:custGeom>
            <a:avLst/>
            <a:gdLst>
              <a:gd name="T0" fmla="*/ 0 w 357809"/>
              <a:gd name="T1" fmla="*/ 2624755 h 2623931"/>
              <a:gd name="T2" fmla="*/ 355331 w 357809"/>
              <a:gd name="T3" fmla="*/ 2624755 h 2623931"/>
              <a:gd name="T4" fmla="*/ 315850 w 357809"/>
              <a:gd name="T5" fmla="*/ 1272610 h 2623931"/>
              <a:gd name="T6" fmla="*/ 276370 w 357809"/>
              <a:gd name="T7" fmla="*/ 914688 h 2623931"/>
              <a:gd name="T8" fmla="*/ 256627 w 357809"/>
              <a:gd name="T9" fmla="*/ 676073 h 2623931"/>
              <a:gd name="T10" fmla="*/ 296109 w 357809"/>
              <a:gd name="T11" fmla="*/ 0 h 2623931"/>
              <a:gd name="T12" fmla="*/ 296109 w 357809"/>
              <a:gd name="T13" fmla="*/ 0 h 26239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7809"/>
              <a:gd name="T22" fmla="*/ 0 h 2623931"/>
              <a:gd name="T23" fmla="*/ 357809 w 357809"/>
              <a:gd name="T24" fmla="*/ 2623931 h 26239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7809" h="2623931">
                <a:moveTo>
                  <a:pt x="0" y="2623931"/>
                </a:moveTo>
                <a:lnTo>
                  <a:pt x="357809" y="2623931"/>
                </a:lnTo>
                <a:cubicBezTo>
                  <a:pt x="344557" y="2173357"/>
                  <a:pt x="335377" y="1722645"/>
                  <a:pt x="318052" y="1272209"/>
                </a:cubicBezTo>
                <a:cubicBezTo>
                  <a:pt x="313668" y="1158219"/>
                  <a:pt x="289740" y="1028837"/>
                  <a:pt x="278296" y="914400"/>
                </a:cubicBezTo>
                <a:cubicBezTo>
                  <a:pt x="270357" y="835007"/>
                  <a:pt x="265043" y="755374"/>
                  <a:pt x="258417" y="675861"/>
                </a:cubicBezTo>
                <a:lnTo>
                  <a:pt x="298174" y="0"/>
                </a:ln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36871" name="Freeform 122"/>
          <p:cNvSpPr>
            <a:spLocks/>
          </p:cNvSpPr>
          <p:nvPr/>
        </p:nvSpPr>
        <p:spPr bwMode="auto">
          <a:xfrm>
            <a:off x="1252538" y="2087563"/>
            <a:ext cx="2968625" cy="2762250"/>
          </a:xfrm>
          <a:custGeom>
            <a:avLst/>
            <a:gdLst>
              <a:gd name="T0" fmla="*/ 0 w 2968815"/>
              <a:gd name="T1" fmla="*/ 2620786 h 2763079"/>
              <a:gd name="T2" fmla="*/ 0 w 2968815"/>
              <a:gd name="T3" fmla="*/ 2620786 h 2763079"/>
              <a:gd name="T4" fmla="*/ 158987 w 2968815"/>
              <a:gd name="T5" fmla="*/ 2541370 h 2763079"/>
              <a:gd name="T6" fmla="*/ 258354 w 2968815"/>
              <a:gd name="T7" fmla="*/ 2521516 h 2763079"/>
              <a:gd name="T8" fmla="*/ 317973 w 2968815"/>
              <a:gd name="T9" fmla="*/ 2501660 h 2763079"/>
              <a:gd name="T10" fmla="*/ 317973 w 2968815"/>
              <a:gd name="T11" fmla="*/ 2501660 h 2763079"/>
              <a:gd name="T12" fmla="*/ 556452 w 2968815"/>
              <a:gd name="T13" fmla="*/ 2521516 h 2763079"/>
              <a:gd name="T14" fmla="*/ 993661 w 2968815"/>
              <a:gd name="T15" fmla="*/ 2541370 h 2763079"/>
              <a:gd name="T16" fmla="*/ 1033406 w 2968815"/>
              <a:gd name="T17" fmla="*/ 2620786 h 2763079"/>
              <a:gd name="T18" fmla="*/ 1112900 w 2968815"/>
              <a:gd name="T19" fmla="*/ 2739913 h 2763079"/>
              <a:gd name="T20" fmla="*/ 1172519 w 2968815"/>
              <a:gd name="T21" fmla="*/ 2759767 h 2763079"/>
              <a:gd name="T22" fmla="*/ 1172519 w 2968815"/>
              <a:gd name="T23" fmla="*/ 2759767 h 2763079"/>
              <a:gd name="T24" fmla="*/ 1530240 w 2968815"/>
              <a:gd name="T25" fmla="*/ 2739913 h 2763079"/>
              <a:gd name="T26" fmla="*/ 1629603 w 2968815"/>
              <a:gd name="T27" fmla="*/ 2720059 h 2763079"/>
              <a:gd name="T28" fmla="*/ 1768715 w 2968815"/>
              <a:gd name="T29" fmla="*/ 2640640 h 2763079"/>
              <a:gd name="T30" fmla="*/ 1907826 w 2968815"/>
              <a:gd name="T31" fmla="*/ 2521516 h 2763079"/>
              <a:gd name="T32" fmla="*/ 1947575 w 2968815"/>
              <a:gd name="T33" fmla="*/ 2461950 h 2763079"/>
              <a:gd name="T34" fmla="*/ 1947575 w 2968815"/>
              <a:gd name="T35" fmla="*/ 2461950 h 2763079"/>
              <a:gd name="T36" fmla="*/ 2384784 w 2968815"/>
              <a:gd name="T37" fmla="*/ 2501660 h 2763079"/>
              <a:gd name="T38" fmla="*/ 2384784 w 2968815"/>
              <a:gd name="T39" fmla="*/ 2501660 h 2763079"/>
              <a:gd name="T40" fmla="*/ 2484150 w 2968815"/>
              <a:gd name="T41" fmla="*/ 2283260 h 2763079"/>
              <a:gd name="T42" fmla="*/ 2543770 w 2968815"/>
              <a:gd name="T43" fmla="*/ 2243550 h 2763079"/>
              <a:gd name="T44" fmla="*/ 2563641 w 2968815"/>
              <a:gd name="T45" fmla="*/ 2223696 h 2763079"/>
              <a:gd name="T46" fmla="*/ 2563641 w 2968815"/>
              <a:gd name="T47" fmla="*/ 2223696 h 2763079"/>
              <a:gd name="T48" fmla="*/ 2623259 w 2968815"/>
              <a:gd name="T49" fmla="*/ 1906026 h 2763079"/>
              <a:gd name="T50" fmla="*/ 2682879 w 2968815"/>
              <a:gd name="T51" fmla="*/ 1786901 h 2763079"/>
              <a:gd name="T52" fmla="*/ 2682879 w 2968815"/>
              <a:gd name="T53" fmla="*/ 1786901 h 2763079"/>
              <a:gd name="T54" fmla="*/ 2762374 w 2968815"/>
              <a:gd name="T55" fmla="*/ 1608212 h 2763079"/>
              <a:gd name="T56" fmla="*/ 2802122 w 2968815"/>
              <a:gd name="T57" fmla="*/ 1429520 h 2763079"/>
              <a:gd name="T58" fmla="*/ 2722627 w 2968815"/>
              <a:gd name="T59" fmla="*/ 1290540 h 2763079"/>
              <a:gd name="T60" fmla="*/ 2722627 w 2968815"/>
              <a:gd name="T61" fmla="*/ 1290540 h 2763079"/>
              <a:gd name="T62" fmla="*/ 2583518 w 2968815"/>
              <a:gd name="T63" fmla="*/ 972867 h 2763079"/>
              <a:gd name="T64" fmla="*/ 2782245 w 2968815"/>
              <a:gd name="T65" fmla="*/ 575778 h 2763079"/>
              <a:gd name="T66" fmla="*/ 2861742 w 2968815"/>
              <a:gd name="T67" fmla="*/ 397090 h 2763079"/>
              <a:gd name="T68" fmla="*/ 2901483 w 2968815"/>
              <a:gd name="T69" fmla="*/ 218398 h 2763079"/>
              <a:gd name="T70" fmla="*/ 2841865 w 2968815"/>
              <a:gd name="T71" fmla="*/ 198543 h 2763079"/>
              <a:gd name="T72" fmla="*/ 2821992 w 2968815"/>
              <a:gd name="T73" fmla="*/ 99272 h 2763079"/>
              <a:gd name="T74" fmla="*/ 2821992 w 2968815"/>
              <a:gd name="T75" fmla="*/ 99272 h 2763079"/>
              <a:gd name="T76" fmla="*/ 2782245 w 2968815"/>
              <a:gd name="T77" fmla="*/ 0 h 276307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968815"/>
              <a:gd name="T118" fmla="*/ 0 h 2763079"/>
              <a:gd name="T119" fmla="*/ 2968815 w 2968815"/>
              <a:gd name="T120" fmla="*/ 2763079 h 276307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968815" h="2763079">
                <a:moveTo>
                  <a:pt x="0" y="2623931"/>
                </a:moveTo>
                <a:lnTo>
                  <a:pt x="0" y="2623931"/>
                </a:lnTo>
                <a:cubicBezTo>
                  <a:pt x="53009" y="2597427"/>
                  <a:pt x="103711" y="2565693"/>
                  <a:pt x="159027" y="2544418"/>
                </a:cubicBezTo>
                <a:cubicBezTo>
                  <a:pt x="190561" y="2532289"/>
                  <a:pt x="225640" y="2532735"/>
                  <a:pt x="258418" y="2524540"/>
                </a:cubicBezTo>
                <a:cubicBezTo>
                  <a:pt x="278746" y="2519458"/>
                  <a:pt x="318053" y="2504661"/>
                  <a:pt x="318053" y="2504661"/>
                </a:cubicBezTo>
                <a:cubicBezTo>
                  <a:pt x="397566" y="2511287"/>
                  <a:pt x="476941" y="2519855"/>
                  <a:pt x="556592" y="2524540"/>
                </a:cubicBezTo>
                <a:cubicBezTo>
                  <a:pt x="702264" y="2533109"/>
                  <a:pt x="851056" y="2514656"/>
                  <a:pt x="993913" y="2544418"/>
                </a:cubicBezTo>
                <a:cubicBezTo>
                  <a:pt x="1022923" y="2550462"/>
                  <a:pt x="1018424" y="2598521"/>
                  <a:pt x="1033670" y="2623931"/>
                </a:cubicBezTo>
                <a:cubicBezTo>
                  <a:pt x="1058253" y="2664903"/>
                  <a:pt x="1067854" y="2728090"/>
                  <a:pt x="1113183" y="2743200"/>
                </a:cubicBezTo>
                <a:lnTo>
                  <a:pt x="1172818" y="2763079"/>
                </a:lnTo>
                <a:cubicBezTo>
                  <a:pt x="1292088" y="2756453"/>
                  <a:pt x="1411622" y="2753548"/>
                  <a:pt x="1530627" y="2743200"/>
                </a:cubicBezTo>
                <a:cubicBezTo>
                  <a:pt x="1564286" y="2740273"/>
                  <a:pt x="1599144" y="2737044"/>
                  <a:pt x="1630018" y="2723322"/>
                </a:cubicBezTo>
                <a:cubicBezTo>
                  <a:pt x="1991040" y="2562868"/>
                  <a:pt x="1510660" y="2729976"/>
                  <a:pt x="1769166" y="2643809"/>
                </a:cubicBezTo>
                <a:cubicBezTo>
                  <a:pt x="1827662" y="2599937"/>
                  <a:pt x="1862168" y="2579914"/>
                  <a:pt x="1908313" y="2524540"/>
                </a:cubicBezTo>
                <a:cubicBezTo>
                  <a:pt x="1923608" y="2506187"/>
                  <a:pt x="1948070" y="2464905"/>
                  <a:pt x="1948070" y="2464905"/>
                </a:cubicBezTo>
                <a:cubicBezTo>
                  <a:pt x="2211062" y="2523347"/>
                  <a:pt x="2065885" y="2504661"/>
                  <a:pt x="2385392" y="2504661"/>
                </a:cubicBezTo>
                <a:cubicBezTo>
                  <a:pt x="2402825" y="2458172"/>
                  <a:pt x="2434973" y="2335810"/>
                  <a:pt x="2484783" y="2286000"/>
                </a:cubicBezTo>
                <a:cubicBezTo>
                  <a:pt x="2501676" y="2269107"/>
                  <a:pt x="2525305" y="2260578"/>
                  <a:pt x="2544418" y="2246244"/>
                </a:cubicBezTo>
                <a:cubicBezTo>
                  <a:pt x="2551914" y="2240622"/>
                  <a:pt x="2557670" y="2232992"/>
                  <a:pt x="2564296" y="2226366"/>
                </a:cubicBezTo>
                <a:cubicBezTo>
                  <a:pt x="2604451" y="1824811"/>
                  <a:pt x="2552979" y="2192123"/>
                  <a:pt x="2623931" y="1908313"/>
                </a:cubicBezTo>
                <a:cubicBezTo>
                  <a:pt x="2648354" y="1810618"/>
                  <a:pt x="2624491" y="1848118"/>
                  <a:pt x="2683566" y="1789044"/>
                </a:cubicBezTo>
                <a:cubicBezTo>
                  <a:pt x="2710070" y="1729409"/>
                  <a:pt x="2739652" y="1671050"/>
                  <a:pt x="2763079" y="1610140"/>
                </a:cubicBezTo>
                <a:cubicBezTo>
                  <a:pt x="2774775" y="1579730"/>
                  <a:pt x="2797851" y="1456154"/>
                  <a:pt x="2802835" y="1431235"/>
                </a:cubicBezTo>
                <a:cubicBezTo>
                  <a:pt x="2758394" y="1297910"/>
                  <a:pt x="2800561" y="1330708"/>
                  <a:pt x="2723322" y="1292087"/>
                </a:cubicBezTo>
                <a:lnTo>
                  <a:pt x="2584174" y="974035"/>
                </a:lnTo>
                <a:lnTo>
                  <a:pt x="2782957" y="576470"/>
                </a:lnTo>
                <a:cubicBezTo>
                  <a:pt x="2809461" y="516835"/>
                  <a:pt x="2831531" y="455025"/>
                  <a:pt x="2862470" y="397566"/>
                </a:cubicBezTo>
                <a:cubicBezTo>
                  <a:pt x="2902945" y="322398"/>
                  <a:pt x="2968815" y="318544"/>
                  <a:pt x="2902227" y="218661"/>
                </a:cubicBezTo>
                <a:cubicBezTo>
                  <a:pt x="2890604" y="201227"/>
                  <a:pt x="2862470" y="205409"/>
                  <a:pt x="2842592" y="198783"/>
                </a:cubicBezTo>
                <a:cubicBezTo>
                  <a:pt x="2818522" y="126576"/>
                  <a:pt x="2822713" y="160102"/>
                  <a:pt x="2822713" y="99392"/>
                </a:cubicBezTo>
                <a:lnTo>
                  <a:pt x="2782957" y="0"/>
                </a:lnTo>
              </a:path>
            </a:pathLst>
          </a:cu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124" name="Freeform 123"/>
          <p:cNvSpPr>
            <a:spLocks/>
          </p:cNvSpPr>
          <p:nvPr/>
        </p:nvSpPr>
        <p:spPr bwMode="auto">
          <a:xfrm>
            <a:off x="1444625" y="3114675"/>
            <a:ext cx="2484438" cy="1630363"/>
          </a:xfrm>
          <a:custGeom>
            <a:avLst/>
            <a:gdLst>
              <a:gd name="T0" fmla="*/ 0 w 2484783"/>
              <a:gd name="T1" fmla="*/ 1631401 h 1630017"/>
              <a:gd name="T2" fmla="*/ 2483406 w 2484783"/>
              <a:gd name="T3" fmla="*/ 1591613 h 1630017"/>
              <a:gd name="T4" fmla="*/ 2463537 w 2484783"/>
              <a:gd name="T5" fmla="*/ 1392661 h 1630017"/>
              <a:gd name="T6" fmla="*/ 2443674 w 2484783"/>
              <a:gd name="T7" fmla="*/ 1273289 h 1630017"/>
              <a:gd name="T8" fmla="*/ 2403935 w 2484783"/>
              <a:gd name="T9" fmla="*/ 696331 h 1630017"/>
              <a:gd name="T10" fmla="*/ 2423804 w 2484783"/>
              <a:gd name="T11" fmla="*/ 59687 h 1630017"/>
              <a:gd name="T12" fmla="*/ 2443674 w 2484783"/>
              <a:gd name="T13" fmla="*/ 0 h 1630017"/>
              <a:gd name="T14" fmla="*/ 2443674 w 2484783"/>
              <a:gd name="T15" fmla="*/ 0 h 16300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84783"/>
              <a:gd name="T25" fmla="*/ 0 h 1630017"/>
              <a:gd name="T26" fmla="*/ 2484783 w 2484783"/>
              <a:gd name="T27" fmla="*/ 1630017 h 163001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84783" h="1630017">
                <a:moveTo>
                  <a:pt x="0" y="1630017"/>
                </a:moveTo>
                <a:lnTo>
                  <a:pt x="2484783" y="1590261"/>
                </a:lnTo>
                <a:cubicBezTo>
                  <a:pt x="2478157" y="1524000"/>
                  <a:pt x="2473164" y="1457555"/>
                  <a:pt x="2464904" y="1391478"/>
                </a:cubicBezTo>
                <a:cubicBezTo>
                  <a:pt x="2459905" y="1351485"/>
                  <a:pt x="2449477" y="1312267"/>
                  <a:pt x="2445026" y="1272209"/>
                </a:cubicBezTo>
                <a:cubicBezTo>
                  <a:pt x="2426746" y="1107684"/>
                  <a:pt x="2414322" y="849623"/>
                  <a:pt x="2405270" y="695739"/>
                </a:cubicBezTo>
                <a:cubicBezTo>
                  <a:pt x="2411896" y="483704"/>
                  <a:pt x="2413046" y="271428"/>
                  <a:pt x="2425148" y="59635"/>
                </a:cubicBezTo>
                <a:cubicBezTo>
                  <a:pt x="2426343" y="38716"/>
                  <a:pt x="2445026" y="0"/>
                  <a:pt x="2445026" y="0"/>
                </a:cubicBezTo>
              </a:path>
            </a:pathLst>
          </a:cu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125" name="Freeform 124"/>
          <p:cNvSpPr>
            <a:spLocks/>
          </p:cNvSpPr>
          <p:nvPr/>
        </p:nvSpPr>
        <p:spPr bwMode="auto">
          <a:xfrm>
            <a:off x="4189413" y="2095500"/>
            <a:ext cx="58737" cy="981075"/>
          </a:xfrm>
          <a:custGeom>
            <a:avLst/>
            <a:gdLst>
              <a:gd name="T0" fmla="*/ 59668 w 58430"/>
              <a:gd name="T1" fmla="*/ 981075 h 981075"/>
              <a:gd name="T2" fmla="*/ 30488 w 58430"/>
              <a:gd name="T3" fmla="*/ 704850 h 981075"/>
              <a:gd name="T4" fmla="*/ 30488 w 58430"/>
              <a:gd name="T5" fmla="*/ 609600 h 981075"/>
              <a:gd name="T6" fmla="*/ 30488 w 58430"/>
              <a:gd name="T7" fmla="*/ 609600 h 981075"/>
              <a:gd name="T8" fmla="*/ 40214 w 58430"/>
              <a:gd name="T9" fmla="*/ 514350 h 981075"/>
              <a:gd name="T10" fmla="*/ 49941 w 58430"/>
              <a:gd name="T11" fmla="*/ 485775 h 981075"/>
              <a:gd name="T12" fmla="*/ 40214 w 58430"/>
              <a:gd name="T13" fmla="*/ 419100 h 981075"/>
              <a:gd name="T14" fmla="*/ 40214 w 58430"/>
              <a:gd name="T15" fmla="*/ 390525 h 981075"/>
              <a:gd name="T16" fmla="*/ 49941 w 58430"/>
              <a:gd name="T17" fmla="*/ 238125 h 981075"/>
              <a:gd name="T18" fmla="*/ 59668 w 58430"/>
              <a:gd name="T19" fmla="*/ 0 h 9810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8430"/>
              <a:gd name="T31" fmla="*/ 0 h 981075"/>
              <a:gd name="T32" fmla="*/ 58430 w 58430"/>
              <a:gd name="T33" fmla="*/ 981075 h 9810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8430" h="981075">
                <a:moveTo>
                  <a:pt x="58430" y="981075"/>
                </a:moveTo>
                <a:lnTo>
                  <a:pt x="29855" y="704850"/>
                </a:lnTo>
                <a:cubicBezTo>
                  <a:pt x="19834" y="614662"/>
                  <a:pt x="0" y="639455"/>
                  <a:pt x="29855" y="609600"/>
                </a:cubicBezTo>
                <a:cubicBezTo>
                  <a:pt x="33030" y="577850"/>
                  <a:pt x="34528" y="545887"/>
                  <a:pt x="39380" y="514350"/>
                </a:cubicBezTo>
                <a:cubicBezTo>
                  <a:pt x="40907" y="504427"/>
                  <a:pt x="48905" y="495815"/>
                  <a:pt x="48905" y="485775"/>
                </a:cubicBezTo>
                <a:cubicBezTo>
                  <a:pt x="48905" y="463324"/>
                  <a:pt x="41614" y="441439"/>
                  <a:pt x="39380" y="419100"/>
                </a:cubicBezTo>
                <a:cubicBezTo>
                  <a:pt x="38432" y="409622"/>
                  <a:pt x="39380" y="400050"/>
                  <a:pt x="39380" y="390525"/>
                </a:cubicBezTo>
                <a:lnTo>
                  <a:pt x="48905" y="238125"/>
                </a:lnTo>
                <a:lnTo>
                  <a:pt x="58430" y="0"/>
                </a:lnTo>
              </a:path>
            </a:pathLst>
          </a:cu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3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  <p:bldP spid="124" grpId="0" animBg="1"/>
      <p:bldP spid="1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iagramSegmentDark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898525"/>
            <a:ext cx="882332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0038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Map Matching: Free Space Diagram</a:t>
            </a:r>
            <a:endParaRPr lang="de-DE" smtClean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4648200"/>
            <a:ext cx="8845550" cy="1447800"/>
          </a:xfrm>
        </p:spPr>
        <p:txBody>
          <a:bodyPr/>
          <a:lstStyle/>
          <a:p>
            <a:pPr>
              <a:tabLst>
                <a:tab pos="3898900" algn="l"/>
              </a:tabLst>
            </a:pPr>
            <a:r>
              <a:rPr lang="de-DE" sz="2800" smtClean="0"/>
              <a:t>For every edge (</a:t>
            </a:r>
            <a:r>
              <a:rPr lang="de-DE" sz="2800" i="1" smtClean="0"/>
              <a:t>i,j</a:t>
            </a:r>
            <a:r>
              <a:rPr lang="de-DE" sz="2800" smtClean="0"/>
              <a:t>)</a:t>
            </a:r>
            <a:r>
              <a:rPr lang="de-DE" sz="2800" smtClean="0">
                <a:sym typeface="Symbol" pitchFamily="18" charset="2"/>
              </a:rPr>
              <a:t> in </a:t>
            </a:r>
            <a:r>
              <a:rPr lang="de-DE" sz="2800" i="1" smtClean="0">
                <a:sym typeface="Symbol" pitchFamily="18" charset="2"/>
              </a:rPr>
              <a:t>G</a:t>
            </a:r>
            <a:r>
              <a:rPr lang="de-DE" sz="2800" smtClean="0">
                <a:sym typeface="Symbol" pitchFamily="18" charset="2"/>
              </a:rPr>
              <a:t>: FD</a:t>
            </a:r>
            <a:r>
              <a:rPr lang="de-DE" sz="2800" baseline="-25000" smtClean="0">
                <a:sym typeface="Symbol" pitchFamily="18" charset="2"/>
              </a:rPr>
              <a:t>i,j</a:t>
            </a:r>
            <a:r>
              <a:rPr lang="de-DE" sz="2800" smtClean="0">
                <a:sym typeface="Symbol" pitchFamily="18" charset="2"/>
              </a:rPr>
              <a:t> = FD( f, (</a:t>
            </a:r>
            <a:r>
              <a:rPr lang="de-DE" sz="2800" i="1" smtClean="0">
                <a:sym typeface="Symbol" pitchFamily="18" charset="2"/>
              </a:rPr>
              <a:t>i,j</a:t>
            </a:r>
            <a:r>
              <a:rPr lang="de-DE" sz="2800" smtClean="0">
                <a:sym typeface="Symbol" pitchFamily="18" charset="2"/>
              </a:rPr>
              <a:t>))</a:t>
            </a:r>
            <a:r>
              <a:rPr lang="de-DE" sz="2800" smtClean="0"/>
              <a:t> </a:t>
            </a:r>
          </a:p>
          <a:p>
            <a:pPr>
              <a:tabLst>
                <a:tab pos="3898900" algn="l"/>
              </a:tabLst>
            </a:pPr>
            <a:r>
              <a:rPr lang="de-DE" sz="2800" smtClean="0"/>
              <a:t>For every vertex </a:t>
            </a:r>
            <a:r>
              <a:rPr lang="de-DE" sz="2800" i="1" smtClean="0"/>
              <a:t>i </a:t>
            </a:r>
            <a:r>
              <a:rPr lang="de-DE" sz="2800" smtClean="0">
                <a:sym typeface="Symbol" pitchFamily="18" charset="2"/>
              </a:rPr>
              <a:t>in </a:t>
            </a:r>
            <a:r>
              <a:rPr lang="de-DE" sz="2800" i="1" smtClean="0">
                <a:sym typeface="Symbol" pitchFamily="18" charset="2"/>
              </a:rPr>
              <a:t>G</a:t>
            </a:r>
            <a:r>
              <a:rPr lang="de-DE" sz="2800" smtClean="0">
                <a:sym typeface="Symbol" pitchFamily="18" charset="2"/>
              </a:rPr>
              <a:t>: sei FD</a:t>
            </a:r>
            <a:r>
              <a:rPr lang="de-DE" sz="2800" baseline="-25000" smtClean="0">
                <a:sym typeface="Symbol" pitchFamily="18" charset="2"/>
              </a:rPr>
              <a:t>i</a:t>
            </a:r>
            <a:r>
              <a:rPr lang="de-DE" sz="2800" smtClean="0">
                <a:sym typeface="Symbol" pitchFamily="18" charset="2"/>
              </a:rPr>
              <a:t> = FD( f, </a:t>
            </a:r>
            <a:r>
              <a:rPr lang="de-DE" sz="2800" i="1" smtClean="0">
                <a:sym typeface="Symbol" pitchFamily="18" charset="2"/>
              </a:rPr>
              <a:t>i</a:t>
            </a:r>
            <a:r>
              <a:rPr lang="de-DE" sz="2800" smtClean="0">
                <a:sym typeface="Symbol" pitchFamily="18" charset="2"/>
              </a:rPr>
              <a:t> )  </a:t>
            </a:r>
            <a:r>
              <a:rPr lang="de-DE" sz="2400" i="1" smtClean="0">
                <a:sym typeface="Symbol" pitchFamily="18" charset="2"/>
              </a:rPr>
              <a:t>1-dimensional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810000" y="2581275"/>
            <a:ext cx="457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/>
              <a:t>f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74625" y="2997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(i,j)</a:t>
            </a:r>
            <a:endParaRPr lang="de-DE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4359275" y="3200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(i,j)</a:t>
            </a:r>
            <a:endParaRPr lang="de-DE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5715000" y="23622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>
                <a:sym typeface="Symbol" pitchFamily="18" charset="2"/>
              </a:rPr>
              <a:t>FD</a:t>
            </a:r>
            <a:r>
              <a:rPr lang="de-DE" sz="2800" i="1" baseline="-25000">
                <a:sym typeface="Symbol" pitchFamily="18" charset="2"/>
              </a:rPr>
              <a:t>i,j</a:t>
            </a:r>
            <a:endParaRPr lang="de-DE" sz="2000" baseline="-25000">
              <a:sym typeface="Symbol" pitchFamily="18" charset="2"/>
            </a:endParaRPr>
          </a:p>
        </p:txBody>
      </p:sp>
      <p:sp>
        <p:nvSpPr>
          <p:cNvPr id="37897" name="Oval 9"/>
          <p:cNvSpPr>
            <a:spLocks noChangeArrowheads="1"/>
          </p:cNvSpPr>
          <p:nvPr/>
        </p:nvSpPr>
        <p:spPr bwMode="auto">
          <a:xfrm>
            <a:off x="142875" y="393065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Oval 10"/>
          <p:cNvSpPr>
            <a:spLocks noChangeArrowheads="1"/>
          </p:cNvSpPr>
          <p:nvPr/>
        </p:nvSpPr>
        <p:spPr bwMode="auto">
          <a:xfrm>
            <a:off x="1301750" y="2771775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295275" y="377825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i</a:t>
            </a:r>
            <a:endParaRPr lang="de-DE"/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1530350" y="24669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j</a:t>
            </a:r>
            <a:endParaRPr lang="de-DE"/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8569325" y="3362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i</a:t>
            </a:r>
            <a:endParaRPr lang="de-DE"/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8645525" y="2905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j</a:t>
            </a:r>
            <a:endParaRPr lang="de-DE"/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8466138" y="3879850"/>
            <a:ext cx="457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/>
              <a:t>f</a:t>
            </a:r>
          </a:p>
        </p:txBody>
      </p:sp>
      <p:sp>
        <p:nvSpPr>
          <p:cNvPr id="37904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03] H. Alt, A. Efrat, G. Rote,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05] S. Brakatsoulas, D. Pfoser, R. Salas,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On Map-Matching Vehicle Tracking Data , VLDB 853-864 , 2005.</a:t>
            </a:r>
          </a:p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</p:spTree>
    <p:extLst>
      <p:ext uri="{BB962C8B-B14F-4D97-AF65-F5344CB8AC3E}">
        <p14:creationId xmlns:p14="http://schemas.microsoft.com/office/powerpoint/2010/main" val="316336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Free Space Surface</a:t>
            </a:r>
            <a:endParaRPr lang="de-DE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267200"/>
            <a:ext cx="8382000" cy="1447800"/>
          </a:xfrm>
        </p:spPr>
        <p:txBody>
          <a:bodyPr/>
          <a:lstStyle/>
          <a:p>
            <a:pPr>
              <a:tabLst>
                <a:tab pos="3898900" algn="l"/>
              </a:tabLst>
            </a:pPr>
            <a:r>
              <a:rPr lang="de-DE" sz="2800" smtClean="0"/>
              <a:t>Glue the free space diagrams </a:t>
            </a:r>
            <a:r>
              <a:rPr lang="de-DE" sz="2800" smtClean="0">
                <a:sym typeface="Symbol" pitchFamily="18" charset="2"/>
              </a:rPr>
              <a:t>FD</a:t>
            </a:r>
            <a:r>
              <a:rPr lang="de-DE" sz="2800" baseline="-25000" smtClean="0">
                <a:sym typeface="Symbol" pitchFamily="18" charset="2"/>
              </a:rPr>
              <a:t>i,j</a:t>
            </a:r>
            <a:r>
              <a:rPr lang="de-DE" sz="2800" smtClean="0">
                <a:sym typeface="Symbol" pitchFamily="18" charset="2"/>
              </a:rPr>
              <a:t> together according to adjacency information in </a:t>
            </a:r>
            <a:r>
              <a:rPr lang="de-DE" sz="2800" i="1" smtClean="0">
                <a:sym typeface="Symbol" pitchFamily="18" charset="2"/>
              </a:rPr>
              <a:t>G</a:t>
            </a:r>
          </a:p>
          <a:p>
            <a:pPr>
              <a:buFontTx/>
              <a:buNone/>
              <a:tabLst>
                <a:tab pos="3898900" algn="l"/>
              </a:tabLst>
            </a:pPr>
            <a:r>
              <a:rPr lang="de-DE" sz="2800" smtClean="0"/>
              <a:t> 	            </a:t>
            </a:r>
            <a:r>
              <a:rPr lang="de-DE" sz="2800" b="1" smtClean="0">
                <a:solidFill>
                  <a:schemeClr val="accent2"/>
                </a:solidFill>
              </a:rPr>
              <a:t>Free space surface of f and </a:t>
            </a:r>
            <a:r>
              <a:rPr lang="de-DE" sz="2800" b="1" i="1" smtClean="0">
                <a:solidFill>
                  <a:schemeClr val="accent2"/>
                </a:solidFill>
              </a:rPr>
              <a:t>G</a:t>
            </a:r>
            <a:endParaRPr lang="de-DE" sz="2800" smtClean="0"/>
          </a:p>
          <a:p>
            <a:pPr>
              <a:lnSpc>
                <a:spcPct val="90000"/>
              </a:lnSpc>
              <a:tabLst>
                <a:tab pos="3898900" algn="l"/>
              </a:tabLst>
            </a:pPr>
            <a:endParaRPr lang="de-DE" sz="2800" smtClean="0">
              <a:latin typeface="Symbol" pitchFamily="18" charset="2"/>
            </a:endParaRP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762000" y="5486400"/>
            <a:ext cx="6096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838200" y="1103313"/>
            <a:ext cx="7391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18" name="Picture 6" descr="gluedFS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171575"/>
            <a:ext cx="57943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425575" y="2155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G</a:t>
            </a:r>
            <a:endParaRPr lang="de-DE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03] H. Alt, A. Efrat, G. Rote,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05] S. Brakatsoulas, D. Pfoser, R. Salas,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On Map-Matching Vehicle Tracking Data , VLDB 853-864 , 2005.</a:t>
            </a:r>
          </a:p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</p:spTree>
    <p:extLst>
      <p:ext uri="{BB962C8B-B14F-4D97-AF65-F5344CB8AC3E}">
        <p14:creationId xmlns:p14="http://schemas.microsoft.com/office/powerpoint/2010/main" val="92724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Free Space Surface</a:t>
            </a:r>
            <a:endParaRPr lang="de-DE" smtClean="0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838200" y="1103313"/>
            <a:ext cx="7391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762000" y="4054475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r>
              <a:rPr lang="de-DE" sz="2800" b="1"/>
              <a:t>Task:</a:t>
            </a:r>
            <a:r>
              <a:rPr lang="de-DE" sz="2800"/>
              <a:t> Find a </a:t>
            </a:r>
            <a:r>
              <a:rPr lang="de-DE" sz="2800" b="1">
                <a:solidFill>
                  <a:srgbClr val="FF0000"/>
                </a:solidFill>
              </a:rPr>
              <a:t>monotone path</a:t>
            </a:r>
            <a:r>
              <a:rPr lang="de-DE" sz="2800"/>
              <a:t> in the free space surface that</a:t>
            </a:r>
          </a:p>
          <a:p>
            <a:pPr marL="742950" lvl="1" indent="-28575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–"/>
              <a:tabLst>
                <a:tab pos="3898900" algn="l"/>
              </a:tabLst>
            </a:pPr>
            <a:r>
              <a:rPr lang="de-DE"/>
              <a:t>starts in a lower left corner</a:t>
            </a:r>
          </a:p>
          <a:p>
            <a:pPr marL="742950" lvl="1" indent="-28575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–"/>
              <a:tabLst>
                <a:tab pos="3898900" algn="l"/>
              </a:tabLst>
            </a:pPr>
            <a:r>
              <a:rPr lang="de-DE"/>
              <a:t>and ends in an upper right corner</a:t>
            </a:r>
          </a:p>
        </p:txBody>
      </p:sp>
      <p:pic>
        <p:nvPicPr>
          <p:cNvPr id="39941" name="Picture 5" descr="gluedFS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1171575"/>
            <a:ext cx="57943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425575" y="2155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G</a:t>
            </a:r>
            <a:endParaRPr lang="de-DE"/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03] H. Alt, A. Efrat, G. Rote,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05] S. Brakatsoulas, D. Pfoser, R. Salas,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On Map-Matching Vehicle Tracking Data , VLDB 853-864 , 2005.</a:t>
            </a:r>
          </a:p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</p:spTree>
    <p:extLst>
      <p:ext uri="{BB962C8B-B14F-4D97-AF65-F5344CB8AC3E}">
        <p14:creationId xmlns:p14="http://schemas.microsoft.com/office/powerpoint/2010/main" val="46090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57200" y="4660900"/>
            <a:ext cx="8229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57200" y="265113"/>
            <a:ext cx="82296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838200" y="1790700"/>
            <a:ext cx="7391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Sweep</a:t>
            </a:r>
            <a:endParaRPr lang="en-US" smtClean="0">
              <a:solidFill>
                <a:schemeClr val="accent2"/>
              </a:solidFill>
            </a:endParaRPr>
          </a:p>
        </p:txBody>
      </p:sp>
      <p:pic>
        <p:nvPicPr>
          <p:cNvPr id="40966" name="Picture 6" descr="gluedF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3250"/>
            <a:ext cx="7391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019175" y="2409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G</a:t>
            </a:r>
            <a:endParaRPr lang="de-DE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762000" y="49149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40969" name="Oval 9"/>
          <p:cNvSpPr>
            <a:spLocks noChangeArrowheads="1"/>
          </p:cNvSpPr>
          <p:nvPr/>
        </p:nvSpPr>
        <p:spPr bwMode="auto">
          <a:xfrm>
            <a:off x="1414463" y="31480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Oval 10"/>
          <p:cNvSpPr>
            <a:spLocks noChangeArrowheads="1"/>
          </p:cNvSpPr>
          <p:nvPr/>
        </p:nvSpPr>
        <p:spPr bwMode="auto">
          <a:xfrm>
            <a:off x="1457325" y="352425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Oval 11"/>
          <p:cNvSpPr>
            <a:spLocks noChangeArrowheads="1"/>
          </p:cNvSpPr>
          <p:nvPr/>
        </p:nvSpPr>
        <p:spPr bwMode="auto">
          <a:xfrm>
            <a:off x="1966913" y="362426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Oval 12"/>
          <p:cNvSpPr>
            <a:spLocks noChangeArrowheads="1"/>
          </p:cNvSpPr>
          <p:nvPr/>
        </p:nvSpPr>
        <p:spPr bwMode="auto">
          <a:xfrm>
            <a:off x="1281113" y="3957638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Oval 13"/>
          <p:cNvSpPr>
            <a:spLocks noChangeArrowheads="1"/>
          </p:cNvSpPr>
          <p:nvPr/>
        </p:nvSpPr>
        <p:spPr bwMode="auto">
          <a:xfrm>
            <a:off x="1728788" y="41767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Oval 14"/>
          <p:cNvSpPr>
            <a:spLocks noChangeArrowheads="1"/>
          </p:cNvSpPr>
          <p:nvPr/>
        </p:nvSpPr>
        <p:spPr bwMode="auto">
          <a:xfrm>
            <a:off x="828675" y="377190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Oval 15"/>
          <p:cNvSpPr>
            <a:spLocks noChangeArrowheads="1"/>
          </p:cNvSpPr>
          <p:nvPr/>
        </p:nvSpPr>
        <p:spPr bwMode="auto">
          <a:xfrm>
            <a:off x="871538" y="4210050"/>
            <a:ext cx="128587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>
            <a:off x="1485900" y="3257550"/>
            <a:ext cx="42863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 flipH="1" flipV="1">
            <a:off x="1533525" y="3586163"/>
            <a:ext cx="485775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 flipH="1">
            <a:off x="1347788" y="3614738"/>
            <a:ext cx="157162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 flipH="1" flipV="1">
            <a:off x="914400" y="3838575"/>
            <a:ext cx="404813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 flipV="1">
            <a:off x="952500" y="4033838"/>
            <a:ext cx="37623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>
            <a:off x="1366838" y="4038600"/>
            <a:ext cx="414337" cy="2000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2" name="Rectangle 23"/>
          <p:cNvSpPr>
            <a:spLocks noChangeArrowheads="1"/>
          </p:cNvSpPr>
          <p:nvPr/>
        </p:nvSpPr>
        <p:spPr bwMode="auto">
          <a:xfrm>
            <a:off x="4149725" y="5337175"/>
            <a:ext cx="1528763" cy="392113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Rectangle 24"/>
          <p:cNvSpPr>
            <a:spLocks noChangeArrowheads="1"/>
          </p:cNvSpPr>
          <p:nvPr/>
        </p:nvSpPr>
        <p:spPr bwMode="auto">
          <a:xfrm>
            <a:off x="555625" y="5241925"/>
            <a:ext cx="8253413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de-DE" sz="2800"/>
              <a:t>Sweep all </a:t>
            </a:r>
            <a:r>
              <a:rPr lang="de-DE" sz="2800" i="1"/>
              <a:t>FD</a:t>
            </a:r>
            <a:r>
              <a:rPr lang="de-DE" sz="2800" i="1" baseline="-25000"/>
              <a:t>i,j</a:t>
            </a:r>
            <a:r>
              <a:rPr lang="de-DE" sz="2800"/>
              <a:t> with a sweep line from left to right</a:t>
            </a:r>
          </a:p>
        </p:txBody>
      </p:sp>
      <p:grpSp>
        <p:nvGrpSpPr>
          <p:cNvPr id="40984" name="Group 25"/>
          <p:cNvGrpSpPr>
            <a:grpSpLocks/>
          </p:cNvGrpSpPr>
          <p:nvPr/>
        </p:nvGrpSpPr>
        <p:grpSpPr bwMode="auto">
          <a:xfrm>
            <a:off x="3833813" y="1985963"/>
            <a:ext cx="1338262" cy="2319337"/>
            <a:chOff x="2415" y="1371"/>
            <a:chExt cx="843" cy="1461"/>
          </a:xfrm>
        </p:grpSpPr>
        <p:sp>
          <p:nvSpPr>
            <p:cNvPr id="40986" name="Line 26"/>
            <p:cNvSpPr>
              <a:spLocks noChangeShapeType="1"/>
            </p:cNvSpPr>
            <p:nvPr/>
          </p:nvSpPr>
          <p:spPr bwMode="auto">
            <a:xfrm flipH="1">
              <a:off x="2415" y="2166"/>
              <a:ext cx="555" cy="279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7" name="Line 27"/>
            <p:cNvSpPr>
              <a:spLocks noChangeShapeType="1"/>
            </p:cNvSpPr>
            <p:nvPr/>
          </p:nvSpPr>
          <p:spPr bwMode="auto">
            <a:xfrm flipH="1">
              <a:off x="2637" y="2562"/>
              <a:ext cx="141" cy="27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8" name="Line 28"/>
            <p:cNvSpPr>
              <a:spLocks noChangeShapeType="1"/>
            </p:cNvSpPr>
            <p:nvPr/>
          </p:nvSpPr>
          <p:spPr bwMode="auto">
            <a:xfrm flipV="1">
              <a:off x="2964" y="1758"/>
              <a:ext cx="294" cy="41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9" name="Line 29"/>
            <p:cNvSpPr>
              <a:spLocks noChangeShapeType="1"/>
            </p:cNvSpPr>
            <p:nvPr/>
          </p:nvSpPr>
          <p:spPr bwMode="auto">
            <a:xfrm flipH="1" flipV="1">
              <a:off x="3066" y="1371"/>
              <a:ext cx="189" cy="393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85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03] H. Alt, A. Efrat, G. Rote,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05] S. Brakatsoulas, D. Pfoser, R. Salas,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On Map-Matching Vehicle Tracking Data , VLDB 853-864 , 2005.</a:t>
            </a:r>
          </a:p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</p:spTree>
    <p:extLst>
      <p:ext uri="{BB962C8B-B14F-4D97-AF65-F5344CB8AC3E}">
        <p14:creationId xmlns:p14="http://schemas.microsoft.com/office/powerpoint/2010/main" val="406737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gluedF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3250"/>
            <a:ext cx="7391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7"/>
          <p:cNvSpPr txBox="1">
            <a:spLocks noChangeArrowheads="1"/>
          </p:cNvSpPr>
          <p:nvPr/>
        </p:nvSpPr>
        <p:spPr bwMode="auto">
          <a:xfrm>
            <a:off x="1019175" y="2409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G</a:t>
            </a:r>
            <a:endParaRPr lang="de-DE"/>
          </a:p>
        </p:txBody>
      </p:sp>
      <p:sp>
        <p:nvSpPr>
          <p:cNvPr id="41988" name="Oval 9"/>
          <p:cNvSpPr>
            <a:spLocks noChangeArrowheads="1"/>
          </p:cNvSpPr>
          <p:nvPr/>
        </p:nvSpPr>
        <p:spPr bwMode="auto">
          <a:xfrm>
            <a:off x="1414463" y="31480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Oval 10"/>
          <p:cNvSpPr>
            <a:spLocks noChangeArrowheads="1"/>
          </p:cNvSpPr>
          <p:nvPr/>
        </p:nvSpPr>
        <p:spPr bwMode="auto">
          <a:xfrm>
            <a:off x="1457325" y="352425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Oval 11"/>
          <p:cNvSpPr>
            <a:spLocks noChangeArrowheads="1"/>
          </p:cNvSpPr>
          <p:nvPr/>
        </p:nvSpPr>
        <p:spPr bwMode="auto">
          <a:xfrm>
            <a:off x="1966913" y="362426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Oval 12"/>
          <p:cNvSpPr>
            <a:spLocks noChangeArrowheads="1"/>
          </p:cNvSpPr>
          <p:nvPr/>
        </p:nvSpPr>
        <p:spPr bwMode="auto">
          <a:xfrm>
            <a:off x="1281113" y="3957638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Oval 13"/>
          <p:cNvSpPr>
            <a:spLocks noChangeArrowheads="1"/>
          </p:cNvSpPr>
          <p:nvPr/>
        </p:nvSpPr>
        <p:spPr bwMode="auto">
          <a:xfrm>
            <a:off x="1728788" y="41767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Oval 14"/>
          <p:cNvSpPr>
            <a:spLocks noChangeArrowheads="1"/>
          </p:cNvSpPr>
          <p:nvPr/>
        </p:nvSpPr>
        <p:spPr bwMode="auto">
          <a:xfrm>
            <a:off x="828675" y="377190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Oval 15"/>
          <p:cNvSpPr>
            <a:spLocks noChangeArrowheads="1"/>
          </p:cNvSpPr>
          <p:nvPr/>
        </p:nvSpPr>
        <p:spPr bwMode="auto">
          <a:xfrm>
            <a:off x="871538" y="4210050"/>
            <a:ext cx="128587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Line 16"/>
          <p:cNvSpPr>
            <a:spLocks noChangeShapeType="1"/>
          </p:cNvSpPr>
          <p:nvPr/>
        </p:nvSpPr>
        <p:spPr bwMode="auto">
          <a:xfrm>
            <a:off x="1485900" y="3257550"/>
            <a:ext cx="42863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Line 17"/>
          <p:cNvSpPr>
            <a:spLocks noChangeShapeType="1"/>
          </p:cNvSpPr>
          <p:nvPr/>
        </p:nvSpPr>
        <p:spPr bwMode="auto">
          <a:xfrm flipH="1" flipV="1">
            <a:off x="1533525" y="3586163"/>
            <a:ext cx="485775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Line 18"/>
          <p:cNvSpPr>
            <a:spLocks noChangeShapeType="1"/>
          </p:cNvSpPr>
          <p:nvPr/>
        </p:nvSpPr>
        <p:spPr bwMode="auto">
          <a:xfrm flipH="1">
            <a:off x="1347788" y="3614738"/>
            <a:ext cx="157162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8" name="Line 19"/>
          <p:cNvSpPr>
            <a:spLocks noChangeShapeType="1"/>
          </p:cNvSpPr>
          <p:nvPr/>
        </p:nvSpPr>
        <p:spPr bwMode="auto">
          <a:xfrm flipH="1" flipV="1">
            <a:off x="914400" y="3838575"/>
            <a:ext cx="404813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9" name="Line 20"/>
          <p:cNvSpPr>
            <a:spLocks noChangeShapeType="1"/>
          </p:cNvSpPr>
          <p:nvPr/>
        </p:nvSpPr>
        <p:spPr bwMode="auto">
          <a:xfrm flipV="1">
            <a:off x="952500" y="4033838"/>
            <a:ext cx="37623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Line 21"/>
          <p:cNvSpPr>
            <a:spLocks noChangeShapeType="1"/>
          </p:cNvSpPr>
          <p:nvPr/>
        </p:nvSpPr>
        <p:spPr bwMode="auto">
          <a:xfrm>
            <a:off x="1366838" y="4038600"/>
            <a:ext cx="414337" cy="2000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2001" name="Group 22"/>
          <p:cNvGrpSpPr>
            <a:grpSpLocks/>
          </p:cNvGrpSpPr>
          <p:nvPr/>
        </p:nvGrpSpPr>
        <p:grpSpPr bwMode="auto">
          <a:xfrm>
            <a:off x="4111625" y="2052638"/>
            <a:ext cx="1338263" cy="2319337"/>
            <a:chOff x="2415" y="1371"/>
            <a:chExt cx="843" cy="1461"/>
          </a:xfrm>
        </p:grpSpPr>
        <p:sp>
          <p:nvSpPr>
            <p:cNvPr id="42006" name="Line 23"/>
            <p:cNvSpPr>
              <a:spLocks noChangeShapeType="1"/>
            </p:cNvSpPr>
            <p:nvPr/>
          </p:nvSpPr>
          <p:spPr bwMode="auto">
            <a:xfrm flipH="1">
              <a:off x="2415" y="2166"/>
              <a:ext cx="555" cy="279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7" name="Line 24"/>
            <p:cNvSpPr>
              <a:spLocks noChangeShapeType="1"/>
            </p:cNvSpPr>
            <p:nvPr/>
          </p:nvSpPr>
          <p:spPr bwMode="auto">
            <a:xfrm flipH="1">
              <a:off x="2637" y="2562"/>
              <a:ext cx="141" cy="27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Line 25"/>
            <p:cNvSpPr>
              <a:spLocks noChangeShapeType="1"/>
            </p:cNvSpPr>
            <p:nvPr/>
          </p:nvSpPr>
          <p:spPr bwMode="auto">
            <a:xfrm flipV="1">
              <a:off x="2964" y="1758"/>
              <a:ext cx="294" cy="41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9" name="Line 26"/>
            <p:cNvSpPr>
              <a:spLocks noChangeShapeType="1"/>
            </p:cNvSpPr>
            <p:nvPr/>
          </p:nvSpPr>
          <p:spPr bwMode="auto">
            <a:xfrm flipH="1" flipV="1">
              <a:off x="3066" y="1371"/>
              <a:ext cx="189" cy="393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02" name="Rectangle 31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1143000"/>
          </a:xfrm>
          <a:noFill/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Sweep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42003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03] H. Alt, A. Efrat, G. Rote,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05] S. Brakatsoulas, D. Pfoser, R. Salas,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On Map-Matching Vehicle Tracking Data , VLDB 853-864 , 2005.</a:t>
            </a:r>
          </a:p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  <p:sp>
        <p:nvSpPr>
          <p:cNvPr id="42004" name="Rectangle 23"/>
          <p:cNvSpPr>
            <a:spLocks noChangeArrowheads="1"/>
          </p:cNvSpPr>
          <p:nvPr/>
        </p:nvSpPr>
        <p:spPr bwMode="auto">
          <a:xfrm>
            <a:off x="4149725" y="5356225"/>
            <a:ext cx="1528763" cy="392113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Rectangle 24"/>
          <p:cNvSpPr>
            <a:spLocks noChangeArrowheads="1"/>
          </p:cNvSpPr>
          <p:nvPr/>
        </p:nvSpPr>
        <p:spPr bwMode="auto">
          <a:xfrm>
            <a:off x="555625" y="5260975"/>
            <a:ext cx="8253413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de-DE" sz="2800"/>
              <a:t>Sweep all </a:t>
            </a:r>
            <a:r>
              <a:rPr lang="de-DE" sz="2800" i="1"/>
              <a:t>FD</a:t>
            </a:r>
            <a:r>
              <a:rPr lang="de-DE" sz="2800" i="1" baseline="-25000"/>
              <a:t>i,j</a:t>
            </a:r>
            <a:r>
              <a:rPr lang="de-DE" sz="2800"/>
              <a:t> with a sweep line from left to right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0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838200" y="1790700"/>
            <a:ext cx="7391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011" name="Picture 6" descr="gluedF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3250"/>
            <a:ext cx="7391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1019175" y="2409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G</a:t>
            </a:r>
            <a:endParaRPr lang="de-DE"/>
          </a:p>
        </p:txBody>
      </p:sp>
      <p:sp>
        <p:nvSpPr>
          <p:cNvPr id="456712" name="Rectangle 8"/>
          <p:cNvSpPr>
            <a:spLocks noChangeArrowheads="1"/>
          </p:cNvSpPr>
          <p:nvPr/>
        </p:nvSpPr>
        <p:spPr bwMode="auto">
          <a:xfrm>
            <a:off x="762000" y="49149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43014" name="Oval 9"/>
          <p:cNvSpPr>
            <a:spLocks noChangeArrowheads="1"/>
          </p:cNvSpPr>
          <p:nvPr/>
        </p:nvSpPr>
        <p:spPr bwMode="auto">
          <a:xfrm>
            <a:off x="1414463" y="31480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Oval 10"/>
          <p:cNvSpPr>
            <a:spLocks noChangeArrowheads="1"/>
          </p:cNvSpPr>
          <p:nvPr/>
        </p:nvSpPr>
        <p:spPr bwMode="auto">
          <a:xfrm>
            <a:off x="1457325" y="352425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Oval 11"/>
          <p:cNvSpPr>
            <a:spLocks noChangeArrowheads="1"/>
          </p:cNvSpPr>
          <p:nvPr/>
        </p:nvSpPr>
        <p:spPr bwMode="auto">
          <a:xfrm>
            <a:off x="1966913" y="362426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Oval 12"/>
          <p:cNvSpPr>
            <a:spLocks noChangeArrowheads="1"/>
          </p:cNvSpPr>
          <p:nvPr/>
        </p:nvSpPr>
        <p:spPr bwMode="auto">
          <a:xfrm>
            <a:off x="1281113" y="3957638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Oval 13"/>
          <p:cNvSpPr>
            <a:spLocks noChangeArrowheads="1"/>
          </p:cNvSpPr>
          <p:nvPr/>
        </p:nvSpPr>
        <p:spPr bwMode="auto">
          <a:xfrm>
            <a:off x="1728788" y="41767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Oval 14"/>
          <p:cNvSpPr>
            <a:spLocks noChangeArrowheads="1"/>
          </p:cNvSpPr>
          <p:nvPr/>
        </p:nvSpPr>
        <p:spPr bwMode="auto">
          <a:xfrm>
            <a:off x="828675" y="377190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Oval 15"/>
          <p:cNvSpPr>
            <a:spLocks noChangeArrowheads="1"/>
          </p:cNvSpPr>
          <p:nvPr/>
        </p:nvSpPr>
        <p:spPr bwMode="auto">
          <a:xfrm>
            <a:off x="871538" y="4210050"/>
            <a:ext cx="128587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Line 16"/>
          <p:cNvSpPr>
            <a:spLocks noChangeShapeType="1"/>
          </p:cNvSpPr>
          <p:nvPr/>
        </p:nvSpPr>
        <p:spPr bwMode="auto">
          <a:xfrm>
            <a:off x="1485900" y="3257550"/>
            <a:ext cx="42863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2" name="Line 17"/>
          <p:cNvSpPr>
            <a:spLocks noChangeShapeType="1"/>
          </p:cNvSpPr>
          <p:nvPr/>
        </p:nvSpPr>
        <p:spPr bwMode="auto">
          <a:xfrm flipH="1" flipV="1">
            <a:off x="1533525" y="3586163"/>
            <a:ext cx="485775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3" name="Line 18"/>
          <p:cNvSpPr>
            <a:spLocks noChangeShapeType="1"/>
          </p:cNvSpPr>
          <p:nvPr/>
        </p:nvSpPr>
        <p:spPr bwMode="auto">
          <a:xfrm flipH="1">
            <a:off x="1347788" y="3614738"/>
            <a:ext cx="157162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4" name="Line 19"/>
          <p:cNvSpPr>
            <a:spLocks noChangeShapeType="1"/>
          </p:cNvSpPr>
          <p:nvPr/>
        </p:nvSpPr>
        <p:spPr bwMode="auto">
          <a:xfrm flipH="1" flipV="1">
            <a:off x="914400" y="3838575"/>
            <a:ext cx="404813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5" name="Line 20"/>
          <p:cNvSpPr>
            <a:spLocks noChangeShapeType="1"/>
          </p:cNvSpPr>
          <p:nvPr/>
        </p:nvSpPr>
        <p:spPr bwMode="auto">
          <a:xfrm flipV="1">
            <a:off x="952500" y="4033838"/>
            <a:ext cx="37623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6" name="Line 21"/>
          <p:cNvSpPr>
            <a:spLocks noChangeShapeType="1"/>
          </p:cNvSpPr>
          <p:nvPr/>
        </p:nvSpPr>
        <p:spPr bwMode="auto">
          <a:xfrm>
            <a:off x="1366838" y="4038600"/>
            <a:ext cx="414337" cy="2000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3027" name="Group 22"/>
          <p:cNvGrpSpPr>
            <a:grpSpLocks/>
          </p:cNvGrpSpPr>
          <p:nvPr/>
        </p:nvGrpSpPr>
        <p:grpSpPr bwMode="auto">
          <a:xfrm>
            <a:off x="4433888" y="2119313"/>
            <a:ext cx="1338262" cy="2319337"/>
            <a:chOff x="2415" y="1371"/>
            <a:chExt cx="843" cy="1461"/>
          </a:xfrm>
        </p:grpSpPr>
        <p:sp>
          <p:nvSpPr>
            <p:cNvPr id="43032" name="Line 23"/>
            <p:cNvSpPr>
              <a:spLocks noChangeShapeType="1"/>
            </p:cNvSpPr>
            <p:nvPr/>
          </p:nvSpPr>
          <p:spPr bwMode="auto">
            <a:xfrm flipH="1">
              <a:off x="2415" y="2166"/>
              <a:ext cx="555" cy="279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3" name="Line 24"/>
            <p:cNvSpPr>
              <a:spLocks noChangeShapeType="1"/>
            </p:cNvSpPr>
            <p:nvPr/>
          </p:nvSpPr>
          <p:spPr bwMode="auto">
            <a:xfrm flipH="1">
              <a:off x="2637" y="2562"/>
              <a:ext cx="141" cy="27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4" name="Line 25"/>
            <p:cNvSpPr>
              <a:spLocks noChangeShapeType="1"/>
            </p:cNvSpPr>
            <p:nvPr/>
          </p:nvSpPr>
          <p:spPr bwMode="auto">
            <a:xfrm flipV="1">
              <a:off x="2964" y="1758"/>
              <a:ext cx="294" cy="41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5" name="Line 26"/>
            <p:cNvSpPr>
              <a:spLocks noChangeShapeType="1"/>
            </p:cNvSpPr>
            <p:nvPr/>
          </p:nvSpPr>
          <p:spPr bwMode="auto">
            <a:xfrm flipH="1" flipV="1">
              <a:off x="3066" y="1371"/>
              <a:ext cx="189" cy="393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28" name="Rectangle 31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1143000"/>
          </a:xfrm>
          <a:noFill/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Sweep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43029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 dirty="0"/>
              <a:t>[AER</a:t>
            </a:r>
            <a:r>
              <a:rPr lang="en-US" sz="1200" b="1" dirty="0">
                <a:solidFill>
                  <a:schemeClr val="accent2"/>
                </a:solidFill>
              </a:rPr>
              <a:t>W</a:t>
            </a:r>
            <a:r>
              <a:rPr lang="en-US" sz="1200" dirty="0"/>
              <a:t>03] H. Alt, A. </a:t>
            </a:r>
            <a:r>
              <a:rPr lang="en-US" sz="1200" dirty="0" err="1"/>
              <a:t>Efrat</a:t>
            </a:r>
            <a:r>
              <a:rPr lang="en-US" sz="1200" dirty="0"/>
              <a:t>, G. Rote, </a:t>
            </a:r>
            <a:r>
              <a:rPr lang="en-US" sz="1200" b="1" dirty="0">
                <a:solidFill>
                  <a:schemeClr val="accent2"/>
                </a:solidFill>
              </a:rPr>
              <a:t>C. </a:t>
            </a:r>
            <a:r>
              <a:rPr lang="en-US" sz="1200" b="1" dirty="0" err="1">
                <a:solidFill>
                  <a:schemeClr val="accent2"/>
                </a:solidFill>
              </a:rPr>
              <a:t>Wenk</a:t>
            </a:r>
            <a:r>
              <a:rPr lang="en-US" sz="1200" dirty="0"/>
              <a:t>, Matching Planar Maps, </a:t>
            </a:r>
            <a:r>
              <a:rPr lang="en-US" sz="1200" i="1" dirty="0"/>
              <a:t>J. of Algorithms</a:t>
            </a:r>
            <a:r>
              <a:rPr lang="en-US" sz="1200" dirty="0"/>
              <a:t> 49: 262-283, 2003.</a:t>
            </a:r>
          </a:p>
          <a:p>
            <a:pPr algn="l"/>
            <a:r>
              <a:rPr lang="en-US" sz="1200" dirty="0"/>
              <a:t>[BPS</a:t>
            </a:r>
            <a:r>
              <a:rPr lang="en-US" sz="1200" b="1" dirty="0">
                <a:solidFill>
                  <a:schemeClr val="accent2"/>
                </a:solidFill>
              </a:rPr>
              <a:t>W</a:t>
            </a:r>
            <a:r>
              <a:rPr lang="en-US" sz="1200" dirty="0"/>
              <a:t>05] S. </a:t>
            </a:r>
            <a:r>
              <a:rPr lang="en-US" sz="1200" dirty="0" err="1"/>
              <a:t>Brakatsoulas</a:t>
            </a:r>
            <a:r>
              <a:rPr lang="en-US" sz="1200" dirty="0"/>
              <a:t>, D. </a:t>
            </a:r>
            <a:r>
              <a:rPr lang="en-US" sz="1200" dirty="0" err="1"/>
              <a:t>Pfoser</a:t>
            </a:r>
            <a:r>
              <a:rPr lang="en-US" sz="1200" dirty="0"/>
              <a:t>, R. Salas, </a:t>
            </a:r>
            <a:r>
              <a:rPr lang="en-US" sz="1200" b="1" dirty="0">
                <a:solidFill>
                  <a:schemeClr val="accent2"/>
                </a:solidFill>
              </a:rPr>
              <a:t>C. </a:t>
            </a:r>
            <a:r>
              <a:rPr lang="en-US" sz="1200" b="1" dirty="0" err="1">
                <a:solidFill>
                  <a:schemeClr val="accent2"/>
                </a:solidFill>
              </a:rPr>
              <a:t>Wenk</a:t>
            </a:r>
            <a:r>
              <a:rPr lang="en-US" sz="1200" dirty="0"/>
              <a:t>, On Map-Matching Vehicle Tracking Data , VLDB 853-864 , 2005.</a:t>
            </a:r>
          </a:p>
          <a:p>
            <a:pPr algn="l"/>
            <a:r>
              <a:rPr lang="en-US" sz="1200" dirty="0"/>
              <a:t>[</a:t>
            </a:r>
            <a:r>
              <a:rPr lang="en-US" sz="1200" b="1" dirty="0">
                <a:solidFill>
                  <a:schemeClr val="accent2"/>
                </a:solidFill>
              </a:rPr>
              <a:t>W</a:t>
            </a:r>
            <a:r>
              <a:rPr lang="en-US" sz="1200" dirty="0"/>
              <a:t>SP06] </a:t>
            </a:r>
            <a:r>
              <a:rPr lang="en-US" sz="1200" b="1" dirty="0">
                <a:solidFill>
                  <a:schemeClr val="accent2"/>
                </a:solidFill>
              </a:rPr>
              <a:t>C. </a:t>
            </a:r>
            <a:r>
              <a:rPr lang="en-US" sz="1200" b="1" dirty="0" err="1">
                <a:solidFill>
                  <a:schemeClr val="accent2"/>
                </a:solidFill>
              </a:rPr>
              <a:t>Wenk</a:t>
            </a:r>
            <a:r>
              <a:rPr lang="en-US" sz="1200" dirty="0"/>
              <a:t>, R. Salas, D. </a:t>
            </a:r>
            <a:r>
              <a:rPr lang="en-US" sz="1200" dirty="0" err="1"/>
              <a:t>Pfoser</a:t>
            </a:r>
            <a:r>
              <a:rPr lang="en-US" sz="1200" dirty="0"/>
              <a:t>, </a:t>
            </a:r>
            <a:r>
              <a:rPr lang="en-US" sz="1200" dirty="0" err="1"/>
              <a:t>Adressing</a:t>
            </a:r>
            <a:r>
              <a:rPr lang="en-US" sz="1200" dirty="0"/>
              <a:t> the Need for Map-Matching Speed…, SSDBM: 379-388, 2006. </a:t>
            </a:r>
          </a:p>
        </p:txBody>
      </p:sp>
      <p:sp>
        <p:nvSpPr>
          <p:cNvPr id="43030" name="Rectangle 23"/>
          <p:cNvSpPr>
            <a:spLocks noChangeArrowheads="1"/>
          </p:cNvSpPr>
          <p:nvPr/>
        </p:nvSpPr>
        <p:spPr bwMode="auto">
          <a:xfrm>
            <a:off x="4149725" y="5337175"/>
            <a:ext cx="1528763" cy="392113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1" name="Rectangle 24"/>
          <p:cNvSpPr>
            <a:spLocks noChangeArrowheads="1"/>
          </p:cNvSpPr>
          <p:nvPr/>
        </p:nvSpPr>
        <p:spPr bwMode="auto">
          <a:xfrm>
            <a:off x="555625" y="5241925"/>
            <a:ext cx="8253413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de-DE" sz="2800"/>
              <a:t>Sweep all </a:t>
            </a:r>
            <a:r>
              <a:rPr lang="de-DE" sz="2800" i="1"/>
              <a:t>FD</a:t>
            </a:r>
            <a:r>
              <a:rPr lang="de-DE" sz="2800" i="1" baseline="-25000"/>
              <a:t>i,j</a:t>
            </a:r>
            <a:r>
              <a:rPr lang="de-DE" sz="2800"/>
              <a:t> with a sweep line from left to right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6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12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838200" y="1790700"/>
            <a:ext cx="7391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035" name="Picture 6" descr="gluedF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3250"/>
            <a:ext cx="7391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7"/>
          <p:cNvSpPr txBox="1">
            <a:spLocks noChangeArrowheads="1"/>
          </p:cNvSpPr>
          <p:nvPr/>
        </p:nvSpPr>
        <p:spPr bwMode="auto">
          <a:xfrm>
            <a:off x="1019175" y="2409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G</a:t>
            </a:r>
            <a:endParaRPr lang="de-DE"/>
          </a:p>
        </p:txBody>
      </p:sp>
      <p:sp>
        <p:nvSpPr>
          <p:cNvPr id="457736" name="Rectangle 8"/>
          <p:cNvSpPr>
            <a:spLocks noChangeArrowheads="1"/>
          </p:cNvSpPr>
          <p:nvPr/>
        </p:nvSpPr>
        <p:spPr bwMode="auto">
          <a:xfrm>
            <a:off x="762000" y="51054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44038" name="Oval 9"/>
          <p:cNvSpPr>
            <a:spLocks noChangeArrowheads="1"/>
          </p:cNvSpPr>
          <p:nvPr/>
        </p:nvSpPr>
        <p:spPr bwMode="auto">
          <a:xfrm>
            <a:off x="1414463" y="31480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Oval 10"/>
          <p:cNvSpPr>
            <a:spLocks noChangeArrowheads="1"/>
          </p:cNvSpPr>
          <p:nvPr/>
        </p:nvSpPr>
        <p:spPr bwMode="auto">
          <a:xfrm>
            <a:off x="1457325" y="352425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Oval 11"/>
          <p:cNvSpPr>
            <a:spLocks noChangeArrowheads="1"/>
          </p:cNvSpPr>
          <p:nvPr/>
        </p:nvSpPr>
        <p:spPr bwMode="auto">
          <a:xfrm>
            <a:off x="1966913" y="362426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Oval 12"/>
          <p:cNvSpPr>
            <a:spLocks noChangeArrowheads="1"/>
          </p:cNvSpPr>
          <p:nvPr/>
        </p:nvSpPr>
        <p:spPr bwMode="auto">
          <a:xfrm>
            <a:off x="1281113" y="3957638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Oval 13"/>
          <p:cNvSpPr>
            <a:spLocks noChangeArrowheads="1"/>
          </p:cNvSpPr>
          <p:nvPr/>
        </p:nvSpPr>
        <p:spPr bwMode="auto">
          <a:xfrm>
            <a:off x="1728788" y="41767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Oval 14"/>
          <p:cNvSpPr>
            <a:spLocks noChangeArrowheads="1"/>
          </p:cNvSpPr>
          <p:nvPr/>
        </p:nvSpPr>
        <p:spPr bwMode="auto">
          <a:xfrm>
            <a:off x="828675" y="377190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Oval 15"/>
          <p:cNvSpPr>
            <a:spLocks noChangeArrowheads="1"/>
          </p:cNvSpPr>
          <p:nvPr/>
        </p:nvSpPr>
        <p:spPr bwMode="auto">
          <a:xfrm>
            <a:off x="871538" y="4210050"/>
            <a:ext cx="128587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Line 16"/>
          <p:cNvSpPr>
            <a:spLocks noChangeShapeType="1"/>
          </p:cNvSpPr>
          <p:nvPr/>
        </p:nvSpPr>
        <p:spPr bwMode="auto">
          <a:xfrm>
            <a:off x="1485900" y="3257550"/>
            <a:ext cx="42863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6" name="Line 17"/>
          <p:cNvSpPr>
            <a:spLocks noChangeShapeType="1"/>
          </p:cNvSpPr>
          <p:nvPr/>
        </p:nvSpPr>
        <p:spPr bwMode="auto">
          <a:xfrm flipH="1" flipV="1">
            <a:off x="1533525" y="3586163"/>
            <a:ext cx="485775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7" name="Line 18"/>
          <p:cNvSpPr>
            <a:spLocks noChangeShapeType="1"/>
          </p:cNvSpPr>
          <p:nvPr/>
        </p:nvSpPr>
        <p:spPr bwMode="auto">
          <a:xfrm flipH="1">
            <a:off x="1347788" y="3614738"/>
            <a:ext cx="157162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8" name="Line 19"/>
          <p:cNvSpPr>
            <a:spLocks noChangeShapeType="1"/>
          </p:cNvSpPr>
          <p:nvPr/>
        </p:nvSpPr>
        <p:spPr bwMode="auto">
          <a:xfrm flipH="1" flipV="1">
            <a:off x="914400" y="3838575"/>
            <a:ext cx="404813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9" name="Line 20"/>
          <p:cNvSpPr>
            <a:spLocks noChangeShapeType="1"/>
          </p:cNvSpPr>
          <p:nvPr/>
        </p:nvSpPr>
        <p:spPr bwMode="auto">
          <a:xfrm flipV="1">
            <a:off x="952500" y="4033838"/>
            <a:ext cx="37623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0" name="Line 21"/>
          <p:cNvSpPr>
            <a:spLocks noChangeShapeType="1"/>
          </p:cNvSpPr>
          <p:nvPr/>
        </p:nvSpPr>
        <p:spPr bwMode="auto">
          <a:xfrm>
            <a:off x="1366838" y="4038600"/>
            <a:ext cx="414337" cy="2000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51" name="Group 22"/>
          <p:cNvGrpSpPr>
            <a:grpSpLocks/>
          </p:cNvGrpSpPr>
          <p:nvPr/>
        </p:nvGrpSpPr>
        <p:grpSpPr bwMode="auto">
          <a:xfrm>
            <a:off x="4767263" y="2219325"/>
            <a:ext cx="1338262" cy="2319338"/>
            <a:chOff x="2415" y="1371"/>
            <a:chExt cx="843" cy="1461"/>
          </a:xfrm>
        </p:grpSpPr>
        <p:sp>
          <p:nvSpPr>
            <p:cNvPr id="44056" name="Line 23"/>
            <p:cNvSpPr>
              <a:spLocks noChangeShapeType="1"/>
            </p:cNvSpPr>
            <p:nvPr/>
          </p:nvSpPr>
          <p:spPr bwMode="auto">
            <a:xfrm flipH="1">
              <a:off x="2415" y="2166"/>
              <a:ext cx="555" cy="279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7" name="Line 24"/>
            <p:cNvSpPr>
              <a:spLocks noChangeShapeType="1"/>
            </p:cNvSpPr>
            <p:nvPr/>
          </p:nvSpPr>
          <p:spPr bwMode="auto">
            <a:xfrm flipH="1">
              <a:off x="2637" y="2562"/>
              <a:ext cx="141" cy="27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8" name="Line 25"/>
            <p:cNvSpPr>
              <a:spLocks noChangeShapeType="1"/>
            </p:cNvSpPr>
            <p:nvPr/>
          </p:nvSpPr>
          <p:spPr bwMode="auto">
            <a:xfrm flipV="1">
              <a:off x="2964" y="1758"/>
              <a:ext cx="294" cy="41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9" name="Line 26"/>
            <p:cNvSpPr>
              <a:spLocks noChangeShapeType="1"/>
            </p:cNvSpPr>
            <p:nvPr/>
          </p:nvSpPr>
          <p:spPr bwMode="auto">
            <a:xfrm flipH="1" flipV="1">
              <a:off x="3066" y="1371"/>
              <a:ext cx="189" cy="393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52" name="Rectangle 31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1143000"/>
          </a:xfrm>
          <a:noFill/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Sweep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44053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03] H. Alt, A. Efrat, G. Rote,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05] S. Brakatsoulas, D. Pfoser, R. Salas,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On Map-Matching Vehicle Tracking Data , VLDB 853-864 , 2005.</a:t>
            </a:r>
          </a:p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  <p:sp>
        <p:nvSpPr>
          <p:cNvPr id="44054" name="Rectangle 23"/>
          <p:cNvSpPr>
            <a:spLocks noChangeArrowheads="1"/>
          </p:cNvSpPr>
          <p:nvPr/>
        </p:nvSpPr>
        <p:spPr bwMode="auto">
          <a:xfrm>
            <a:off x="4149725" y="5337175"/>
            <a:ext cx="1528763" cy="392113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5" name="Rectangle 24"/>
          <p:cNvSpPr>
            <a:spLocks noChangeArrowheads="1"/>
          </p:cNvSpPr>
          <p:nvPr/>
        </p:nvSpPr>
        <p:spPr bwMode="auto">
          <a:xfrm>
            <a:off x="555625" y="5241925"/>
            <a:ext cx="8253413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de-DE" sz="2800"/>
              <a:t>Sweep all </a:t>
            </a:r>
            <a:r>
              <a:rPr lang="de-DE" sz="2800" i="1"/>
              <a:t>FD</a:t>
            </a:r>
            <a:r>
              <a:rPr lang="de-DE" sz="2800" i="1" baseline="-25000"/>
              <a:t>i,j</a:t>
            </a:r>
            <a:r>
              <a:rPr lang="de-DE" sz="2800"/>
              <a:t> with a sweep line from left to right</a:t>
            </a:r>
          </a:p>
        </p:txBody>
      </p:sp>
    </p:spTree>
    <p:extLst>
      <p:ext uri="{BB962C8B-B14F-4D97-AF65-F5344CB8AC3E}">
        <p14:creationId xmlns:p14="http://schemas.microsoft.com/office/powerpoint/2010/main" val="253714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838200" y="1790700"/>
            <a:ext cx="7391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059" name="Picture 6" descr="gluedF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3250"/>
            <a:ext cx="7391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1019175" y="2409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G</a:t>
            </a:r>
            <a:endParaRPr lang="de-DE"/>
          </a:p>
        </p:txBody>
      </p:sp>
      <p:sp>
        <p:nvSpPr>
          <p:cNvPr id="458760" name="Rectangle 8"/>
          <p:cNvSpPr>
            <a:spLocks noChangeArrowheads="1"/>
          </p:cNvSpPr>
          <p:nvPr/>
        </p:nvSpPr>
        <p:spPr bwMode="auto">
          <a:xfrm>
            <a:off x="762000" y="49149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45062" name="Oval 9"/>
          <p:cNvSpPr>
            <a:spLocks noChangeArrowheads="1"/>
          </p:cNvSpPr>
          <p:nvPr/>
        </p:nvSpPr>
        <p:spPr bwMode="auto">
          <a:xfrm>
            <a:off x="1414463" y="31480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Oval 10"/>
          <p:cNvSpPr>
            <a:spLocks noChangeArrowheads="1"/>
          </p:cNvSpPr>
          <p:nvPr/>
        </p:nvSpPr>
        <p:spPr bwMode="auto">
          <a:xfrm>
            <a:off x="1457325" y="352425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Oval 11"/>
          <p:cNvSpPr>
            <a:spLocks noChangeArrowheads="1"/>
          </p:cNvSpPr>
          <p:nvPr/>
        </p:nvSpPr>
        <p:spPr bwMode="auto">
          <a:xfrm>
            <a:off x="1966913" y="362426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Oval 12"/>
          <p:cNvSpPr>
            <a:spLocks noChangeArrowheads="1"/>
          </p:cNvSpPr>
          <p:nvPr/>
        </p:nvSpPr>
        <p:spPr bwMode="auto">
          <a:xfrm>
            <a:off x="1281113" y="3957638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Oval 13"/>
          <p:cNvSpPr>
            <a:spLocks noChangeArrowheads="1"/>
          </p:cNvSpPr>
          <p:nvPr/>
        </p:nvSpPr>
        <p:spPr bwMode="auto">
          <a:xfrm>
            <a:off x="1728788" y="41767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Oval 14"/>
          <p:cNvSpPr>
            <a:spLocks noChangeArrowheads="1"/>
          </p:cNvSpPr>
          <p:nvPr/>
        </p:nvSpPr>
        <p:spPr bwMode="auto">
          <a:xfrm>
            <a:off x="828675" y="377190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Oval 15"/>
          <p:cNvSpPr>
            <a:spLocks noChangeArrowheads="1"/>
          </p:cNvSpPr>
          <p:nvPr/>
        </p:nvSpPr>
        <p:spPr bwMode="auto">
          <a:xfrm>
            <a:off x="871538" y="4210050"/>
            <a:ext cx="128587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Line 16"/>
          <p:cNvSpPr>
            <a:spLocks noChangeShapeType="1"/>
          </p:cNvSpPr>
          <p:nvPr/>
        </p:nvSpPr>
        <p:spPr bwMode="auto">
          <a:xfrm>
            <a:off x="1485900" y="3257550"/>
            <a:ext cx="42863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0" name="Line 17"/>
          <p:cNvSpPr>
            <a:spLocks noChangeShapeType="1"/>
          </p:cNvSpPr>
          <p:nvPr/>
        </p:nvSpPr>
        <p:spPr bwMode="auto">
          <a:xfrm flipH="1" flipV="1">
            <a:off x="1533525" y="3586163"/>
            <a:ext cx="485775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1" name="Line 18"/>
          <p:cNvSpPr>
            <a:spLocks noChangeShapeType="1"/>
          </p:cNvSpPr>
          <p:nvPr/>
        </p:nvSpPr>
        <p:spPr bwMode="auto">
          <a:xfrm flipH="1">
            <a:off x="1347788" y="3614738"/>
            <a:ext cx="157162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2" name="Line 19"/>
          <p:cNvSpPr>
            <a:spLocks noChangeShapeType="1"/>
          </p:cNvSpPr>
          <p:nvPr/>
        </p:nvSpPr>
        <p:spPr bwMode="auto">
          <a:xfrm flipH="1" flipV="1">
            <a:off x="914400" y="3838575"/>
            <a:ext cx="404813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3" name="Line 20"/>
          <p:cNvSpPr>
            <a:spLocks noChangeShapeType="1"/>
          </p:cNvSpPr>
          <p:nvPr/>
        </p:nvSpPr>
        <p:spPr bwMode="auto">
          <a:xfrm flipV="1">
            <a:off x="952500" y="4033838"/>
            <a:ext cx="37623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4" name="Line 21"/>
          <p:cNvSpPr>
            <a:spLocks noChangeShapeType="1"/>
          </p:cNvSpPr>
          <p:nvPr/>
        </p:nvSpPr>
        <p:spPr bwMode="auto">
          <a:xfrm>
            <a:off x="1366838" y="4038600"/>
            <a:ext cx="414337" cy="2000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75" name="Group 22"/>
          <p:cNvGrpSpPr>
            <a:grpSpLocks/>
          </p:cNvGrpSpPr>
          <p:nvPr/>
        </p:nvGrpSpPr>
        <p:grpSpPr bwMode="auto">
          <a:xfrm>
            <a:off x="5245100" y="2352675"/>
            <a:ext cx="1338263" cy="2319338"/>
            <a:chOff x="2415" y="1371"/>
            <a:chExt cx="843" cy="1461"/>
          </a:xfrm>
        </p:grpSpPr>
        <p:sp>
          <p:nvSpPr>
            <p:cNvPr id="45081" name="Line 23"/>
            <p:cNvSpPr>
              <a:spLocks noChangeShapeType="1"/>
            </p:cNvSpPr>
            <p:nvPr/>
          </p:nvSpPr>
          <p:spPr bwMode="auto">
            <a:xfrm flipH="1">
              <a:off x="2415" y="2166"/>
              <a:ext cx="555" cy="279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2" name="Line 24"/>
            <p:cNvSpPr>
              <a:spLocks noChangeShapeType="1"/>
            </p:cNvSpPr>
            <p:nvPr/>
          </p:nvSpPr>
          <p:spPr bwMode="auto">
            <a:xfrm flipH="1">
              <a:off x="2637" y="2562"/>
              <a:ext cx="141" cy="27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3" name="Line 25"/>
            <p:cNvSpPr>
              <a:spLocks noChangeShapeType="1"/>
            </p:cNvSpPr>
            <p:nvPr/>
          </p:nvSpPr>
          <p:spPr bwMode="auto">
            <a:xfrm flipV="1">
              <a:off x="2964" y="1758"/>
              <a:ext cx="294" cy="41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4" name="Line 26"/>
            <p:cNvSpPr>
              <a:spLocks noChangeShapeType="1"/>
            </p:cNvSpPr>
            <p:nvPr/>
          </p:nvSpPr>
          <p:spPr bwMode="auto">
            <a:xfrm flipH="1" flipV="1">
              <a:off x="3066" y="1371"/>
              <a:ext cx="189" cy="393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76" name="Line 27"/>
          <p:cNvSpPr>
            <a:spLocks noChangeShapeType="1"/>
          </p:cNvSpPr>
          <p:nvPr/>
        </p:nvSpPr>
        <p:spPr bwMode="auto">
          <a:xfrm flipV="1">
            <a:off x="7056438" y="2738438"/>
            <a:ext cx="119062" cy="65087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7" name="Rectangle 32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1143000"/>
          </a:xfrm>
          <a:noFill/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Sweep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45078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03] H. Alt, A. Efrat, G. Rote,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05] S. Brakatsoulas, D. Pfoser, R. Salas,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On Map-Matching Vehicle Tracking Data , VLDB 853-864 , 2005.</a:t>
            </a:r>
          </a:p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4149725" y="5337175"/>
            <a:ext cx="1528763" cy="392113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555625" y="5241925"/>
            <a:ext cx="8253413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de-DE" sz="2800"/>
              <a:t>Sweep all </a:t>
            </a:r>
            <a:r>
              <a:rPr lang="de-DE" sz="2800" i="1"/>
              <a:t>FD</a:t>
            </a:r>
            <a:r>
              <a:rPr lang="de-DE" sz="2800" i="1" baseline="-25000"/>
              <a:t>i,j</a:t>
            </a:r>
            <a:r>
              <a:rPr lang="de-DE" sz="2800"/>
              <a:t> with a sweep line from left to right</a:t>
            </a:r>
          </a:p>
        </p:txBody>
      </p:sp>
    </p:spTree>
    <p:extLst>
      <p:ext uri="{BB962C8B-B14F-4D97-AF65-F5344CB8AC3E}">
        <p14:creationId xmlns:p14="http://schemas.microsoft.com/office/powerpoint/2010/main" val="178988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6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Shape Matching - Applications</a:t>
            </a:r>
            <a:endParaRPr lang="de-DE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>
                <a:solidFill>
                  <a:schemeClr val="bg1"/>
                </a:solidFill>
              </a:rPr>
              <a:t>Character Recognition</a:t>
            </a:r>
          </a:p>
          <a:p>
            <a:pPr>
              <a:lnSpc>
                <a:spcPct val="90000"/>
              </a:lnSpc>
            </a:pPr>
            <a:r>
              <a:rPr lang="de-DE">
                <a:solidFill>
                  <a:schemeClr val="bg1"/>
                </a:solidFill>
              </a:rPr>
              <a:t>Fingerprint Identification</a:t>
            </a:r>
          </a:p>
          <a:p>
            <a:pPr>
              <a:lnSpc>
                <a:spcPct val="90000"/>
              </a:lnSpc>
            </a:pPr>
            <a:r>
              <a:rPr lang="de-DE">
                <a:solidFill>
                  <a:schemeClr val="bg1"/>
                </a:solidFill>
              </a:rPr>
              <a:t>Molecule Docking, Drug Design</a:t>
            </a:r>
          </a:p>
          <a:p>
            <a:pPr>
              <a:lnSpc>
                <a:spcPct val="90000"/>
              </a:lnSpc>
            </a:pPr>
            <a:r>
              <a:rPr lang="de-DE">
                <a:solidFill>
                  <a:schemeClr val="bg1"/>
                </a:solidFill>
              </a:rPr>
              <a:t>Image Interpretation and Segmentation</a:t>
            </a:r>
          </a:p>
          <a:p>
            <a:pPr>
              <a:lnSpc>
                <a:spcPct val="90000"/>
              </a:lnSpc>
            </a:pPr>
            <a:r>
              <a:rPr lang="de-DE">
                <a:solidFill>
                  <a:schemeClr val="bg1"/>
                </a:solidFill>
              </a:rPr>
              <a:t>Quality Control of Workpieces</a:t>
            </a:r>
          </a:p>
          <a:p>
            <a:pPr>
              <a:lnSpc>
                <a:spcPct val="90000"/>
              </a:lnSpc>
            </a:pPr>
            <a:r>
              <a:rPr lang="de-DE">
                <a:solidFill>
                  <a:schemeClr val="bg1"/>
                </a:solidFill>
              </a:rPr>
              <a:t>Robotics</a:t>
            </a:r>
          </a:p>
          <a:p>
            <a:pPr>
              <a:lnSpc>
                <a:spcPct val="90000"/>
              </a:lnSpc>
            </a:pPr>
            <a:r>
              <a:rPr lang="de-DE">
                <a:solidFill>
                  <a:schemeClr val="bg1"/>
                </a:solidFill>
              </a:rPr>
              <a:t>Pose Determination of Satellites</a:t>
            </a:r>
          </a:p>
          <a:p>
            <a:pPr>
              <a:lnSpc>
                <a:spcPct val="90000"/>
              </a:lnSpc>
            </a:pPr>
            <a:r>
              <a:rPr lang="de-DE">
                <a:solidFill>
                  <a:schemeClr val="bg1"/>
                </a:solidFill>
              </a:rPr>
              <a:t>Puzzling</a:t>
            </a:r>
          </a:p>
          <a:p>
            <a:pPr>
              <a:lnSpc>
                <a:spcPct val="90000"/>
              </a:lnSpc>
            </a:pPr>
            <a:r>
              <a:rPr lang="de-DE">
                <a:solidFill>
                  <a:schemeClr val="bg1"/>
                </a:solidFill>
              </a:rPr>
              <a:t>. . 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6" t="15356" r="25815" b="10133"/>
          <a:stretch/>
        </p:blipFill>
        <p:spPr bwMode="auto">
          <a:xfrm>
            <a:off x="1067519" y="398265"/>
            <a:ext cx="7226954" cy="554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838200" y="1790700"/>
            <a:ext cx="7391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083" name="Picture 6" descr="gluedF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3250"/>
            <a:ext cx="7391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7"/>
          <p:cNvSpPr txBox="1">
            <a:spLocks noChangeArrowheads="1"/>
          </p:cNvSpPr>
          <p:nvPr/>
        </p:nvSpPr>
        <p:spPr bwMode="auto">
          <a:xfrm>
            <a:off x="1019175" y="2409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G</a:t>
            </a:r>
            <a:endParaRPr lang="de-DE"/>
          </a:p>
        </p:txBody>
      </p:sp>
      <p:sp>
        <p:nvSpPr>
          <p:cNvPr id="459784" name="Rectangle 8"/>
          <p:cNvSpPr>
            <a:spLocks noChangeArrowheads="1"/>
          </p:cNvSpPr>
          <p:nvPr/>
        </p:nvSpPr>
        <p:spPr bwMode="auto">
          <a:xfrm>
            <a:off x="762000" y="49149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46086" name="Oval 9"/>
          <p:cNvSpPr>
            <a:spLocks noChangeArrowheads="1"/>
          </p:cNvSpPr>
          <p:nvPr/>
        </p:nvSpPr>
        <p:spPr bwMode="auto">
          <a:xfrm>
            <a:off x="1414463" y="31480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Oval 10"/>
          <p:cNvSpPr>
            <a:spLocks noChangeArrowheads="1"/>
          </p:cNvSpPr>
          <p:nvPr/>
        </p:nvSpPr>
        <p:spPr bwMode="auto">
          <a:xfrm>
            <a:off x="1457325" y="352425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Oval 11"/>
          <p:cNvSpPr>
            <a:spLocks noChangeArrowheads="1"/>
          </p:cNvSpPr>
          <p:nvPr/>
        </p:nvSpPr>
        <p:spPr bwMode="auto">
          <a:xfrm>
            <a:off x="1966913" y="362426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Oval 12"/>
          <p:cNvSpPr>
            <a:spLocks noChangeArrowheads="1"/>
          </p:cNvSpPr>
          <p:nvPr/>
        </p:nvSpPr>
        <p:spPr bwMode="auto">
          <a:xfrm>
            <a:off x="1281113" y="3957638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Oval 13"/>
          <p:cNvSpPr>
            <a:spLocks noChangeArrowheads="1"/>
          </p:cNvSpPr>
          <p:nvPr/>
        </p:nvSpPr>
        <p:spPr bwMode="auto">
          <a:xfrm>
            <a:off x="1728788" y="41767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Oval 14"/>
          <p:cNvSpPr>
            <a:spLocks noChangeArrowheads="1"/>
          </p:cNvSpPr>
          <p:nvPr/>
        </p:nvSpPr>
        <p:spPr bwMode="auto">
          <a:xfrm>
            <a:off x="828675" y="377190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Oval 15"/>
          <p:cNvSpPr>
            <a:spLocks noChangeArrowheads="1"/>
          </p:cNvSpPr>
          <p:nvPr/>
        </p:nvSpPr>
        <p:spPr bwMode="auto">
          <a:xfrm>
            <a:off x="871538" y="4210050"/>
            <a:ext cx="128587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3" name="Line 16"/>
          <p:cNvSpPr>
            <a:spLocks noChangeShapeType="1"/>
          </p:cNvSpPr>
          <p:nvPr/>
        </p:nvSpPr>
        <p:spPr bwMode="auto">
          <a:xfrm>
            <a:off x="1485900" y="3257550"/>
            <a:ext cx="42863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4" name="Line 17"/>
          <p:cNvSpPr>
            <a:spLocks noChangeShapeType="1"/>
          </p:cNvSpPr>
          <p:nvPr/>
        </p:nvSpPr>
        <p:spPr bwMode="auto">
          <a:xfrm flipH="1" flipV="1">
            <a:off x="1533525" y="3586163"/>
            <a:ext cx="485775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5" name="Line 18"/>
          <p:cNvSpPr>
            <a:spLocks noChangeShapeType="1"/>
          </p:cNvSpPr>
          <p:nvPr/>
        </p:nvSpPr>
        <p:spPr bwMode="auto">
          <a:xfrm flipH="1">
            <a:off x="1347788" y="3614738"/>
            <a:ext cx="157162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6" name="Line 19"/>
          <p:cNvSpPr>
            <a:spLocks noChangeShapeType="1"/>
          </p:cNvSpPr>
          <p:nvPr/>
        </p:nvSpPr>
        <p:spPr bwMode="auto">
          <a:xfrm flipH="1" flipV="1">
            <a:off x="914400" y="3838575"/>
            <a:ext cx="404813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7" name="Line 20"/>
          <p:cNvSpPr>
            <a:spLocks noChangeShapeType="1"/>
          </p:cNvSpPr>
          <p:nvPr/>
        </p:nvSpPr>
        <p:spPr bwMode="auto">
          <a:xfrm flipV="1">
            <a:off x="952500" y="4033838"/>
            <a:ext cx="37623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8" name="Line 21"/>
          <p:cNvSpPr>
            <a:spLocks noChangeShapeType="1"/>
          </p:cNvSpPr>
          <p:nvPr/>
        </p:nvSpPr>
        <p:spPr bwMode="auto">
          <a:xfrm>
            <a:off x="1366838" y="4038600"/>
            <a:ext cx="414337" cy="2000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9" name="Line 22"/>
          <p:cNvSpPr>
            <a:spLocks noChangeShapeType="1"/>
          </p:cNvSpPr>
          <p:nvPr/>
        </p:nvSpPr>
        <p:spPr bwMode="auto">
          <a:xfrm flipH="1">
            <a:off x="5567363" y="3692525"/>
            <a:ext cx="881062" cy="442913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0" name="Line 23"/>
          <p:cNvSpPr>
            <a:spLocks noChangeShapeType="1"/>
          </p:cNvSpPr>
          <p:nvPr/>
        </p:nvSpPr>
        <p:spPr bwMode="auto">
          <a:xfrm flipH="1">
            <a:off x="5919788" y="4049713"/>
            <a:ext cx="385762" cy="700087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1" name="Line 24"/>
          <p:cNvSpPr>
            <a:spLocks noChangeShapeType="1"/>
          </p:cNvSpPr>
          <p:nvPr/>
        </p:nvSpPr>
        <p:spPr bwMode="auto">
          <a:xfrm flipV="1">
            <a:off x="6438900" y="3044825"/>
            <a:ext cx="466725" cy="657225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2" name="Line 25"/>
          <p:cNvSpPr>
            <a:spLocks noChangeShapeType="1"/>
          </p:cNvSpPr>
          <p:nvPr/>
        </p:nvSpPr>
        <p:spPr bwMode="auto">
          <a:xfrm flipH="1" flipV="1">
            <a:off x="6600825" y="2430463"/>
            <a:ext cx="300038" cy="623887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3" name="Line 26"/>
          <p:cNvSpPr>
            <a:spLocks noChangeShapeType="1"/>
          </p:cNvSpPr>
          <p:nvPr/>
        </p:nvSpPr>
        <p:spPr bwMode="auto">
          <a:xfrm flipV="1">
            <a:off x="7140575" y="2824163"/>
            <a:ext cx="344488" cy="136525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4" name="Line 27"/>
          <p:cNvSpPr>
            <a:spLocks noChangeShapeType="1"/>
          </p:cNvSpPr>
          <p:nvPr/>
        </p:nvSpPr>
        <p:spPr bwMode="auto">
          <a:xfrm>
            <a:off x="6796088" y="3729038"/>
            <a:ext cx="423862" cy="1905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5" name="Rectangle 32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1143000"/>
          </a:xfrm>
          <a:noFill/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Sweep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46106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03] H. Alt, A. Efrat, G. Rote,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05] S. Brakatsoulas, D. Pfoser, R. Salas,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On Map-Matching Vehicle Tracking Data , VLDB 853-864 , 2005.</a:t>
            </a:r>
          </a:p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  <p:sp>
        <p:nvSpPr>
          <p:cNvPr id="46107" name="Rectangle 23"/>
          <p:cNvSpPr>
            <a:spLocks noChangeArrowheads="1"/>
          </p:cNvSpPr>
          <p:nvPr/>
        </p:nvSpPr>
        <p:spPr bwMode="auto">
          <a:xfrm>
            <a:off x="4149725" y="5337175"/>
            <a:ext cx="1528763" cy="392113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8" name="Rectangle 24"/>
          <p:cNvSpPr>
            <a:spLocks noChangeArrowheads="1"/>
          </p:cNvSpPr>
          <p:nvPr/>
        </p:nvSpPr>
        <p:spPr bwMode="auto">
          <a:xfrm>
            <a:off x="555625" y="5241925"/>
            <a:ext cx="8253413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de-DE" sz="2800"/>
              <a:t>Sweep all </a:t>
            </a:r>
            <a:r>
              <a:rPr lang="de-DE" sz="2800" i="1"/>
              <a:t>FD</a:t>
            </a:r>
            <a:r>
              <a:rPr lang="de-DE" sz="2800" i="1" baseline="-25000"/>
              <a:t>i,j</a:t>
            </a:r>
            <a:r>
              <a:rPr lang="de-DE" sz="2800"/>
              <a:t> with a sweep line from left to right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3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84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838200" y="1790700"/>
            <a:ext cx="7391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107" name="Picture 6" descr="gluedF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3250"/>
            <a:ext cx="7391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 Box 7"/>
          <p:cNvSpPr txBox="1">
            <a:spLocks noChangeArrowheads="1"/>
          </p:cNvSpPr>
          <p:nvPr/>
        </p:nvSpPr>
        <p:spPr bwMode="auto">
          <a:xfrm>
            <a:off x="1019175" y="2409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G</a:t>
            </a:r>
            <a:endParaRPr lang="de-DE"/>
          </a:p>
        </p:txBody>
      </p:sp>
      <p:sp>
        <p:nvSpPr>
          <p:cNvPr id="460808" name="Rectangle 8"/>
          <p:cNvSpPr>
            <a:spLocks noChangeArrowheads="1"/>
          </p:cNvSpPr>
          <p:nvPr/>
        </p:nvSpPr>
        <p:spPr bwMode="auto">
          <a:xfrm>
            <a:off x="762000" y="49149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47110" name="Oval 9"/>
          <p:cNvSpPr>
            <a:spLocks noChangeArrowheads="1"/>
          </p:cNvSpPr>
          <p:nvPr/>
        </p:nvSpPr>
        <p:spPr bwMode="auto">
          <a:xfrm>
            <a:off x="1414463" y="31480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Oval 10"/>
          <p:cNvSpPr>
            <a:spLocks noChangeArrowheads="1"/>
          </p:cNvSpPr>
          <p:nvPr/>
        </p:nvSpPr>
        <p:spPr bwMode="auto">
          <a:xfrm>
            <a:off x="1457325" y="352425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Oval 11"/>
          <p:cNvSpPr>
            <a:spLocks noChangeArrowheads="1"/>
          </p:cNvSpPr>
          <p:nvPr/>
        </p:nvSpPr>
        <p:spPr bwMode="auto">
          <a:xfrm>
            <a:off x="1966913" y="362426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Oval 12"/>
          <p:cNvSpPr>
            <a:spLocks noChangeArrowheads="1"/>
          </p:cNvSpPr>
          <p:nvPr/>
        </p:nvSpPr>
        <p:spPr bwMode="auto">
          <a:xfrm>
            <a:off x="1281113" y="3957638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Oval 13"/>
          <p:cNvSpPr>
            <a:spLocks noChangeArrowheads="1"/>
          </p:cNvSpPr>
          <p:nvPr/>
        </p:nvSpPr>
        <p:spPr bwMode="auto">
          <a:xfrm>
            <a:off x="1728788" y="41767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Oval 14"/>
          <p:cNvSpPr>
            <a:spLocks noChangeArrowheads="1"/>
          </p:cNvSpPr>
          <p:nvPr/>
        </p:nvSpPr>
        <p:spPr bwMode="auto">
          <a:xfrm>
            <a:off x="828675" y="377190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Oval 15"/>
          <p:cNvSpPr>
            <a:spLocks noChangeArrowheads="1"/>
          </p:cNvSpPr>
          <p:nvPr/>
        </p:nvSpPr>
        <p:spPr bwMode="auto">
          <a:xfrm>
            <a:off x="871538" y="4210050"/>
            <a:ext cx="128587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Line 16"/>
          <p:cNvSpPr>
            <a:spLocks noChangeShapeType="1"/>
          </p:cNvSpPr>
          <p:nvPr/>
        </p:nvSpPr>
        <p:spPr bwMode="auto">
          <a:xfrm>
            <a:off x="1485900" y="3257550"/>
            <a:ext cx="42863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8" name="Line 17"/>
          <p:cNvSpPr>
            <a:spLocks noChangeShapeType="1"/>
          </p:cNvSpPr>
          <p:nvPr/>
        </p:nvSpPr>
        <p:spPr bwMode="auto">
          <a:xfrm flipH="1" flipV="1">
            <a:off x="1533525" y="3586163"/>
            <a:ext cx="485775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9" name="Line 18"/>
          <p:cNvSpPr>
            <a:spLocks noChangeShapeType="1"/>
          </p:cNvSpPr>
          <p:nvPr/>
        </p:nvSpPr>
        <p:spPr bwMode="auto">
          <a:xfrm flipH="1">
            <a:off x="1347788" y="3614738"/>
            <a:ext cx="157162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0" name="Line 19"/>
          <p:cNvSpPr>
            <a:spLocks noChangeShapeType="1"/>
          </p:cNvSpPr>
          <p:nvPr/>
        </p:nvSpPr>
        <p:spPr bwMode="auto">
          <a:xfrm flipH="1" flipV="1">
            <a:off x="914400" y="3838575"/>
            <a:ext cx="404813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1" name="Line 20"/>
          <p:cNvSpPr>
            <a:spLocks noChangeShapeType="1"/>
          </p:cNvSpPr>
          <p:nvPr/>
        </p:nvSpPr>
        <p:spPr bwMode="auto">
          <a:xfrm flipV="1">
            <a:off x="952500" y="4033838"/>
            <a:ext cx="37623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2" name="Line 21"/>
          <p:cNvSpPr>
            <a:spLocks noChangeShapeType="1"/>
          </p:cNvSpPr>
          <p:nvPr/>
        </p:nvSpPr>
        <p:spPr bwMode="auto">
          <a:xfrm>
            <a:off x="1366838" y="4038600"/>
            <a:ext cx="414337" cy="2000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3" name="Line 22"/>
          <p:cNvSpPr>
            <a:spLocks noChangeShapeType="1"/>
          </p:cNvSpPr>
          <p:nvPr/>
        </p:nvSpPr>
        <p:spPr bwMode="auto">
          <a:xfrm flipH="1">
            <a:off x="5867400" y="3781425"/>
            <a:ext cx="881063" cy="442913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4" name="Line 23"/>
          <p:cNvSpPr>
            <a:spLocks noChangeShapeType="1"/>
          </p:cNvSpPr>
          <p:nvPr/>
        </p:nvSpPr>
        <p:spPr bwMode="auto">
          <a:xfrm flipH="1">
            <a:off x="6219825" y="3790950"/>
            <a:ext cx="538163" cy="104775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5" name="Line 24"/>
          <p:cNvSpPr>
            <a:spLocks noChangeShapeType="1"/>
          </p:cNvSpPr>
          <p:nvPr/>
        </p:nvSpPr>
        <p:spPr bwMode="auto">
          <a:xfrm flipV="1">
            <a:off x="6738938" y="3133725"/>
            <a:ext cx="466725" cy="657225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6" name="Line 25"/>
          <p:cNvSpPr>
            <a:spLocks noChangeShapeType="1"/>
          </p:cNvSpPr>
          <p:nvPr/>
        </p:nvSpPr>
        <p:spPr bwMode="auto">
          <a:xfrm flipH="1" flipV="1">
            <a:off x="6877050" y="2462213"/>
            <a:ext cx="323850" cy="681037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7" name="Line 26"/>
          <p:cNvSpPr>
            <a:spLocks noChangeShapeType="1"/>
          </p:cNvSpPr>
          <p:nvPr/>
        </p:nvSpPr>
        <p:spPr bwMode="auto">
          <a:xfrm flipV="1">
            <a:off x="7202488" y="2900363"/>
            <a:ext cx="606425" cy="250825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8" name="Line 27"/>
          <p:cNvSpPr>
            <a:spLocks noChangeShapeType="1"/>
          </p:cNvSpPr>
          <p:nvPr/>
        </p:nvSpPr>
        <p:spPr bwMode="auto">
          <a:xfrm>
            <a:off x="6757988" y="3800475"/>
            <a:ext cx="762000" cy="71438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9" name="Rectangle 31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1143000"/>
          </a:xfrm>
          <a:noFill/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Sweep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47130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03] H. Alt, A. Efrat, G. Rote,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05] S. Brakatsoulas, D. Pfoser, R. Salas,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On Map-Matching Vehicle Tracking Data , VLDB 853-864 , 2005.</a:t>
            </a:r>
          </a:p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  <p:sp>
        <p:nvSpPr>
          <p:cNvPr id="47131" name="Rectangle 23"/>
          <p:cNvSpPr>
            <a:spLocks noChangeArrowheads="1"/>
          </p:cNvSpPr>
          <p:nvPr/>
        </p:nvSpPr>
        <p:spPr bwMode="auto">
          <a:xfrm>
            <a:off x="4149725" y="5337175"/>
            <a:ext cx="1528763" cy="392113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2" name="Rectangle 24"/>
          <p:cNvSpPr>
            <a:spLocks noChangeArrowheads="1"/>
          </p:cNvSpPr>
          <p:nvPr/>
        </p:nvSpPr>
        <p:spPr bwMode="auto">
          <a:xfrm>
            <a:off x="555625" y="5241925"/>
            <a:ext cx="8253413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de-DE" sz="2800"/>
              <a:t>Sweep all </a:t>
            </a:r>
            <a:r>
              <a:rPr lang="de-DE" sz="2800" i="1"/>
              <a:t>FD</a:t>
            </a:r>
            <a:r>
              <a:rPr lang="de-DE" sz="2800" i="1" baseline="-25000"/>
              <a:t>i,j</a:t>
            </a:r>
            <a:r>
              <a:rPr lang="de-DE" sz="2800"/>
              <a:t> with a sweep line from left to right</a:t>
            </a:r>
          </a:p>
        </p:txBody>
      </p:sp>
    </p:spTree>
    <p:extLst>
      <p:ext uri="{BB962C8B-B14F-4D97-AF65-F5344CB8AC3E}">
        <p14:creationId xmlns:p14="http://schemas.microsoft.com/office/powerpoint/2010/main" val="88000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8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838200" y="1790700"/>
            <a:ext cx="7391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Compute Reachable Points</a:t>
            </a:r>
            <a:endParaRPr lang="en-US" smtClean="0">
              <a:solidFill>
                <a:schemeClr val="accent2"/>
              </a:solidFill>
            </a:endParaRPr>
          </a:p>
        </p:txBody>
      </p:sp>
      <p:pic>
        <p:nvPicPr>
          <p:cNvPr id="48132" name="Picture 6" descr="gluedF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3250"/>
            <a:ext cx="7391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1019175" y="2409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G</a:t>
            </a:r>
            <a:endParaRPr lang="de-DE"/>
          </a:p>
        </p:txBody>
      </p:sp>
      <p:sp>
        <p:nvSpPr>
          <p:cNvPr id="48134" name="Oval 9"/>
          <p:cNvSpPr>
            <a:spLocks noChangeArrowheads="1"/>
          </p:cNvSpPr>
          <p:nvPr/>
        </p:nvSpPr>
        <p:spPr bwMode="auto">
          <a:xfrm>
            <a:off x="1414463" y="31480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Oval 10"/>
          <p:cNvSpPr>
            <a:spLocks noChangeArrowheads="1"/>
          </p:cNvSpPr>
          <p:nvPr/>
        </p:nvSpPr>
        <p:spPr bwMode="auto">
          <a:xfrm>
            <a:off x="1457325" y="352425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Oval 11"/>
          <p:cNvSpPr>
            <a:spLocks noChangeArrowheads="1"/>
          </p:cNvSpPr>
          <p:nvPr/>
        </p:nvSpPr>
        <p:spPr bwMode="auto">
          <a:xfrm>
            <a:off x="1966913" y="362426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Oval 12"/>
          <p:cNvSpPr>
            <a:spLocks noChangeArrowheads="1"/>
          </p:cNvSpPr>
          <p:nvPr/>
        </p:nvSpPr>
        <p:spPr bwMode="auto">
          <a:xfrm>
            <a:off x="1281113" y="3957638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Oval 13"/>
          <p:cNvSpPr>
            <a:spLocks noChangeArrowheads="1"/>
          </p:cNvSpPr>
          <p:nvPr/>
        </p:nvSpPr>
        <p:spPr bwMode="auto">
          <a:xfrm>
            <a:off x="1728788" y="41767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Oval 14"/>
          <p:cNvSpPr>
            <a:spLocks noChangeArrowheads="1"/>
          </p:cNvSpPr>
          <p:nvPr/>
        </p:nvSpPr>
        <p:spPr bwMode="auto">
          <a:xfrm>
            <a:off x="828675" y="377190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Oval 15"/>
          <p:cNvSpPr>
            <a:spLocks noChangeArrowheads="1"/>
          </p:cNvSpPr>
          <p:nvPr/>
        </p:nvSpPr>
        <p:spPr bwMode="auto">
          <a:xfrm>
            <a:off x="871538" y="4210050"/>
            <a:ext cx="128587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1" name="Line 16"/>
          <p:cNvSpPr>
            <a:spLocks noChangeShapeType="1"/>
          </p:cNvSpPr>
          <p:nvPr/>
        </p:nvSpPr>
        <p:spPr bwMode="auto">
          <a:xfrm>
            <a:off x="1485900" y="3257550"/>
            <a:ext cx="42863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2" name="Line 17"/>
          <p:cNvSpPr>
            <a:spLocks noChangeShapeType="1"/>
          </p:cNvSpPr>
          <p:nvPr/>
        </p:nvSpPr>
        <p:spPr bwMode="auto">
          <a:xfrm flipH="1" flipV="1">
            <a:off x="1533525" y="3586163"/>
            <a:ext cx="485775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3" name="Line 18"/>
          <p:cNvSpPr>
            <a:spLocks noChangeShapeType="1"/>
          </p:cNvSpPr>
          <p:nvPr/>
        </p:nvSpPr>
        <p:spPr bwMode="auto">
          <a:xfrm flipH="1">
            <a:off x="1347788" y="3614738"/>
            <a:ext cx="157162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4" name="Line 19"/>
          <p:cNvSpPr>
            <a:spLocks noChangeShapeType="1"/>
          </p:cNvSpPr>
          <p:nvPr/>
        </p:nvSpPr>
        <p:spPr bwMode="auto">
          <a:xfrm flipH="1" flipV="1">
            <a:off x="914400" y="3838575"/>
            <a:ext cx="404813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5" name="Line 20"/>
          <p:cNvSpPr>
            <a:spLocks noChangeShapeType="1"/>
          </p:cNvSpPr>
          <p:nvPr/>
        </p:nvSpPr>
        <p:spPr bwMode="auto">
          <a:xfrm flipV="1">
            <a:off x="952500" y="4033838"/>
            <a:ext cx="37623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6" name="Line 21"/>
          <p:cNvSpPr>
            <a:spLocks noChangeShapeType="1"/>
          </p:cNvSpPr>
          <p:nvPr/>
        </p:nvSpPr>
        <p:spPr bwMode="auto">
          <a:xfrm>
            <a:off x="1366838" y="4038600"/>
            <a:ext cx="414337" cy="2000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8147" name="Group 22"/>
          <p:cNvGrpSpPr>
            <a:grpSpLocks/>
          </p:cNvGrpSpPr>
          <p:nvPr/>
        </p:nvGrpSpPr>
        <p:grpSpPr bwMode="auto">
          <a:xfrm>
            <a:off x="3833813" y="1985963"/>
            <a:ext cx="1338262" cy="2319337"/>
            <a:chOff x="2415" y="1371"/>
            <a:chExt cx="843" cy="1461"/>
          </a:xfrm>
        </p:grpSpPr>
        <p:sp>
          <p:nvSpPr>
            <p:cNvPr id="48152" name="Line 23"/>
            <p:cNvSpPr>
              <a:spLocks noChangeShapeType="1"/>
            </p:cNvSpPr>
            <p:nvPr/>
          </p:nvSpPr>
          <p:spPr bwMode="auto">
            <a:xfrm flipH="1">
              <a:off x="2415" y="2166"/>
              <a:ext cx="555" cy="279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3" name="Line 24"/>
            <p:cNvSpPr>
              <a:spLocks noChangeShapeType="1"/>
            </p:cNvSpPr>
            <p:nvPr/>
          </p:nvSpPr>
          <p:spPr bwMode="auto">
            <a:xfrm flipH="1">
              <a:off x="2637" y="2562"/>
              <a:ext cx="141" cy="27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4" name="Line 25"/>
            <p:cNvSpPr>
              <a:spLocks noChangeShapeType="1"/>
            </p:cNvSpPr>
            <p:nvPr/>
          </p:nvSpPr>
          <p:spPr bwMode="auto">
            <a:xfrm flipV="1">
              <a:off x="2964" y="1758"/>
              <a:ext cx="294" cy="41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5" name="Line 26"/>
            <p:cNvSpPr>
              <a:spLocks noChangeShapeType="1"/>
            </p:cNvSpPr>
            <p:nvPr/>
          </p:nvSpPr>
          <p:spPr bwMode="auto">
            <a:xfrm flipH="1" flipV="1">
              <a:off x="3066" y="1371"/>
              <a:ext cx="189" cy="393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48" name="Rectangle 29"/>
          <p:cNvSpPr>
            <a:spLocks noChangeArrowheads="1"/>
          </p:cNvSpPr>
          <p:nvPr/>
        </p:nvSpPr>
        <p:spPr bwMode="auto">
          <a:xfrm>
            <a:off x="752475" y="47244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48149" name="Rectangle 30"/>
          <p:cNvSpPr>
            <a:spLocks noChangeArrowheads="1"/>
          </p:cNvSpPr>
          <p:nvPr/>
        </p:nvSpPr>
        <p:spPr bwMode="auto">
          <a:xfrm>
            <a:off x="1978025" y="5195888"/>
            <a:ext cx="755650" cy="392112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0" name="Rectangle 31"/>
          <p:cNvSpPr>
            <a:spLocks noChangeArrowheads="1"/>
          </p:cNvSpPr>
          <p:nvPr/>
        </p:nvSpPr>
        <p:spPr bwMode="auto">
          <a:xfrm>
            <a:off x="363538" y="4629150"/>
            <a:ext cx="898048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de-DE" sz="2800"/>
              <a:t>During the sweep: </a:t>
            </a:r>
          </a:p>
          <a:p>
            <a:pPr lvl="1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de-DE" sz="2200"/>
              <a:t>Compute points on the free space surface, to the left of the sweep line, which are reachable by a monotone path from a lower left corner.</a:t>
            </a:r>
          </a:p>
        </p:txBody>
      </p:sp>
      <p:sp>
        <p:nvSpPr>
          <p:cNvPr id="48151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03] H. Alt, A. Efrat, G. Rote,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05] S. Brakatsoulas, D. Pfoser, R. Salas,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On Map-Matching Vehicle Tracking Data , VLDB 853-864 , 2005.</a:t>
            </a:r>
          </a:p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</p:spTree>
    <p:extLst>
      <p:ext uri="{BB962C8B-B14F-4D97-AF65-F5344CB8AC3E}">
        <p14:creationId xmlns:p14="http://schemas.microsoft.com/office/powerpoint/2010/main" val="195818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ChangeArrowheads="1"/>
          </p:cNvSpPr>
          <p:nvPr/>
        </p:nvSpPr>
        <p:spPr bwMode="auto">
          <a:xfrm>
            <a:off x="838200" y="1790700"/>
            <a:ext cx="7391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9155" name="Picture 7" descr="gluedF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3250"/>
            <a:ext cx="7391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8"/>
          <p:cNvSpPr txBox="1">
            <a:spLocks noChangeArrowheads="1"/>
          </p:cNvSpPr>
          <p:nvPr/>
        </p:nvSpPr>
        <p:spPr bwMode="auto">
          <a:xfrm>
            <a:off x="1019175" y="2409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G</a:t>
            </a:r>
            <a:endParaRPr lang="de-DE"/>
          </a:p>
        </p:txBody>
      </p:sp>
      <p:sp>
        <p:nvSpPr>
          <p:cNvPr id="49157" name="Oval 10"/>
          <p:cNvSpPr>
            <a:spLocks noChangeArrowheads="1"/>
          </p:cNvSpPr>
          <p:nvPr/>
        </p:nvSpPr>
        <p:spPr bwMode="auto">
          <a:xfrm>
            <a:off x="1414463" y="31480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Oval 11"/>
          <p:cNvSpPr>
            <a:spLocks noChangeArrowheads="1"/>
          </p:cNvSpPr>
          <p:nvPr/>
        </p:nvSpPr>
        <p:spPr bwMode="auto">
          <a:xfrm>
            <a:off x="1457325" y="352425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Oval 12"/>
          <p:cNvSpPr>
            <a:spLocks noChangeArrowheads="1"/>
          </p:cNvSpPr>
          <p:nvPr/>
        </p:nvSpPr>
        <p:spPr bwMode="auto">
          <a:xfrm>
            <a:off x="1966913" y="362426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Oval 13"/>
          <p:cNvSpPr>
            <a:spLocks noChangeArrowheads="1"/>
          </p:cNvSpPr>
          <p:nvPr/>
        </p:nvSpPr>
        <p:spPr bwMode="auto">
          <a:xfrm>
            <a:off x="1281113" y="3957638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Oval 14"/>
          <p:cNvSpPr>
            <a:spLocks noChangeArrowheads="1"/>
          </p:cNvSpPr>
          <p:nvPr/>
        </p:nvSpPr>
        <p:spPr bwMode="auto">
          <a:xfrm>
            <a:off x="1728788" y="41767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2" name="Oval 15"/>
          <p:cNvSpPr>
            <a:spLocks noChangeArrowheads="1"/>
          </p:cNvSpPr>
          <p:nvPr/>
        </p:nvSpPr>
        <p:spPr bwMode="auto">
          <a:xfrm>
            <a:off x="828675" y="377190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3" name="Oval 16"/>
          <p:cNvSpPr>
            <a:spLocks noChangeArrowheads="1"/>
          </p:cNvSpPr>
          <p:nvPr/>
        </p:nvSpPr>
        <p:spPr bwMode="auto">
          <a:xfrm>
            <a:off x="871538" y="4210050"/>
            <a:ext cx="128587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Line 17"/>
          <p:cNvSpPr>
            <a:spLocks noChangeShapeType="1"/>
          </p:cNvSpPr>
          <p:nvPr/>
        </p:nvSpPr>
        <p:spPr bwMode="auto">
          <a:xfrm>
            <a:off x="1485900" y="3257550"/>
            <a:ext cx="42863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5" name="Line 18"/>
          <p:cNvSpPr>
            <a:spLocks noChangeShapeType="1"/>
          </p:cNvSpPr>
          <p:nvPr/>
        </p:nvSpPr>
        <p:spPr bwMode="auto">
          <a:xfrm flipH="1" flipV="1">
            <a:off x="1533525" y="3586163"/>
            <a:ext cx="485775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Line 19"/>
          <p:cNvSpPr>
            <a:spLocks noChangeShapeType="1"/>
          </p:cNvSpPr>
          <p:nvPr/>
        </p:nvSpPr>
        <p:spPr bwMode="auto">
          <a:xfrm flipH="1">
            <a:off x="1347788" y="3614738"/>
            <a:ext cx="157162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Line 20"/>
          <p:cNvSpPr>
            <a:spLocks noChangeShapeType="1"/>
          </p:cNvSpPr>
          <p:nvPr/>
        </p:nvSpPr>
        <p:spPr bwMode="auto">
          <a:xfrm flipH="1" flipV="1">
            <a:off x="914400" y="3838575"/>
            <a:ext cx="404813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8" name="Line 21"/>
          <p:cNvSpPr>
            <a:spLocks noChangeShapeType="1"/>
          </p:cNvSpPr>
          <p:nvPr/>
        </p:nvSpPr>
        <p:spPr bwMode="auto">
          <a:xfrm flipV="1">
            <a:off x="952500" y="4033838"/>
            <a:ext cx="37623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9" name="Line 22"/>
          <p:cNvSpPr>
            <a:spLocks noChangeShapeType="1"/>
          </p:cNvSpPr>
          <p:nvPr/>
        </p:nvSpPr>
        <p:spPr bwMode="auto">
          <a:xfrm>
            <a:off x="1366838" y="4038600"/>
            <a:ext cx="414337" cy="2000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170" name="Group 23"/>
          <p:cNvGrpSpPr>
            <a:grpSpLocks/>
          </p:cNvGrpSpPr>
          <p:nvPr/>
        </p:nvGrpSpPr>
        <p:grpSpPr bwMode="auto">
          <a:xfrm>
            <a:off x="4111625" y="2052638"/>
            <a:ext cx="1338263" cy="2319337"/>
            <a:chOff x="2415" y="1371"/>
            <a:chExt cx="843" cy="1461"/>
          </a:xfrm>
        </p:grpSpPr>
        <p:sp>
          <p:nvSpPr>
            <p:cNvPr id="49178" name="Line 24"/>
            <p:cNvSpPr>
              <a:spLocks noChangeShapeType="1"/>
            </p:cNvSpPr>
            <p:nvPr/>
          </p:nvSpPr>
          <p:spPr bwMode="auto">
            <a:xfrm flipH="1">
              <a:off x="2415" y="2166"/>
              <a:ext cx="555" cy="279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9" name="Line 25"/>
            <p:cNvSpPr>
              <a:spLocks noChangeShapeType="1"/>
            </p:cNvSpPr>
            <p:nvPr/>
          </p:nvSpPr>
          <p:spPr bwMode="auto">
            <a:xfrm flipH="1">
              <a:off x="2637" y="2562"/>
              <a:ext cx="141" cy="27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0" name="Line 26"/>
            <p:cNvSpPr>
              <a:spLocks noChangeShapeType="1"/>
            </p:cNvSpPr>
            <p:nvPr/>
          </p:nvSpPr>
          <p:spPr bwMode="auto">
            <a:xfrm flipV="1">
              <a:off x="2964" y="1758"/>
              <a:ext cx="294" cy="41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1" name="Line 27"/>
            <p:cNvSpPr>
              <a:spLocks noChangeShapeType="1"/>
            </p:cNvSpPr>
            <p:nvPr/>
          </p:nvSpPr>
          <p:spPr bwMode="auto">
            <a:xfrm flipH="1" flipV="1">
              <a:off x="3066" y="1371"/>
              <a:ext cx="189" cy="393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171" name="Line 29"/>
          <p:cNvSpPr>
            <a:spLocks noChangeShapeType="1"/>
          </p:cNvSpPr>
          <p:nvPr/>
        </p:nvSpPr>
        <p:spPr bwMode="auto">
          <a:xfrm>
            <a:off x="4687888" y="3259138"/>
            <a:ext cx="254000" cy="571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2" name="Rectangle 39"/>
          <p:cNvSpPr>
            <a:spLocks noChangeArrowheads="1"/>
          </p:cNvSpPr>
          <p:nvPr/>
        </p:nvSpPr>
        <p:spPr bwMode="auto">
          <a:xfrm>
            <a:off x="752475" y="47244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49173" name="Rectangle 29"/>
          <p:cNvSpPr>
            <a:spLocks noChangeArrowheads="1"/>
          </p:cNvSpPr>
          <p:nvPr/>
        </p:nvSpPr>
        <p:spPr bwMode="auto">
          <a:xfrm>
            <a:off x="752475" y="47244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49174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03] H. Alt, A. Efrat, G. Rote,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05] S. Brakatsoulas, D. Pfoser, R. Salas,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On Map-Matching Vehicle Tracking Data , VLDB 853-864 , 2005.</a:t>
            </a:r>
          </a:p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  <p:sp>
        <p:nvSpPr>
          <p:cNvPr id="4917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Compute Reachable Points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49176" name="Rectangle 30"/>
          <p:cNvSpPr>
            <a:spLocks noChangeArrowheads="1"/>
          </p:cNvSpPr>
          <p:nvPr/>
        </p:nvSpPr>
        <p:spPr bwMode="auto">
          <a:xfrm>
            <a:off x="1978025" y="5195888"/>
            <a:ext cx="755650" cy="392112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7" name="Rectangle 31"/>
          <p:cNvSpPr>
            <a:spLocks noChangeArrowheads="1"/>
          </p:cNvSpPr>
          <p:nvPr/>
        </p:nvSpPr>
        <p:spPr bwMode="auto">
          <a:xfrm>
            <a:off x="363538" y="4629150"/>
            <a:ext cx="898048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de-DE" sz="2800"/>
              <a:t>During the sweep: </a:t>
            </a:r>
          </a:p>
          <a:p>
            <a:pPr lvl="1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de-DE" sz="2200"/>
              <a:t>Compute points on the free space surface, to the left of the sweep line, which are reachable by a monotone path from a lower left corner.</a:t>
            </a:r>
          </a:p>
        </p:txBody>
      </p:sp>
    </p:spTree>
    <p:extLst>
      <p:ext uri="{BB962C8B-B14F-4D97-AF65-F5344CB8AC3E}">
        <p14:creationId xmlns:p14="http://schemas.microsoft.com/office/powerpoint/2010/main" val="129714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ChangeArrowheads="1"/>
          </p:cNvSpPr>
          <p:nvPr/>
        </p:nvSpPr>
        <p:spPr bwMode="auto">
          <a:xfrm>
            <a:off x="838200" y="1790700"/>
            <a:ext cx="7391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179" name="Picture 7" descr="gluedF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3250"/>
            <a:ext cx="7391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8"/>
          <p:cNvSpPr txBox="1">
            <a:spLocks noChangeArrowheads="1"/>
          </p:cNvSpPr>
          <p:nvPr/>
        </p:nvSpPr>
        <p:spPr bwMode="auto">
          <a:xfrm>
            <a:off x="1019175" y="2409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G</a:t>
            </a:r>
            <a:endParaRPr lang="de-DE"/>
          </a:p>
        </p:txBody>
      </p:sp>
      <p:sp>
        <p:nvSpPr>
          <p:cNvPr id="50181" name="Oval 10"/>
          <p:cNvSpPr>
            <a:spLocks noChangeArrowheads="1"/>
          </p:cNvSpPr>
          <p:nvPr/>
        </p:nvSpPr>
        <p:spPr bwMode="auto">
          <a:xfrm>
            <a:off x="1414463" y="31480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Oval 11"/>
          <p:cNvSpPr>
            <a:spLocks noChangeArrowheads="1"/>
          </p:cNvSpPr>
          <p:nvPr/>
        </p:nvSpPr>
        <p:spPr bwMode="auto">
          <a:xfrm>
            <a:off x="1457325" y="352425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Oval 12"/>
          <p:cNvSpPr>
            <a:spLocks noChangeArrowheads="1"/>
          </p:cNvSpPr>
          <p:nvPr/>
        </p:nvSpPr>
        <p:spPr bwMode="auto">
          <a:xfrm>
            <a:off x="1966913" y="362426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Oval 13"/>
          <p:cNvSpPr>
            <a:spLocks noChangeArrowheads="1"/>
          </p:cNvSpPr>
          <p:nvPr/>
        </p:nvSpPr>
        <p:spPr bwMode="auto">
          <a:xfrm>
            <a:off x="1281113" y="3957638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Oval 14"/>
          <p:cNvSpPr>
            <a:spLocks noChangeArrowheads="1"/>
          </p:cNvSpPr>
          <p:nvPr/>
        </p:nvSpPr>
        <p:spPr bwMode="auto">
          <a:xfrm>
            <a:off x="1728788" y="41767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Oval 15"/>
          <p:cNvSpPr>
            <a:spLocks noChangeArrowheads="1"/>
          </p:cNvSpPr>
          <p:nvPr/>
        </p:nvSpPr>
        <p:spPr bwMode="auto">
          <a:xfrm>
            <a:off x="828675" y="377190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7" name="Oval 16"/>
          <p:cNvSpPr>
            <a:spLocks noChangeArrowheads="1"/>
          </p:cNvSpPr>
          <p:nvPr/>
        </p:nvSpPr>
        <p:spPr bwMode="auto">
          <a:xfrm>
            <a:off x="871538" y="4210050"/>
            <a:ext cx="128587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Line 17"/>
          <p:cNvSpPr>
            <a:spLocks noChangeShapeType="1"/>
          </p:cNvSpPr>
          <p:nvPr/>
        </p:nvSpPr>
        <p:spPr bwMode="auto">
          <a:xfrm>
            <a:off x="1485900" y="3257550"/>
            <a:ext cx="42863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8"/>
          <p:cNvSpPr>
            <a:spLocks noChangeShapeType="1"/>
          </p:cNvSpPr>
          <p:nvPr/>
        </p:nvSpPr>
        <p:spPr bwMode="auto">
          <a:xfrm flipH="1" flipV="1">
            <a:off x="1533525" y="3586163"/>
            <a:ext cx="485775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9"/>
          <p:cNvSpPr>
            <a:spLocks noChangeShapeType="1"/>
          </p:cNvSpPr>
          <p:nvPr/>
        </p:nvSpPr>
        <p:spPr bwMode="auto">
          <a:xfrm flipH="1">
            <a:off x="1347788" y="3614738"/>
            <a:ext cx="157162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20"/>
          <p:cNvSpPr>
            <a:spLocks noChangeShapeType="1"/>
          </p:cNvSpPr>
          <p:nvPr/>
        </p:nvSpPr>
        <p:spPr bwMode="auto">
          <a:xfrm flipH="1" flipV="1">
            <a:off x="914400" y="3838575"/>
            <a:ext cx="404813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Line 21"/>
          <p:cNvSpPr>
            <a:spLocks noChangeShapeType="1"/>
          </p:cNvSpPr>
          <p:nvPr/>
        </p:nvSpPr>
        <p:spPr bwMode="auto">
          <a:xfrm flipV="1">
            <a:off x="952500" y="4033838"/>
            <a:ext cx="37623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3" name="Line 22"/>
          <p:cNvSpPr>
            <a:spLocks noChangeShapeType="1"/>
          </p:cNvSpPr>
          <p:nvPr/>
        </p:nvSpPr>
        <p:spPr bwMode="auto">
          <a:xfrm>
            <a:off x="1366838" y="4038600"/>
            <a:ext cx="414337" cy="2000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0194" name="Group 23"/>
          <p:cNvGrpSpPr>
            <a:grpSpLocks/>
          </p:cNvGrpSpPr>
          <p:nvPr/>
        </p:nvGrpSpPr>
        <p:grpSpPr bwMode="auto">
          <a:xfrm>
            <a:off x="4433888" y="2119313"/>
            <a:ext cx="1338262" cy="2319337"/>
            <a:chOff x="2415" y="1371"/>
            <a:chExt cx="843" cy="1461"/>
          </a:xfrm>
        </p:grpSpPr>
        <p:sp>
          <p:nvSpPr>
            <p:cNvPr id="50205" name="Line 24"/>
            <p:cNvSpPr>
              <a:spLocks noChangeShapeType="1"/>
            </p:cNvSpPr>
            <p:nvPr/>
          </p:nvSpPr>
          <p:spPr bwMode="auto">
            <a:xfrm flipH="1">
              <a:off x="2415" y="2166"/>
              <a:ext cx="555" cy="279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6" name="Line 25"/>
            <p:cNvSpPr>
              <a:spLocks noChangeShapeType="1"/>
            </p:cNvSpPr>
            <p:nvPr/>
          </p:nvSpPr>
          <p:spPr bwMode="auto">
            <a:xfrm flipH="1">
              <a:off x="2637" y="2562"/>
              <a:ext cx="141" cy="27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7" name="Line 26"/>
            <p:cNvSpPr>
              <a:spLocks noChangeShapeType="1"/>
            </p:cNvSpPr>
            <p:nvPr/>
          </p:nvSpPr>
          <p:spPr bwMode="auto">
            <a:xfrm flipV="1">
              <a:off x="2964" y="1758"/>
              <a:ext cx="294" cy="41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8" name="Line 27"/>
            <p:cNvSpPr>
              <a:spLocks noChangeShapeType="1"/>
            </p:cNvSpPr>
            <p:nvPr/>
          </p:nvSpPr>
          <p:spPr bwMode="auto">
            <a:xfrm flipH="1" flipV="1">
              <a:off x="3066" y="1371"/>
              <a:ext cx="189" cy="393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95" name="Line 29"/>
          <p:cNvSpPr>
            <a:spLocks noChangeShapeType="1"/>
          </p:cNvSpPr>
          <p:nvPr/>
        </p:nvSpPr>
        <p:spPr bwMode="auto">
          <a:xfrm>
            <a:off x="4687888" y="3259138"/>
            <a:ext cx="254000" cy="571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6" name="Line 30"/>
          <p:cNvSpPr>
            <a:spLocks noChangeShapeType="1"/>
          </p:cNvSpPr>
          <p:nvPr/>
        </p:nvSpPr>
        <p:spPr bwMode="auto">
          <a:xfrm>
            <a:off x="5043488" y="3346450"/>
            <a:ext cx="234950" cy="52388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7" name="Line 31"/>
          <p:cNvSpPr>
            <a:spLocks noChangeShapeType="1"/>
          </p:cNvSpPr>
          <p:nvPr/>
        </p:nvSpPr>
        <p:spPr bwMode="auto">
          <a:xfrm>
            <a:off x="5505450" y="2693988"/>
            <a:ext cx="234950" cy="52387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8" name="Line 32"/>
          <p:cNvSpPr>
            <a:spLocks noChangeShapeType="1"/>
          </p:cNvSpPr>
          <p:nvPr/>
        </p:nvSpPr>
        <p:spPr bwMode="auto">
          <a:xfrm>
            <a:off x="5043488" y="2022475"/>
            <a:ext cx="234950" cy="52388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9" name="Rectangle 42"/>
          <p:cNvSpPr>
            <a:spLocks noChangeArrowheads="1"/>
          </p:cNvSpPr>
          <p:nvPr/>
        </p:nvSpPr>
        <p:spPr bwMode="auto">
          <a:xfrm>
            <a:off x="752475" y="47244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50200" name="Rectangle 29"/>
          <p:cNvSpPr>
            <a:spLocks noChangeArrowheads="1"/>
          </p:cNvSpPr>
          <p:nvPr/>
        </p:nvSpPr>
        <p:spPr bwMode="auto">
          <a:xfrm>
            <a:off x="752475" y="47244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50201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03] H. Alt, A. Efrat, G. Rote,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05] S. Brakatsoulas, D. Pfoser, R. Salas,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On Map-Matching Vehicle Tracking Data , VLDB 853-864 , 2005.</a:t>
            </a:r>
          </a:p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  <p:sp>
        <p:nvSpPr>
          <p:cNvPr id="50202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Compute Reachable Points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50203" name="Rectangle 30"/>
          <p:cNvSpPr>
            <a:spLocks noChangeArrowheads="1"/>
          </p:cNvSpPr>
          <p:nvPr/>
        </p:nvSpPr>
        <p:spPr bwMode="auto">
          <a:xfrm>
            <a:off x="1978025" y="5195888"/>
            <a:ext cx="755650" cy="392112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4" name="Rectangle 31"/>
          <p:cNvSpPr>
            <a:spLocks noChangeArrowheads="1"/>
          </p:cNvSpPr>
          <p:nvPr/>
        </p:nvSpPr>
        <p:spPr bwMode="auto">
          <a:xfrm>
            <a:off x="363538" y="4629150"/>
            <a:ext cx="898048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de-DE" sz="2800"/>
              <a:t>During the sweep: </a:t>
            </a:r>
          </a:p>
          <a:p>
            <a:pPr lvl="1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de-DE" sz="2200"/>
              <a:t>Compute points on the free space surface, to the left of the sweep line, which are reachable by a monotone path from a lower left corner.</a:t>
            </a:r>
          </a:p>
        </p:txBody>
      </p:sp>
    </p:spTree>
    <p:extLst>
      <p:ext uri="{BB962C8B-B14F-4D97-AF65-F5344CB8AC3E}">
        <p14:creationId xmlns:p14="http://schemas.microsoft.com/office/powerpoint/2010/main" val="411067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ChangeArrowheads="1"/>
          </p:cNvSpPr>
          <p:nvPr/>
        </p:nvSpPr>
        <p:spPr bwMode="auto">
          <a:xfrm>
            <a:off x="838200" y="1790700"/>
            <a:ext cx="7391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03" name="Picture 9" descr="gluedF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3250"/>
            <a:ext cx="7391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10"/>
          <p:cNvSpPr txBox="1">
            <a:spLocks noChangeArrowheads="1"/>
          </p:cNvSpPr>
          <p:nvPr/>
        </p:nvSpPr>
        <p:spPr bwMode="auto">
          <a:xfrm>
            <a:off x="1019175" y="2409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G</a:t>
            </a:r>
            <a:endParaRPr lang="de-DE"/>
          </a:p>
        </p:txBody>
      </p:sp>
      <p:sp>
        <p:nvSpPr>
          <p:cNvPr id="51205" name="Oval 11"/>
          <p:cNvSpPr>
            <a:spLocks noChangeArrowheads="1"/>
          </p:cNvSpPr>
          <p:nvPr/>
        </p:nvSpPr>
        <p:spPr bwMode="auto">
          <a:xfrm>
            <a:off x="1414463" y="31480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Oval 12"/>
          <p:cNvSpPr>
            <a:spLocks noChangeArrowheads="1"/>
          </p:cNvSpPr>
          <p:nvPr/>
        </p:nvSpPr>
        <p:spPr bwMode="auto">
          <a:xfrm>
            <a:off x="1457325" y="352425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Oval 13"/>
          <p:cNvSpPr>
            <a:spLocks noChangeArrowheads="1"/>
          </p:cNvSpPr>
          <p:nvPr/>
        </p:nvSpPr>
        <p:spPr bwMode="auto">
          <a:xfrm>
            <a:off x="1966913" y="362426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Oval 14"/>
          <p:cNvSpPr>
            <a:spLocks noChangeArrowheads="1"/>
          </p:cNvSpPr>
          <p:nvPr/>
        </p:nvSpPr>
        <p:spPr bwMode="auto">
          <a:xfrm>
            <a:off x="1281113" y="3957638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Oval 15"/>
          <p:cNvSpPr>
            <a:spLocks noChangeArrowheads="1"/>
          </p:cNvSpPr>
          <p:nvPr/>
        </p:nvSpPr>
        <p:spPr bwMode="auto">
          <a:xfrm>
            <a:off x="1728788" y="41767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Oval 16"/>
          <p:cNvSpPr>
            <a:spLocks noChangeArrowheads="1"/>
          </p:cNvSpPr>
          <p:nvPr/>
        </p:nvSpPr>
        <p:spPr bwMode="auto">
          <a:xfrm>
            <a:off x="828675" y="377190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Oval 17"/>
          <p:cNvSpPr>
            <a:spLocks noChangeArrowheads="1"/>
          </p:cNvSpPr>
          <p:nvPr/>
        </p:nvSpPr>
        <p:spPr bwMode="auto">
          <a:xfrm>
            <a:off x="871538" y="4210050"/>
            <a:ext cx="128587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Line 18"/>
          <p:cNvSpPr>
            <a:spLocks noChangeShapeType="1"/>
          </p:cNvSpPr>
          <p:nvPr/>
        </p:nvSpPr>
        <p:spPr bwMode="auto">
          <a:xfrm>
            <a:off x="1485900" y="3257550"/>
            <a:ext cx="42863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3" name="Line 19"/>
          <p:cNvSpPr>
            <a:spLocks noChangeShapeType="1"/>
          </p:cNvSpPr>
          <p:nvPr/>
        </p:nvSpPr>
        <p:spPr bwMode="auto">
          <a:xfrm flipH="1" flipV="1">
            <a:off x="1533525" y="3586163"/>
            <a:ext cx="485775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4" name="Line 20"/>
          <p:cNvSpPr>
            <a:spLocks noChangeShapeType="1"/>
          </p:cNvSpPr>
          <p:nvPr/>
        </p:nvSpPr>
        <p:spPr bwMode="auto">
          <a:xfrm flipH="1">
            <a:off x="1347788" y="3614738"/>
            <a:ext cx="157162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5" name="Line 21"/>
          <p:cNvSpPr>
            <a:spLocks noChangeShapeType="1"/>
          </p:cNvSpPr>
          <p:nvPr/>
        </p:nvSpPr>
        <p:spPr bwMode="auto">
          <a:xfrm flipH="1" flipV="1">
            <a:off x="914400" y="3838575"/>
            <a:ext cx="404813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6" name="Line 22"/>
          <p:cNvSpPr>
            <a:spLocks noChangeShapeType="1"/>
          </p:cNvSpPr>
          <p:nvPr/>
        </p:nvSpPr>
        <p:spPr bwMode="auto">
          <a:xfrm flipV="1">
            <a:off x="952500" y="4033838"/>
            <a:ext cx="37623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7" name="Line 23"/>
          <p:cNvSpPr>
            <a:spLocks noChangeShapeType="1"/>
          </p:cNvSpPr>
          <p:nvPr/>
        </p:nvSpPr>
        <p:spPr bwMode="auto">
          <a:xfrm>
            <a:off x="1366838" y="4038600"/>
            <a:ext cx="414337" cy="2000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18" name="Group 24"/>
          <p:cNvGrpSpPr>
            <a:grpSpLocks/>
          </p:cNvGrpSpPr>
          <p:nvPr/>
        </p:nvGrpSpPr>
        <p:grpSpPr bwMode="auto">
          <a:xfrm>
            <a:off x="4767263" y="2219325"/>
            <a:ext cx="1338262" cy="2319338"/>
            <a:chOff x="2415" y="1371"/>
            <a:chExt cx="843" cy="1461"/>
          </a:xfrm>
        </p:grpSpPr>
        <p:sp>
          <p:nvSpPr>
            <p:cNvPr id="51230" name="Line 25"/>
            <p:cNvSpPr>
              <a:spLocks noChangeShapeType="1"/>
            </p:cNvSpPr>
            <p:nvPr/>
          </p:nvSpPr>
          <p:spPr bwMode="auto">
            <a:xfrm flipH="1">
              <a:off x="2415" y="2166"/>
              <a:ext cx="555" cy="279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1" name="Line 26"/>
            <p:cNvSpPr>
              <a:spLocks noChangeShapeType="1"/>
            </p:cNvSpPr>
            <p:nvPr/>
          </p:nvSpPr>
          <p:spPr bwMode="auto">
            <a:xfrm flipH="1">
              <a:off x="2637" y="2562"/>
              <a:ext cx="141" cy="27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2" name="Line 27"/>
            <p:cNvSpPr>
              <a:spLocks noChangeShapeType="1"/>
            </p:cNvSpPr>
            <p:nvPr/>
          </p:nvSpPr>
          <p:spPr bwMode="auto">
            <a:xfrm flipV="1">
              <a:off x="2964" y="1758"/>
              <a:ext cx="294" cy="41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3" name="Line 28"/>
            <p:cNvSpPr>
              <a:spLocks noChangeShapeType="1"/>
            </p:cNvSpPr>
            <p:nvPr/>
          </p:nvSpPr>
          <p:spPr bwMode="auto">
            <a:xfrm flipH="1" flipV="1">
              <a:off x="3066" y="1371"/>
              <a:ext cx="189" cy="393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19" name="Line 29"/>
          <p:cNvSpPr>
            <a:spLocks noChangeShapeType="1"/>
          </p:cNvSpPr>
          <p:nvPr/>
        </p:nvSpPr>
        <p:spPr bwMode="auto">
          <a:xfrm>
            <a:off x="4687888" y="3259138"/>
            <a:ext cx="254000" cy="571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0" name="Line 30"/>
          <p:cNvSpPr>
            <a:spLocks noChangeShapeType="1"/>
          </p:cNvSpPr>
          <p:nvPr/>
        </p:nvSpPr>
        <p:spPr bwMode="auto">
          <a:xfrm>
            <a:off x="5043488" y="3346450"/>
            <a:ext cx="573087" cy="147638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1" name="Line 31"/>
          <p:cNvSpPr>
            <a:spLocks noChangeShapeType="1"/>
          </p:cNvSpPr>
          <p:nvPr/>
        </p:nvSpPr>
        <p:spPr bwMode="auto">
          <a:xfrm>
            <a:off x="5505450" y="2693988"/>
            <a:ext cx="234950" cy="52387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2" name="Line 32"/>
          <p:cNvSpPr>
            <a:spLocks noChangeShapeType="1"/>
          </p:cNvSpPr>
          <p:nvPr/>
        </p:nvSpPr>
        <p:spPr bwMode="auto">
          <a:xfrm>
            <a:off x="5834063" y="2779713"/>
            <a:ext cx="134937" cy="285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3" name="Line 33"/>
          <p:cNvSpPr>
            <a:spLocks noChangeShapeType="1"/>
          </p:cNvSpPr>
          <p:nvPr/>
        </p:nvSpPr>
        <p:spPr bwMode="auto">
          <a:xfrm>
            <a:off x="5043488" y="2022475"/>
            <a:ext cx="511175" cy="11430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4" name="Rectangle 39"/>
          <p:cNvSpPr>
            <a:spLocks noChangeArrowheads="1"/>
          </p:cNvSpPr>
          <p:nvPr/>
        </p:nvSpPr>
        <p:spPr bwMode="auto">
          <a:xfrm>
            <a:off x="752475" y="47244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51225" name="Rectangle 29"/>
          <p:cNvSpPr>
            <a:spLocks noChangeArrowheads="1"/>
          </p:cNvSpPr>
          <p:nvPr/>
        </p:nvSpPr>
        <p:spPr bwMode="auto">
          <a:xfrm>
            <a:off x="752475" y="47244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51226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03] H. Alt, A. Efrat, G. Rote,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05] S. Brakatsoulas, D. Pfoser, R. Salas,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On Map-Matching Vehicle Tracking Data , VLDB 853-864 , 2005.</a:t>
            </a:r>
          </a:p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  <p:sp>
        <p:nvSpPr>
          <p:cNvPr id="5122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Compute Reachable Points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51228" name="Rectangle 30"/>
          <p:cNvSpPr>
            <a:spLocks noChangeArrowheads="1"/>
          </p:cNvSpPr>
          <p:nvPr/>
        </p:nvSpPr>
        <p:spPr bwMode="auto">
          <a:xfrm>
            <a:off x="1978025" y="5195888"/>
            <a:ext cx="755650" cy="392112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9" name="Rectangle 31"/>
          <p:cNvSpPr>
            <a:spLocks noChangeArrowheads="1"/>
          </p:cNvSpPr>
          <p:nvPr/>
        </p:nvSpPr>
        <p:spPr bwMode="auto">
          <a:xfrm>
            <a:off x="363538" y="4629150"/>
            <a:ext cx="898048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de-DE" sz="2800"/>
              <a:t>During the sweep: </a:t>
            </a:r>
          </a:p>
          <a:p>
            <a:pPr lvl="1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de-DE" sz="2200"/>
              <a:t>Compute points on the free space surface, to the left of the sweep line, which are reachable by a monotone path from a lower left corner.</a:t>
            </a:r>
          </a:p>
        </p:txBody>
      </p:sp>
    </p:spTree>
    <p:extLst>
      <p:ext uri="{BB962C8B-B14F-4D97-AF65-F5344CB8AC3E}">
        <p14:creationId xmlns:p14="http://schemas.microsoft.com/office/powerpoint/2010/main" val="159360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5224463" y="5408613"/>
            <a:ext cx="2330450" cy="469900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1136650" y="5072063"/>
            <a:ext cx="2819400" cy="358775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Rectangle 6"/>
          <p:cNvSpPr>
            <a:spLocks noChangeArrowheads="1"/>
          </p:cNvSpPr>
          <p:nvPr/>
        </p:nvSpPr>
        <p:spPr bwMode="auto">
          <a:xfrm>
            <a:off x="838200" y="1790700"/>
            <a:ext cx="7391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Update Reachable Points</a:t>
            </a:r>
            <a:endParaRPr lang="en-US" smtClean="0">
              <a:solidFill>
                <a:schemeClr val="accent2"/>
              </a:solidFill>
            </a:endParaRPr>
          </a:p>
        </p:txBody>
      </p:sp>
      <p:pic>
        <p:nvPicPr>
          <p:cNvPr id="52230" name="Picture 8" descr="gluedF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3250"/>
            <a:ext cx="7391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Rectangle 10"/>
          <p:cNvSpPr>
            <a:spLocks noChangeArrowheads="1"/>
          </p:cNvSpPr>
          <p:nvPr/>
        </p:nvSpPr>
        <p:spPr bwMode="auto">
          <a:xfrm>
            <a:off x="762000" y="45339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grpSp>
        <p:nvGrpSpPr>
          <p:cNvPr id="52232" name="Group 24"/>
          <p:cNvGrpSpPr>
            <a:grpSpLocks/>
          </p:cNvGrpSpPr>
          <p:nvPr/>
        </p:nvGrpSpPr>
        <p:grpSpPr bwMode="auto">
          <a:xfrm>
            <a:off x="4767263" y="2219325"/>
            <a:ext cx="1338262" cy="2319338"/>
            <a:chOff x="2415" y="1371"/>
            <a:chExt cx="843" cy="1461"/>
          </a:xfrm>
        </p:grpSpPr>
        <p:sp>
          <p:nvSpPr>
            <p:cNvPr id="52257" name="Line 25"/>
            <p:cNvSpPr>
              <a:spLocks noChangeShapeType="1"/>
            </p:cNvSpPr>
            <p:nvPr/>
          </p:nvSpPr>
          <p:spPr bwMode="auto">
            <a:xfrm flipH="1">
              <a:off x="2415" y="2166"/>
              <a:ext cx="555" cy="279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8" name="Line 26"/>
            <p:cNvSpPr>
              <a:spLocks noChangeShapeType="1"/>
            </p:cNvSpPr>
            <p:nvPr/>
          </p:nvSpPr>
          <p:spPr bwMode="auto">
            <a:xfrm flipH="1">
              <a:off x="2637" y="2562"/>
              <a:ext cx="141" cy="27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9" name="Line 27"/>
            <p:cNvSpPr>
              <a:spLocks noChangeShapeType="1"/>
            </p:cNvSpPr>
            <p:nvPr/>
          </p:nvSpPr>
          <p:spPr bwMode="auto">
            <a:xfrm flipV="1">
              <a:off x="2964" y="1758"/>
              <a:ext cx="294" cy="41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0" name="Line 28"/>
            <p:cNvSpPr>
              <a:spLocks noChangeShapeType="1"/>
            </p:cNvSpPr>
            <p:nvPr/>
          </p:nvSpPr>
          <p:spPr bwMode="auto">
            <a:xfrm flipH="1" flipV="1">
              <a:off x="3066" y="1371"/>
              <a:ext cx="189" cy="393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33" name="Rectangle 29"/>
          <p:cNvSpPr>
            <a:spLocks noChangeArrowheads="1"/>
          </p:cNvSpPr>
          <p:nvPr/>
        </p:nvSpPr>
        <p:spPr bwMode="auto">
          <a:xfrm>
            <a:off x="360363" y="4629150"/>
            <a:ext cx="878363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de-DE" sz="2800"/>
              <a:t>During the sweep:</a:t>
            </a:r>
          </a:p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buClrTx/>
              <a:buSzTx/>
              <a:buFontTx/>
              <a:buChar char="–"/>
            </a:pPr>
            <a:r>
              <a:rPr lang="de-DE" sz="2200"/>
              <a:t>Update reachable points Dijkstra-style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–"/>
            </a:pPr>
            <a:r>
              <a:rPr lang="de-DE" sz="2200"/>
              <a:t>Use a data structure which supports reachability queries in the free space surface</a:t>
            </a:r>
          </a:p>
        </p:txBody>
      </p:sp>
      <p:sp>
        <p:nvSpPr>
          <p:cNvPr id="52234" name="Line 30"/>
          <p:cNvSpPr>
            <a:spLocks noChangeShapeType="1"/>
          </p:cNvSpPr>
          <p:nvPr/>
        </p:nvSpPr>
        <p:spPr bwMode="auto">
          <a:xfrm>
            <a:off x="4687888" y="3259138"/>
            <a:ext cx="254000" cy="571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5" name="Line 31"/>
          <p:cNvSpPr>
            <a:spLocks noChangeShapeType="1"/>
          </p:cNvSpPr>
          <p:nvPr/>
        </p:nvSpPr>
        <p:spPr bwMode="auto">
          <a:xfrm>
            <a:off x="5043488" y="3346450"/>
            <a:ext cx="573087" cy="147638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6" name="Line 32"/>
          <p:cNvSpPr>
            <a:spLocks noChangeShapeType="1"/>
          </p:cNvSpPr>
          <p:nvPr/>
        </p:nvSpPr>
        <p:spPr bwMode="auto">
          <a:xfrm>
            <a:off x="5505450" y="2693988"/>
            <a:ext cx="234950" cy="52387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7" name="Line 33"/>
          <p:cNvSpPr>
            <a:spLocks noChangeShapeType="1"/>
          </p:cNvSpPr>
          <p:nvPr/>
        </p:nvSpPr>
        <p:spPr bwMode="auto">
          <a:xfrm>
            <a:off x="5834063" y="2779713"/>
            <a:ext cx="134937" cy="285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8" name="Line 34"/>
          <p:cNvSpPr>
            <a:spLocks noChangeShapeType="1"/>
          </p:cNvSpPr>
          <p:nvPr/>
        </p:nvSpPr>
        <p:spPr bwMode="auto">
          <a:xfrm flipV="1">
            <a:off x="5353050" y="2852738"/>
            <a:ext cx="538163" cy="547687"/>
          </a:xfrm>
          <a:prstGeom prst="line">
            <a:avLst/>
          </a:prstGeom>
          <a:noFill/>
          <a:ln w="63500">
            <a:solidFill>
              <a:srgbClr val="33CC33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9" name="Line 35"/>
          <p:cNvSpPr>
            <a:spLocks noChangeShapeType="1"/>
          </p:cNvSpPr>
          <p:nvPr/>
        </p:nvSpPr>
        <p:spPr bwMode="auto">
          <a:xfrm flipV="1">
            <a:off x="5348288" y="2976563"/>
            <a:ext cx="1038225" cy="447675"/>
          </a:xfrm>
          <a:prstGeom prst="line">
            <a:avLst/>
          </a:prstGeom>
          <a:noFill/>
          <a:ln w="63500">
            <a:solidFill>
              <a:srgbClr val="33CC33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0" name="Line 36"/>
          <p:cNvSpPr>
            <a:spLocks noChangeShapeType="1"/>
          </p:cNvSpPr>
          <p:nvPr/>
        </p:nvSpPr>
        <p:spPr bwMode="auto">
          <a:xfrm>
            <a:off x="5900738" y="2795588"/>
            <a:ext cx="514350" cy="133350"/>
          </a:xfrm>
          <a:prstGeom prst="line">
            <a:avLst/>
          </a:prstGeom>
          <a:noFill/>
          <a:ln w="889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1" name="Line 37"/>
          <p:cNvSpPr>
            <a:spLocks noChangeShapeType="1"/>
          </p:cNvSpPr>
          <p:nvPr/>
        </p:nvSpPr>
        <p:spPr bwMode="auto">
          <a:xfrm>
            <a:off x="5043488" y="2022475"/>
            <a:ext cx="511175" cy="11430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2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03] H. Alt, A. Efrat, G. Rote,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05] S. Brakatsoulas, D. Pfoser, R. Salas,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On Map-Matching Vehicle Tracking Data , VLDB 853-864 , 2005.</a:t>
            </a:r>
          </a:p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  <p:sp>
        <p:nvSpPr>
          <p:cNvPr id="52243" name="Text Box 9"/>
          <p:cNvSpPr txBox="1">
            <a:spLocks noChangeArrowheads="1"/>
          </p:cNvSpPr>
          <p:nvPr/>
        </p:nvSpPr>
        <p:spPr bwMode="auto">
          <a:xfrm>
            <a:off x="1019175" y="2409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G</a:t>
            </a:r>
            <a:endParaRPr lang="de-DE"/>
          </a:p>
        </p:txBody>
      </p:sp>
      <p:sp>
        <p:nvSpPr>
          <p:cNvPr id="52244" name="Oval 11"/>
          <p:cNvSpPr>
            <a:spLocks noChangeArrowheads="1"/>
          </p:cNvSpPr>
          <p:nvPr/>
        </p:nvSpPr>
        <p:spPr bwMode="auto">
          <a:xfrm>
            <a:off x="1414463" y="31480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5" name="Oval 12"/>
          <p:cNvSpPr>
            <a:spLocks noChangeArrowheads="1"/>
          </p:cNvSpPr>
          <p:nvPr/>
        </p:nvSpPr>
        <p:spPr bwMode="auto">
          <a:xfrm>
            <a:off x="1457325" y="352425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6" name="Oval 13"/>
          <p:cNvSpPr>
            <a:spLocks noChangeArrowheads="1"/>
          </p:cNvSpPr>
          <p:nvPr/>
        </p:nvSpPr>
        <p:spPr bwMode="auto">
          <a:xfrm>
            <a:off x="1966913" y="362426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7" name="Oval 14"/>
          <p:cNvSpPr>
            <a:spLocks noChangeArrowheads="1"/>
          </p:cNvSpPr>
          <p:nvPr/>
        </p:nvSpPr>
        <p:spPr bwMode="auto">
          <a:xfrm>
            <a:off x="1281113" y="3957638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8" name="Oval 15"/>
          <p:cNvSpPr>
            <a:spLocks noChangeArrowheads="1"/>
          </p:cNvSpPr>
          <p:nvPr/>
        </p:nvSpPr>
        <p:spPr bwMode="auto">
          <a:xfrm>
            <a:off x="1728788" y="41767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9" name="Oval 16"/>
          <p:cNvSpPr>
            <a:spLocks noChangeArrowheads="1"/>
          </p:cNvSpPr>
          <p:nvPr/>
        </p:nvSpPr>
        <p:spPr bwMode="auto">
          <a:xfrm>
            <a:off x="828675" y="377190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0" name="Oval 17"/>
          <p:cNvSpPr>
            <a:spLocks noChangeArrowheads="1"/>
          </p:cNvSpPr>
          <p:nvPr/>
        </p:nvSpPr>
        <p:spPr bwMode="auto">
          <a:xfrm>
            <a:off x="871538" y="4210050"/>
            <a:ext cx="128587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1" name="Line 18"/>
          <p:cNvSpPr>
            <a:spLocks noChangeShapeType="1"/>
          </p:cNvSpPr>
          <p:nvPr/>
        </p:nvSpPr>
        <p:spPr bwMode="auto">
          <a:xfrm>
            <a:off x="1485900" y="3257550"/>
            <a:ext cx="42863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2" name="Line 19"/>
          <p:cNvSpPr>
            <a:spLocks noChangeShapeType="1"/>
          </p:cNvSpPr>
          <p:nvPr/>
        </p:nvSpPr>
        <p:spPr bwMode="auto">
          <a:xfrm flipH="1" flipV="1">
            <a:off x="1533525" y="3586163"/>
            <a:ext cx="485775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3" name="Line 20"/>
          <p:cNvSpPr>
            <a:spLocks noChangeShapeType="1"/>
          </p:cNvSpPr>
          <p:nvPr/>
        </p:nvSpPr>
        <p:spPr bwMode="auto">
          <a:xfrm flipH="1">
            <a:off x="1347788" y="3614738"/>
            <a:ext cx="157162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4" name="Line 21"/>
          <p:cNvSpPr>
            <a:spLocks noChangeShapeType="1"/>
          </p:cNvSpPr>
          <p:nvPr/>
        </p:nvSpPr>
        <p:spPr bwMode="auto">
          <a:xfrm flipH="1" flipV="1">
            <a:off x="914400" y="3838575"/>
            <a:ext cx="404813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5" name="Line 22"/>
          <p:cNvSpPr>
            <a:spLocks noChangeShapeType="1"/>
          </p:cNvSpPr>
          <p:nvPr/>
        </p:nvSpPr>
        <p:spPr bwMode="auto">
          <a:xfrm flipV="1">
            <a:off x="952500" y="4033838"/>
            <a:ext cx="37623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6" name="Line 23"/>
          <p:cNvSpPr>
            <a:spLocks noChangeShapeType="1"/>
          </p:cNvSpPr>
          <p:nvPr/>
        </p:nvSpPr>
        <p:spPr bwMode="auto">
          <a:xfrm>
            <a:off x="1366838" y="4038600"/>
            <a:ext cx="414337" cy="2000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3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ChangeArrowheads="1"/>
          </p:cNvSpPr>
          <p:nvPr/>
        </p:nvSpPr>
        <p:spPr bwMode="auto">
          <a:xfrm>
            <a:off x="838200" y="1790700"/>
            <a:ext cx="7391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251" name="Picture 8" descr="gluedF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3250"/>
            <a:ext cx="7391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252" name="Group 24"/>
          <p:cNvGrpSpPr>
            <a:grpSpLocks/>
          </p:cNvGrpSpPr>
          <p:nvPr/>
        </p:nvGrpSpPr>
        <p:grpSpPr bwMode="auto">
          <a:xfrm>
            <a:off x="4767263" y="2219325"/>
            <a:ext cx="1338262" cy="2319338"/>
            <a:chOff x="2415" y="1371"/>
            <a:chExt cx="843" cy="1461"/>
          </a:xfrm>
        </p:grpSpPr>
        <p:sp>
          <p:nvSpPr>
            <p:cNvPr id="53281" name="Line 25"/>
            <p:cNvSpPr>
              <a:spLocks noChangeShapeType="1"/>
            </p:cNvSpPr>
            <p:nvPr/>
          </p:nvSpPr>
          <p:spPr bwMode="auto">
            <a:xfrm flipH="1">
              <a:off x="2415" y="2166"/>
              <a:ext cx="555" cy="279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2" name="Line 26"/>
            <p:cNvSpPr>
              <a:spLocks noChangeShapeType="1"/>
            </p:cNvSpPr>
            <p:nvPr/>
          </p:nvSpPr>
          <p:spPr bwMode="auto">
            <a:xfrm flipH="1">
              <a:off x="2637" y="2562"/>
              <a:ext cx="141" cy="27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3" name="Line 27"/>
            <p:cNvSpPr>
              <a:spLocks noChangeShapeType="1"/>
            </p:cNvSpPr>
            <p:nvPr/>
          </p:nvSpPr>
          <p:spPr bwMode="auto">
            <a:xfrm flipV="1">
              <a:off x="2964" y="1758"/>
              <a:ext cx="294" cy="41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4" name="Line 28"/>
            <p:cNvSpPr>
              <a:spLocks noChangeShapeType="1"/>
            </p:cNvSpPr>
            <p:nvPr/>
          </p:nvSpPr>
          <p:spPr bwMode="auto">
            <a:xfrm flipH="1" flipV="1">
              <a:off x="3066" y="1371"/>
              <a:ext cx="189" cy="393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53" name="Line 30"/>
          <p:cNvSpPr>
            <a:spLocks noChangeShapeType="1"/>
          </p:cNvSpPr>
          <p:nvPr/>
        </p:nvSpPr>
        <p:spPr bwMode="auto">
          <a:xfrm>
            <a:off x="4687888" y="3259138"/>
            <a:ext cx="254000" cy="571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4" name="Line 31"/>
          <p:cNvSpPr>
            <a:spLocks noChangeShapeType="1"/>
          </p:cNvSpPr>
          <p:nvPr/>
        </p:nvSpPr>
        <p:spPr bwMode="auto">
          <a:xfrm>
            <a:off x="5043488" y="3346450"/>
            <a:ext cx="573087" cy="147638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5" name="Line 32"/>
          <p:cNvSpPr>
            <a:spLocks noChangeShapeType="1"/>
          </p:cNvSpPr>
          <p:nvPr/>
        </p:nvSpPr>
        <p:spPr bwMode="auto">
          <a:xfrm>
            <a:off x="5505450" y="2693988"/>
            <a:ext cx="234950" cy="52387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6" name="Line 33"/>
          <p:cNvSpPr>
            <a:spLocks noChangeShapeType="1"/>
          </p:cNvSpPr>
          <p:nvPr/>
        </p:nvSpPr>
        <p:spPr bwMode="auto">
          <a:xfrm>
            <a:off x="5834063" y="2779713"/>
            <a:ext cx="134937" cy="285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7" name="Line 34"/>
          <p:cNvSpPr>
            <a:spLocks noChangeShapeType="1"/>
          </p:cNvSpPr>
          <p:nvPr/>
        </p:nvSpPr>
        <p:spPr bwMode="auto">
          <a:xfrm flipV="1">
            <a:off x="5353050" y="2852738"/>
            <a:ext cx="538163" cy="547687"/>
          </a:xfrm>
          <a:prstGeom prst="line">
            <a:avLst/>
          </a:prstGeom>
          <a:noFill/>
          <a:ln w="63500">
            <a:solidFill>
              <a:srgbClr val="33CC33"/>
            </a:solidFill>
            <a:prstDash val="sysDot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8" name="Line 35"/>
          <p:cNvSpPr>
            <a:spLocks noChangeShapeType="1"/>
          </p:cNvSpPr>
          <p:nvPr/>
        </p:nvSpPr>
        <p:spPr bwMode="auto">
          <a:xfrm flipV="1">
            <a:off x="5348288" y="2976563"/>
            <a:ext cx="1038225" cy="447675"/>
          </a:xfrm>
          <a:prstGeom prst="line">
            <a:avLst/>
          </a:prstGeom>
          <a:noFill/>
          <a:ln w="63500">
            <a:solidFill>
              <a:srgbClr val="33CC33"/>
            </a:solidFill>
            <a:prstDash val="sysDot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9" name="Line 36"/>
          <p:cNvSpPr>
            <a:spLocks noChangeShapeType="1"/>
          </p:cNvSpPr>
          <p:nvPr/>
        </p:nvSpPr>
        <p:spPr bwMode="auto">
          <a:xfrm>
            <a:off x="5900738" y="2795588"/>
            <a:ext cx="514350" cy="1333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0" name="Line 37"/>
          <p:cNvSpPr>
            <a:spLocks noChangeShapeType="1"/>
          </p:cNvSpPr>
          <p:nvPr/>
        </p:nvSpPr>
        <p:spPr bwMode="auto">
          <a:xfrm>
            <a:off x="5043488" y="2022475"/>
            <a:ext cx="511175" cy="11430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1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03] H. Alt, A. Efrat, G. Rote,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05] S. Brakatsoulas, D. Pfoser, R. Salas,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On Map-Matching Vehicle Tracking Data , VLDB 853-864 , 2005.</a:t>
            </a:r>
          </a:p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  <p:sp>
        <p:nvSpPr>
          <p:cNvPr id="53262" name="Rectangle 10"/>
          <p:cNvSpPr>
            <a:spLocks noChangeArrowheads="1"/>
          </p:cNvSpPr>
          <p:nvPr/>
        </p:nvSpPr>
        <p:spPr bwMode="auto">
          <a:xfrm>
            <a:off x="762000" y="45339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53263" name="Text Box 9"/>
          <p:cNvSpPr txBox="1">
            <a:spLocks noChangeArrowheads="1"/>
          </p:cNvSpPr>
          <p:nvPr/>
        </p:nvSpPr>
        <p:spPr bwMode="auto">
          <a:xfrm>
            <a:off x="1019175" y="2409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G</a:t>
            </a:r>
            <a:endParaRPr lang="de-DE"/>
          </a:p>
        </p:txBody>
      </p:sp>
      <p:sp>
        <p:nvSpPr>
          <p:cNvPr id="53264" name="Oval 11"/>
          <p:cNvSpPr>
            <a:spLocks noChangeArrowheads="1"/>
          </p:cNvSpPr>
          <p:nvPr/>
        </p:nvSpPr>
        <p:spPr bwMode="auto">
          <a:xfrm>
            <a:off x="1414463" y="31480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5" name="Oval 12"/>
          <p:cNvSpPr>
            <a:spLocks noChangeArrowheads="1"/>
          </p:cNvSpPr>
          <p:nvPr/>
        </p:nvSpPr>
        <p:spPr bwMode="auto">
          <a:xfrm>
            <a:off x="1457325" y="352425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Oval 13"/>
          <p:cNvSpPr>
            <a:spLocks noChangeArrowheads="1"/>
          </p:cNvSpPr>
          <p:nvPr/>
        </p:nvSpPr>
        <p:spPr bwMode="auto">
          <a:xfrm>
            <a:off x="1966913" y="362426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7" name="Oval 14"/>
          <p:cNvSpPr>
            <a:spLocks noChangeArrowheads="1"/>
          </p:cNvSpPr>
          <p:nvPr/>
        </p:nvSpPr>
        <p:spPr bwMode="auto">
          <a:xfrm>
            <a:off x="1281113" y="3957638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8" name="Oval 15"/>
          <p:cNvSpPr>
            <a:spLocks noChangeArrowheads="1"/>
          </p:cNvSpPr>
          <p:nvPr/>
        </p:nvSpPr>
        <p:spPr bwMode="auto">
          <a:xfrm>
            <a:off x="1728788" y="41767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9" name="Oval 16"/>
          <p:cNvSpPr>
            <a:spLocks noChangeArrowheads="1"/>
          </p:cNvSpPr>
          <p:nvPr/>
        </p:nvSpPr>
        <p:spPr bwMode="auto">
          <a:xfrm>
            <a:off x="828675" y="377190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0" name="Oval 17"/>
          <p:cNvSpPr>
            <a:spLocks noChangeArrowheads="1"/>
          </p:cNvSpPr>
          <p:nvPr/>
        </p:nvSpPr>
        <p:spPr bwMode="auto">
          <a:xfrm>
            <a:off x="871538" y="4210050"/>
            <a:ext cx="128587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1" name="Line 18"/>
          <p:cNvSpPr>
            <a:spLocks noChangeShapeType="1"/>
          </p:cNvSpPr>
          <p:nvPr/>
        </p:nvSpPr>
        <p:spPr bwMode="auto">
          <a:xfrm>
            <a:off x="1485900" y="3257550"/>
            <a:ext cx="42863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2" name="Line 19"/>
          <p:cNvSpPr>
            <a:spLocks noChangeShapeType="1"/>
          </p:cNvSpPr>
          <p:nvPr/>
        </p:nvSpPr>
        <p:spPr bwMode="auto">
          <a:xfrm flipH="1" flipV="1">
            <a:off x="1533525" y="3586163"/>
            <a:ext cx="485775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3" name="Line 20"/>
          <p:cNvSpPr>
            <a:spLocks noChangeShapeType="1"/>
          </p:cNvSpPr>
          <p:nvPr/>
        </p:nvSpPr>
        <p:spPr bwMode="auto">
          <a:xfrm flipH="1">
            <a:off x="1347788" y="3614738"/>
            <a:ext cx="157162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4" name="Line 21"/>
          <p:cNvSpPr>
            <a:spLocks noChangeShapeType="1"/>
          </p:cNvSpPr>
          <p:nvPr/>
        </p:nvSpPr>
        <p:spPr bwMode="auto">
          <a:xfrm flipH="1" flipV="1">
            <a:off x="914400" y="3838575"/>
            <a:ext cx="404813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5" name="Line 22"/>
          <p:cNvSpPr>
            <a:spLocks noChangeShapeType="1"/>
          </p:cNvSpPr>
          <p:nvPr/>
        </p:nvSpPr>
        <p:spPr bwMode="auto">
          <a:xfrm flipV="1">
            <a:off x="952500" y="4033838"/>
            <a:ext cx="37623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6" name="Line 23"/>
          <p:cNvSpPr>
            <a:spLocks noChangeShapeType="1"/>
          </p:cNvSpPr>
          <p:nvPr/>
        </p:nvSpPr>
        <p:spPr bwMode="auto">
          <a:xfrm>
            <a:off x="1366838" y="4038600"/>
            <a:ext cx="414337" cy="2000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7" name="Rectangle 3"/>
          <p:cNvSpPr>
            <a:spLocks noChangeArrowheads="1"/>
          </p:cNvSpPr>
          <p:nvPr/>
        </p:nvSpPr>
        <p:spPr bwMode="auto">
          <a:xfrm>
            <a:off x="5224463" y="5408613"/>
            <a:ext cx="2330450" cy="469900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8" name="Rectangle 4"/>
          <p:cNvSpPr>
            <a:spLocks noChangeArrowheads="1"/>
          </p:cNvSpPr>
          <p:nvPr/>
        </p:nvSpPr>
        <p:spPr bwMode="auto">
          <a:xfrm>
            <a:off x="1136650" y="5072063"/>
            <a:ext cx="2819400" cy="358775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9" name="Rectangle 29"/>
          <p:cNvSpPr>
            <a:spLocks noChangeArrowheads="1"/>
          </p:cNvSpPr>
          <p:nvPr/>
        </p:nvSpPr>
        <p:spPr bwMode="auto">
          <a:xfrm>
            <a:off x="360363" y="4629150"/>
            <a:ext cx="878363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de-DE" sz="2800"/>
              <a:t>During the sweep:</a:t>
            </a:r>
          </a:p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buClrTx/>
              <a:buSzTx/>
              <a:buFontTx/>
              <a:buChar char="–"/>
            </a:pPr>
            <a:r>
              <a:rPr lang="de-DE" sz="2200"/>
              <a:t>Update reachable points Dijkstra-style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–"/>
            </a:pPr>
            <a:r>
              <a:rPr lang="de-DE" sz="2200"/>
              <a:t>Use a data structure which supports reachability queries in the free space surface</a:t>
            </a:r>
          </a:p>
        </p:txBody>
      </p:sp>
      <p:sp>
        <p:nvSpPr>
          <p:cNvPr id="53280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Update Reachable Points</a:t>
            </a:r>
            <a:endParaRPr lang="en-US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9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ChangeArrowheads="1"/>
          </p:cNvSpPr>
          <p:nvPr/>
        </p:nvSpPr>
        <p:spPr bwMode="auto">
          <a:xfrm>
            <a:off x="838200" y="1790700"/>
            <a:ext cx="7391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275" name="Picture 8" descr="gluedF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3250"/>
            <a:ext cx="7391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276" name="Group 24"/>
          <p:cNvGrpSpPr>
            <a:grpSpLocks/>
          </p:cNvGrpSpPr>
          <p:nvPr/>
        </p:nvGrpSpPr>
        <p:grpSpPr bwMode="auto">
          <a:xfrm>
            <a:off x="5245100" y="2352675"/>
            <a:ext cx="1338263" cy="2319338"/>
            <a:chOff x="2415" y="1371"/>
            <a:chExt cx="843" cy="1461"/>
          </a:xfrm>
        </p:grpSpPr>
        <p:sp>
          <p:nvSpPr>
            <p:cNvPr id="54304" name="Line 25"/>
            <p:cNvSpPr>
              <a:spLocks noChangeShapeType="1"/>
            </p:cNvSpPr>
            <p:nvPr/>
          </p:nvSpPr>
          <p:spPr bwMode="auto">
            <a:xfrm flipH="1">
              <a:off x="2415" y="2166"/>
              <a:ext cx="555" cy="279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05" name="Line 26"/>
            <p:cNvSpPr>
              <a:spLocks noChangeShapeType="1"/>
            </p:cNvSpPr>
            <p:nvPr/>
          </p:nvSpPr>
          <p:spPr bwMode="auto">
            <a:xfrm flipH="1">
              <a:off x="2637" y="2562"/>
              <a:ext cx="141" cy="27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06" name="Line 27"/>
            <p:cNvSpPr>
              <a:spLocks noChangeShapeType="1"/>
            </p:cNvSpPr>
            <p:nvPr/>
          </p:nvSpPr>
          <p:spPr bwMode="auto">
            <a:xfrm flipV="1">
              <a:off x="2964" y="1758"/>
              <a:ext cx="294" cy="41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07" name="Line 28"/>
            <p:cNvSpPr>
              <a:spLocks noChangeShapeType="1"/>
            </p:cNvSpPr>
            <p:nvPr/>
          </p:nvSpPr>
          <p:spPr bwMode="auto">
            <a:xfrm flipH="1" flipV="1">
              <a:off x="3066" y="1371"/>
              <a:ext cx="189" cy="393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277" name="Line 29"/>
          <p:cNvSpPr>
            <a:spLocks noChangeShapeType="1"/>
          </p:cNvSpPr>
          <p:nvPr/>
        </p:nvSpPr>
        <p:spPr bwMode="auto">
          <a:xfrm flipV="1">
            <a:off x="7056438" y="2738438"/>
            <a:ext cx="119062" cy="65087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8" name="Line 31"/>
          <p:cNvSpPr>
            <a:spLocks noChangeShapeType="1"/>
          </p:cNvSpPr>
          <p:nvPr/>
        </p:nvSpPr>
        <p:spPr bwMode="auto">
          <a:xfrm>
            <a:off x="4687888" y="3259138"/>
            <a:ext cx="254000" cy="571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9" name="Line 32"/>
          <p:cNvSpPr>
            <a:spLocks noChangeShapeType="1"/>
          </p:cNvSpPr>
          <p:nvPr/>
        </p:nvSpPr>
        <p:spPr bwMode="auto">
          <a:xfrm>
            <a:off x="5043488" y="3346450"/>
            <a:ext cx="573087" cy="147638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0" name="Line 33"/>
          <p:cNvSpPr>
            <a:spLocks noChangeShapeType="1"/>
          </p:cNvSpPr>
          <p:nvPr/>
        </p:nvSpPr>
        <p:spPr bwMode="auto">
          <a:xfrm>
            <a:off x="5505450" y="2693988"/>
            <a:ext cx="234950" cy="52387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1" name="Line 34"/>
          <p:cNvSpPr>
            <a:spLocks noChangeShapeType="1"/>
          </p:cNvSpPr>
          <p:nvPr/>
        </p:nvSpPr>
        <p:spPr bwMode="auto">
          <a:xfrm>
            <a:off x="5834063" y="2779713"/>
            <a:ext cx="134937" cy="285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2" name="Line 35"/>
          <p:cNvSpPr>
            <a:spLocks noChangeShapeType="1"/>
          </p:cNvSpPr>
          <p:nvPr/>
        </p:nvSpPr>
        <p:spPr bwMode="auto">
          <a:xfrm>
            <a:off x="5900738" y="2795588"/>
            <a:ext cx="514350" cy="1333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3" name="Line 36"/>
          <p:cNvSpPr>
            <a:spLocks noChangeShapeType="1"/>
          </p:cNvSpPr>
          <p:nvPr/>
        </p:nvSpPr>
        <p:spPr bwMode="auto">
          <a:xfrm>
            <a:off x="5043488" y="2022475"/>
            <a:ext cx="511175" cy="11430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4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03] H. Alt, A. Efrat, G. Rote,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05] S. Brakatsoulas, D. Pfoser, R. Salas,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On Map-Matching Vehicle Tracking Data , VLDB 853-864 , 2005.</a:t>
            </a:r>
          </a:p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  <p:sp>
        <p:nvSpPr>
          <p:cNvPr id="54285" name="Rectangle 10"/>
          <p:cNvSpPr>
            <a:spLocks noChangeArrowheads="1"/>
          </p:cNvSpPr>
          <p:nvPr/>
        </p:nvSpPr>
        <p:spPr bwMode="auto">
          <a:xfrm>
            <a:off x="762000" y="45339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54286" name="Text Box 9"/>
          <p:cNvSpPr txBox="1">
            <a:spLocks noChangeArrowheads="1"/>
          </p:cNvSpPr>
          <p:nvPr/>
        </p:nvSpPr>
        <p:spPr bwMode="auto">
          <a:xfrm>
            <a:off x="1019175" y="2409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G</a:t>
            </a:r>
            <a:endParaRPr lang="de-DE"/>
          </a:p>
        </p:txBody>
      </p:sp>
      <p:sp>
        <p:nvSpPr>
          <p:cNvPr id="54287" name="Oval 11"/>
          <p:cNvSpPr>
            <a:spLocks noChangeArrowheads="1"/>
          </p:cNvSpPr>
          <p:nvPr/>
        </p:nvSpPr>
        <p:spPr bwMode="auto">
          <a:xfrm>
            <a:off x="1414463" y="31480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Oval 12"/>
          <p:cNvSpPr>
            <a:spLocks noChangeArrowheads="1"/>
          </p:cNvSpPr>
          <p:nvPr/>
        </p:nvSpPr>
        <p:spPr bwMode="auto">
          <a:xfrm>
            <a:off x="1457325" y="352425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9" name="Oval 13"/>
          <p:cNvSpPr>
            <a:spLocks noChangeArrowheads="1"/>
          </p:cNvSpPr>
          <p:nvPr/>
        </p:nvSpPr>
        <p:spPr bwMode="auto">
          <a:xfrm>
            <a:off x="1966913" y="362426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0" name="Oval 14"/>
          <p:cNvSpPr>
            <a:spLocks noChangeArrowheads="1"/>
          </p:cNvSpPr>
          <p:nvPr/>
        </p:nvSpPr>
        <p:spPr bwMode="auto">
          <a:xfrm>
            <a:off x="1281113" y="3957638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1" name="Oval 15"/>
          <p:cNvSpPr>
            <a:spLocks noChangeArrowheads="1"/>
          </p:cNvSpPr>
          <p:nvPr/>
        </p:nvSpPr>
        <p:spPr bwMode="auto">
          <a:xfrm>
            <a:off x="1728788" y="41767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2" name="Oval 16"/>
          <p:cNvSpPr>
            <a:spLocks noChangeArrowheads="1"/>
          </p:cNvSpPr>
          <p:nvPr/>
        </p:nvSpPr>
        <p:spPr bwMode="auto">
          <a:xfrm>
            <a:off x="828675" y="377190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3" name="Oval 17"/>
          <p:cNvSpPr>
            <a:spLocks noChangeArrowheads="1"/>
          </p:cNvSpPr>
          <p:nvPr/>
        </p:nvSpPr>
        <p:spPr bwMode="auto">
          <a:xfrm>
            <a:off x="871538" y="4210050"/>
            <a:ext cx="128587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4" name="Line 18"/>
          <p:cNvSpPr>
            <a:spLocks noChangeShapeType="1"/>
          </p:cNvSpPr>
          <p:nvPr/>
        </p:nvSpPr>
        <p:spPr bwMode="auto">
          <a:xfrm>
            <a:off x="1485900" y="3257550"/>
            <a:ext cx="42863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5" name="Line 19"/>
          <p:cNvSpPr>
            <a:spLocks noChangeShapeType="1"/>
          </p:cNvSpPr>
          <p:nvPr/>
        </p:nvSpPr>
        <p:spPr bwMode="auto">
          <a:xfrm flipH="1" flipV="1">
            <a:off x="1533525" y="3586163"/>
            <a:ext cx="485775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6" name="Line 20"/>
          <p:cNvSpPr>
            <a:spLocks noChangeShapeType="1"/>
          </p:cNvSpPr>
          <p:nvPr/>
        </p:nvSpPr>
        <p:spPr bwMode="auto">
          <a:xfrm flipH="1">
            <a:off x="1347788" y="3614738"/>
            <a:ext cx="157162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7" name="Line 21"/>
          <p:cNvSpPr>
            <a:spLocks noChangeShapeType="1"/>
          </p:cNvSpPr>
          <p:nvPr/>
        </p:nvSpPr>
        <p:spPr bwMode="auto">
          <a:xfrm flipH="1" flipV="1">
            <a:off x="914400" y="3838575"/>
            <a:ext cx="404813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8" name="Line 22"/>
          <p:cNvSpPr>
            <a:spLocks noChangeShapeType="1"/>
          </p:cNvSpPr>
          <p:nvPr/>
        </p:nvSpPr>
        <p:spPr bwMode="auto">
          <a:xfrm flipV="1">
            <a:off x="952500" y="4033838"/>
            <a:ext cx="37623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9" name="Line 23"/>
          <p:cNvSpPr>
            <a:spLocks noChangeShapeType="1"/>
          </p:cNvSpPr>
          <p:nvPr/>
        </p:nvSpPr>
        <p:spPr bwMode="auto">
          <a:xfrm>
            <a:off x="1366838" y="4038600"/>
            <a:ext cx="414337" cy="2000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0" name="Rectangle 3"/>
          <p:cNvSpPr>
            <a:spLocks noChangeArrowheads="1"/>
          </p:cNvSpPr>
          <p:nvPr/>
        </p:nvSpPr>
        <p:spPr bwMode="auto">
          <a:xfrm>
            <a:off x="5224463" y="5408613"/>
            <a:ext cx="2330450" cy="469900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1" name="Rectangle 4"/>
          <p:cNvSpPr>
            <a:spLocks noChangeArrowheads="1"/>
          </p:cNvSpPr>
          <p:nvPr/>
        </p:nvSpPr>
        <p:spPr bwMode="auto">
          <a:xfrm>
            <a:off x="1136650" y="5072063"/>
            <a:ext cx="2819400" cy="358775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2" name="Rectangle 29"/>
          <p:cNvSpPr>
            <a:spLocks noChangeArrowheads="1"/>
          </p:cNvSpPr>
          <p:nvPr/>
        </p:nvSpPr>
        <p:spPr bwMode="auto">
          <a:xfrm>
            <a:off x="360363" y="4629150"/>
            <a:ext cx="878363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de-DE" sz="2800"/>
              <a:t>During the sweep:</a:t>
            </a:r>
          </a:p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buClrTx/>
              <a:buSzTx/>
              <a:buFontTx/>
              <a:buChar char="–"/>
            </a:pPr>
            <a:r>
              <a:rPr lang="de-DE" sz="2200"/>
              <a:t>Update reachable points Dijkstra-style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–"/>
            </a:pPr>
            <a:r>
              <a:rPr lang="de-DE" sz="2200"/>
              <a:t>Use a data structure which supports reachability queries in the free space surface</a:t>
            </a:r>
          </a:p>
        </p:txBody>
      </p:sp>
      <p:sp>
        <p:nvSpPr>
          <p:cNvPr id="5430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Update Reachable Points</a:t>
            </a:r>
            <a:endParaRPr lang="en-US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9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ChangeArrowheads="1"/>
          </p:cNvSpPr>
          <p:nvPr/>
        </p:nvSpPr>
        <p:spPr bwMode="auto">
          <a:xfrm>
            <a:off x="838200" y="1790700"/>
            <a:ext cx="7391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9" name="Picture 9" descr="gluedF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3250"/>
            <a:ext cx="7391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300" name="Group 24"/>
          <p:cNvGrpSpPr>
            <a:grpSpLocks/>
          </p:cNvGrpSpPr>
          <p:nvPr/>
        </p:nvGrpSpPr>
        <p:grpSpPr bwMode="auto">
          <a:xfrm>
            <a:off x="5245100" y="2352675"/>
            <a:ext cx="1338263" cy="2319338"/>
            <a:chOff x="2415" y="1371"/>
            <a:chExt cx="843" cy="1461"/>
          </a:xfrm>
        </p:grpSpPr>
        <p:sp>
          <p:nvSpPr>
            <p:cNvPr id="55335" name="Line 25"/>
            <p:cNvSpPr>
              <a:spLocks noChangeShapeType="1"/>
            </p:cNvSpPr>
            <p:nvPr/>
          </p:nvSpPr>
          <p:spPr bwMode="auto">
            <a:xfrm flipH="1">
              <a:off x="2415" y="2166"/>
              <a:ext cx="555" cy="279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6" name="Line 26"/>
            <p:cNvSpPr>
              <a:spLocks noChangeShapeType="1"/>
            </p:cNvSpPr>
            <p:nvPr/>
          </p:nvSpPr>
          <p:spPr bwMode="auto">
            <a:xfrm flipH="1">
              <a:off x="2637" y="2562"/>
              <a:ext cx="141" cy="27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7" name="Line 27"/>
            <p:cNvSpPr>
              <a:spLocks noChangeShapeType="1"/>
            </p:cNvSpPr>
            <p:nvPr/>
          </p:nvSpPr>
          <p:spPr bwMode="auto">
            <a:xfrm flipV="1">
              <a:off x="2964" y="1758"/>
              <a:ext cx="294" cy="41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8" name="Line 28"/>
            <p:cNvSpPr>
              <a:spLocks noChangeShapeType="1"/>
            </p:cNvSpPr>
            <p:nvPr/>
          </p:nvSpPr>
          <p:spPr bwMode="auto">
            <a:xfrm flipH="1" flipV="1">
              <a:off x="3066" y="1371"/>
              <a:ext cx="189" cy="393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301" name="Line 29"/>
          <p:cNvSpPr>
            <a:spLocks noChangeShapeType="1"/>
          </p:cNvSpPr>
          <p:nvPr/>
        </p:nvSpPr>
        <p:spPr bwMode="auto">
          <a:xfrm flipV="1">
            <a:off x="7056438" y="2738438"/>
            <a:ext cx="119062" cy="65087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2" name="Line 31"/>
          <p:cNvSpPr>
            <a:spLocks noChangeShapeType="1"/>
          </p:cNvSpPr>
          <p:nvPr/>
        </p:nvSpPr>
        <p:spPr bwMode="auto">
          <a:xfrm>
            <a:off x="4687888" y="3259138"/>
            <a:ext cx="254000" cy="571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3" name="Line 32"/>
          <p:cNvSpPr>
            <a:spLocks noChangeShapeType="1"/>
          </p:cNvSpPr>
          <p:nvPr/>
        </p:nvSpPr>
        <p:spPr bwMode="auto">
          <a:xfrm>
            <a:off x="5043488" y="3346450"/>
            <a:ext cx="573087" cy="147638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4" name="Line 33"/>
          <p:cNvSpPr>
            <a:spLocks noChangeShapeType="1"/>
          </p:cNvSpPr>
          <p:nvPr/>
        </p:nvSpPr>
        <p:spPr bwMode="auto">
          <a:xfrm>
            <a:off x="5505450" y="2693988"/>
            <a:ext cx="234950" cy="52387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5" name="Line 34"/>
          <p:cNvSpPr>
            <a:spLocks noChangeShapeType="1"/>
          </p:cNvSpPr>
          <p:nvPr/>
        </p:nvSpPr>
        <p:spPr bwMode="auto">
          <a:xfrm>
            <a:off x="5834063" y="2779713"/>
            <a:ext cx="134937" cy="285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6" name="Line 35"/>
          <p:cNvSpPr>
            <a:spLocks noChangeShapeType="1"/>
          </p:cNvSpPr>
          <p:nvPr/>
        </p:nvSpPr>
        <p:spPr bwMode="auto">
          <a:xfrm>
            <a:off x="5900738" y="2795588"/>
            <a:ext cx="514350" cy="1333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7" name="Line 36"/>
          <p:cNvSpPr>
            <a:spLocks noChangeShapeType="1"/>
          </p:cNvSpPr>
          <p:nvPr/>
        </p:nvSpPr>
        <p:spPr bwMode="auto">
          <a:xfrm flipV="1">
            <a:off x="5346700" y="3017838"/>
            <a:ext cx="1190625" cy="420687"/>
          </a:xfrm>
          <a:prstGeom prst="line">
            <a:avLst/>
          </a:prstGeom>
          <a:noFill/>
          <a:ln w="63500">
            <a:solidFill>
              <a:srgbClr val="33CC33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8" name="Line 37"/>
          <p:cNvSpPr>
            <a:spLocks noChangeShapeType="1"/>
          </p:cNvSpPr>
          <p:nvPr/>
        </p:nvSpPr>
        <p:spPr bwMode="auto">
          <a:xfrm flipV="1">
            <a:off x="5365750" y="3078163"/>
            <a:ext cx="1381125" cy="361950"/>
          </a:xfrm>
          <a:prstGeom prst="line">
            <a:avLst/>
          </a:prstGeom>
          <a:noFill/>
          <a:ln w="63500">
            <a:solidFill>
              <a:srgbClr val="33CC33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9" name="Line 38"/>
          <p:cNvSpPr>
            <a:spLocks noChangeShapeType="1"/>
          </p:cNvSpPr>
          <p:nvPr/>
        </p:nvSpPr>
        <p:spPr bwMode="auto">
          <a:xfrm>
            <a:off x="5043488" y="2022475"/>
            <a:ext cx="511175" cy="11430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0" name="Line 39"/>
          <p:cNvSpPr>
            <a:spLocks noChangeShapeType="1"/>
          </p:cNvSpPr>
          <p:nvPr/>
        </p:nvSpPr>
        <p:spPr bwMode="auto">
          <a:xfrm>
            <a:off x="6548438" y="2970213"/>
            <a:ext cx="234950" cy="52387"/>
          </a:xfrm>
          <a:prstGeom prst="line">
            <a:avLst/>
          </a:prstGeom>
          <a:noFill/>
          <a:ln w="889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1" name="Line 40"/>
          <p:cNvSpPr>
            <a:spLocks noChangeShapeType="1"/>
          </p:cNvSpPr>
          <p:nvPr/>
        </p:nvSpPr>
        <p:spPr bwMode="auto">
          <a:xfrm flipV="1">
            <a:off x="6099175" y="2370138"/>
            <a:ext cx="190500" cy="506412"/>
          </a:xfrm>
          <a:prstGeom prst="line">
            <a:avLst/>
          </a:prstGeom>
          <a:noFill/>
          <a:ln w="63500">
            <a:solidFill>
              <a:srgbClr val="33CC33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2" name="Line 41"/>
          <p:cNvSpPr>
            <a:spLocks noChangeShapeType="1"/>
          </p:cNvSpPr>
          <p:nvPr/>
        </p:nvSpPr>
        <p:spPr bwMode="auto">
          <a:xfrm>
            <a:off x="6300788" y="2332038"/>
            <a:ext cx="363537" cy="76200"/>
          </a:xfrm>
          <a:prstGeom prst="line">
            <a:avLst/>
          </a:prstGeom>
          <a:noFill/>
          <a:ln w="889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3" name="Line 42"/>
          <p:cNvSpPr>
            <a:spLocks noChangeShapeType="1"/>
          </p:cNvSpPr>
          <p:nvPr/>
        </p:nvSpPr>
        <p:spPr bwMode="auto">
          <a:xfrm flipV="1">
            <a:off x="6118225" y="2439988"/>
            <a:ext cx="533400" cy="438150"/>
          </a:xfrm>
          <a:prstGeom prst="line">
            <a:avLst/>
          </a:prstGeom>
          <a:noFill/>
          <a:ln w="63500">
            <a:solidFill>
              <a:srgbClr val="33CC33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4" name="Rectangle 53"/>
          <p:cNvSpPr>
            <a:spLocks noChangeArrowheads="1"/>
          </p:cNvSpPr>
          <p:nvPr/>
        </p:nvSpPr>
        <p:spPr bwMode="auto">
          <a:xfrm>
            <a:off x="762000" y="45339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55315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03] H. Alt, A. Efrat, G. Rote,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05] S. Brakatsoulas, D. Pfoser, R. Salas,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On Map-Matching Vehicle Tracking Data , VLDB 853-864 , 2005.</a:t>
            </a:r>
          </a:p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  <p:sp>
        <p:nvSpPr>
          <p:cNvPr id="55316" name="Rectangle 10"/>
          <p:cNvSpPr>
            <a:spLocks noChangeArrowheads="1"/>
          </p:cNvSpPr>
          <p:nvPr/>
        </p:nvSpPr>
        <p:spPr bwMode="auto">
          <a:xfrm>
            <a:off x="762000" y="45339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55317" name="Text Box 9"/>
          <p:cNvSpPr txBox="1">
            <a:spLocks noChangeArrowheads="1"/>
          </p:cNvSpPr>
          <p:nvPr/>
        </p:nvSpPr>
        <p:spPr bwMode="auto">
          <a:xfrm>
            <a:off x="1019175" y="2409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G</a:t>
            </a:r>
            <a:endParaRPr lang="de-DE"/>
          </a:p>
        </p:txBody>
      </p:sp>
      <p:sp>
        <p:nvSpPr>
          <p:cNvPr id="55318" name="Oval 11"/>
          <p:cNvSpPr>
            <a:spLocks noChangeArrowheads="1"/>
          </p:cNvSpPr>
          <p:nvPr/>
        </p:nvSpPr>
        <p:spPr bwMode="auto">
          <a:xfrm>
            <a:off x="1414463" y="31480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9" name="Oval 12"/>
          <p:cNvSpPr>
            <a:spLocks noChangeArrowheads="1"/>
          </p:cNvSpPr>
          <p:nvPr/>
        </p:nvSpPr>
        <p:spPr bwMode="auto">
          <a:xfrm>
            <a:off x="1457325" y="352425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0" name="Oval 13"/>
          <p:cNvSpPr>
            <a:spLocks noChangeArrowheads="1"/>
          </p:cNvSpPr>
          <p:nvPr/>
        </p:nvSpPr>
        <p:spPr bwMode="auto">
          <a:xfrm>
            <a:off x="1966913" y="362426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1" name="Oval 14"/>
          <p:cNvSpPr>
            <a:spLocks noChangeArrowheads="1"/>
          </p:cNvSpPr>
          <p:nvPr/>
        </p:nvSpPr>
        <p:spPr bwMode="auto">
          <a:xfrm>
            <a:off x="1281113" y="3957638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2" name="Oval 15"/>
          <p:cNvSpPr>
            <a:spLocks noChangeArrowheads="1"/>
          </p:cNvSpPr>
          <p:nvPr/>
        </p:nvSpPr>
        <p:spPr bwMode="auto">
          <a:xfrm>
            <a:off x="1728788" y="41767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3" name="Oval 16"/>
          <p:cNvSpPr>
            <a:spLocks noChangeArrowheads="1"/>
          </p:cNvSpPr>
          <p:nvPr/>
        </p:nvSpPr>
        <p:spPr bwMode="auto">
          <a:xfrm>
            <a:off x="828675" y="377190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4" name="Oval 17"/>
          <p:cNvSpPr>
            <a:spLocks noChangeArrowheads="1"/>
          </p:cNvSpPr>
          <p:nvPr/>
        </p:nvSpPr>
        <p:spPr bwMode="auto">
          <a:xfrm>
            <a:off x="871538" y="4210050"/>
            <a:ext cx="128587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5" name="Line 18"/>
          <p:cNvSpPr>
            <a:spLocks noChangeShapeType="1"/>
          </p:cNvSpPr>
          <p:nvPr/>
        </p:nvSpPr>
        <p:spPr bwMode="auto">
          <a:xfrm>
            <a:off x="1485900" y="3257550"/>
            <a:ext cx="42863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6" name="Line 19"/>
          <p:cNvSpPr>
            <a:spLocks noChangeShapeType="1"/>
          </p:cNvSpPr>
          <p:nvPr/>
        </p:nvSpPr>
        <p:spPr bwMode="auto">
          <a:xfrm flipH="1" flipV="1">
            <a:off x="1533525" y="3586163"/>
            <a:ext cx="485775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7" name="Line 20"/>
          <p:cNvSpPr>
            <a:spLocks noChangeShapeType="1"/>
          </p:cNvSpPr>
          <p:nvPr/>
        </p:nvSpPr>
        <p:spPr bwMode="auto">
          <a:xfrm flipH="1">
            <a:off x="1347788" y="3614738"/>
            <a:ext cx="157162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8" name="Line 21"/>
          <p:cNvSpPr>
            <a:spLocks noChangeShapeType="1"/>
          </p:cNvSpPr>
          <p:nvPr/>
        </p:nvSpPr>
        <p:spPr bwMode="auto">
          <a:xfrm flipH="1" flipV="1">
            <a:off x="914400" y="3838575"/>
            <a:ext cx="404813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9" name="Line 22"/>
          <p:cNvSpPr>
            <a:spLocks noChangeShapeType="1"/>
          </p:cNvSpPr>
          <p:nvPr/>
        </p:nvSpPr>
        <p:spPr bwMode="auto">
          <a:xfrm flipV="1">
            <a:off x="952500" y="4033838"/>
            <a:ext cx="37623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0" name="Line 23"/>
          <p:cNvSpPr>
            <a:spLocks noChangeShapeType="1"/>
          </p:cNvSpPr>
          <p:nvPr/>
        </p:nvSpPr>
        <p:spPr bwMode="auto">
          <a:xfrm>
            <a:off x="1366838" y="4038600"/>
            <a:ext cx="414337" cy="2000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1" name="Rectangle 3"/>
          <p:cNvSpPr>
            <a:spLocks noChangeArrowheads="1"/>
          </p:cNvSpPr>
          <p:nvPr/>
        </p:nvSpPr>
        <p:spPr bwMode="auto">
          <a:xfrm>
            <a:off x="5224463" y="5408613"/>
            <a:ext cx="2330450" cy="469900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2" name="Rectangle 4"/>
          <p:cNvSpPr>
            <a:spLocks noChangeArrowheads="1"/>
          </p:cNvSpPr>
          <p:nvPr/>
        </p:nvSpPr>
        <p:spPr bwMode="auto">
          <a:xfrm>
            <a:off x="1136650" y="5072063"/>
            <a:ext cx="2819400" cy="358775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3" name="Rectangle 29"/>
          <p:cNvSpPr>
            <a:spLocks noChangeArrowheads="1"/>
          </p:cNvSpPr>
          <p:nvPr/>
        </p:nvSpPr>
        <p:spPr bwMode="auto">
          <a:xfrm>
            <a:off x="360363" y="4629150"/>
            <a:ext cx="878363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de-DE" sz="2800"/>
              <a:t>During the sweep:</a:t>
            </a:r>
          </a:p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buClrTx/>
              <a:buSzTx/>
              <a:buFontTx/>
              <a:buChar char="–"/>
            </a:pPr>
            <a:r>
              <a:rPr lang="de-DE" sz="2200"/>
              <a:t>Update reachable points Dijkstra-style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–"/>
            </a:pPr>
            <a:r>
              <a:rPr lang="de-DE" sz="2200"/>
              <a:t>Use a data structure which supports reachability queries in the free space surface</a:t>
            </a:r>
          </a:p>
        </p:txBody>
      </p:sp>
      <p:sp>
        <p:nvSpPr>
          <p:cNvPr id="55334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Update Reachable Points</a:t>
            </a:r>
            <a:endParaRPr lang="en-US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0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207963"/>
            <a:ext cx="8162925" cy="1143000"/>
          </a:xfrm>
        </p:spPr>
        <p:txBody>
          <a:bodyPr/>
          <a:lstStyle/>
          <a:p>
            <a:r>
              <a:rPr lang="de-DE" sz="4000" dirty="0" smtClean="0">
                <a:solidFill>
                  <a:schemeClr val="accent2"/>
                </a:solidFill>
              </a:rPr>
              <a:t>Hausdorff distance</a:t>
            </a:r>
            <a:endParaRPr lang="de-DE" sz="4000" dirty="0" smtClean="0"/>
          </a:p>
        </p:txBody>
      </p:sp>
      <p:sp>
        <p:nvSpPr>
          <p:cNvPr id="507907" name="Text Box 3"/>
          <p:cNvSpPr txBox="1">
            <a:spLocks noChangeArrowheads="1"/>
          </p:cNvSpPr>
          <p:nvPr/>
        </p:nvSpPr>
        <p:spPr bwMode="auto">
          <a:xfrm>
            <a:off x="795338" y="1411288"/>
            <a:ext cx="75136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Char char="•"/>
            </a:pPr>
            <a:r>
              <a:rPr lang="de-DE" dirty="0"/>
              <a:t> </a:t>
            </a:r>
            <a:r>
              <a:rPr lang="de-DE" dirty="0" smtClean="0">
                <a:latin typeface="Symbol" pitchFamily="18" charset="2"/>
              </a:rPr>
              <a:t>W</a:t>
            </a:r>
            <a:r>
              <a:rPr lang="de-DE" dirty="0" smtClean="0"/>
              <a:t>(</a:t>
            </a:r>
            <a:r>
              <a:rPr lang="de-DE" i="1" dirty="0" smtClean="0"/>
              <a:t>m</a:t>
            </a:r>
            <a:r>
              <a:rPr lang="de-DE" baseline="30000" dirty="0" smtClean="0"/>
              <a:t>2</a:t>
            </a:r>
            <a:r>
              <a:rPr lang="de-DE" i="1" dirty="0" smtClean="0"/>
              <a:t>n</a:t>
            </a:r>
            <a:r>
              <a:rPr lang="de-DE" baseline="30000" dirty="0" smtClean="0"/>
              <a:t>2</a:t>
            </a:r>
            <a:r>
              <a:rPr lang="de-DE" dirty="0" smtClean="0"/>
              <a:t>) lower bound construction for directed Hausdorff distance of line segments under translations</a:t>
            </a:r>
            <a:endParaRPr lang="de-DE" dirty="0"/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dirty="0"/>
              <a:t>        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7" t="35226" r="18406" b="19841"/>
          <a:stretch/>
        </p:blipFill>
        <p:spPr bwMode="auto">
          <a:xfrm>
            <a:off x="1336431" y="2494890"/>
            <a:ext cx="6578872" cy="310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26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ChangeArrowheads="1"/>
          </p:cNvSpPr>
          <p:nvPr/>
        </p:nvSpPr>
        <p:spPr bwMode="auto">
          <a:xfrm>
            <a:off x="838200" y="1790700"/>
            <a:ext cx="7391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323" name="Picture 8" descr="gluedF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3250"/>
            <a:ext cx="7391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24" name="Group 24"/>
          <p:cNvGrpSpPr>
            <a:grpSpLocks/>
          </p:cNvGrpSpPr>
          <p:nvPr/>
        </p:nvGrpSpPr>
        <p:grpSpPr bwMode="auto">
          <a:xfrm>
            <a:off x="5245100" y="2352675"/>
            <a:ext cx="1338263" cy="2319338"/>
            <a:chOff x="2415" y="1371"/>
            <a:chExt cx="843" cy="1461"/>
          </a:xfrm>
        </p:grpSpPr>
        <p:sp>
          <p:nvSpPr>
            <p:cNvPr id="56359" name="Line 25"/>
            <p:cNvSpPr>
              <a:spLocks noChangeShapeType="1"/>
            </p:cNvSpPr>
            <p:nvPr/>
          </p:nvSpPr>
          <p:spPr bwMode="auto">
            <a:xfrm flipH="1">
              <a:off x="2415" y="2166"/>
              <a:ext cx="555" cy="279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0" name="Line 26"/>
            <p:cNvSpPr>
              <a:spLocks noChangeShapeType="1"/>
            </p:cNvSpPr>
            <p:nvPr/>
          </p:nvSpPr>
          <p:spPr bwMode="auto">
            <a:xfrm flipH="1">
              <a:off x="2637" y="2562"/>
              <a:ext cx="141" cy="27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1" name="Line 27"/>
            <p:cNvSpPr>
              <a:spLocks noChangeShapeType="1"/>
            </p:cNvSpPr>
            <p:nvPr/>
          </p:nvSpPr>
          <p:spPr bwMode="auto">
            <a:xfrm flipV="1">
              <a:off x="2964" y="1758"/>
              <a:ext cx="294" cy="41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2" name="Line 28"/>
            <p:cNvSpPr>
              <a:spLocks noChangeShapeType="1"/>
            </p:cNvSpPr>
            <p:nvPr/>
          </p:nvSpPr>
          <p:spPr bwMode="auto">
            <a:xfrm flipH="1" flipV="1">
              <a:off x="3066" y="1371"/>
              <a:ext cx="189" cy="393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325" name="Line 29"/>
          <p:cNvSpPr>
            <a:spLocks noChangeShapeType="1"/>
          </p:cNvSpPr>
          <p:nvPr/>
        </p:nvSpPr>
        <p:spPr bwMode="auto">
          <a:xfrm flipV="1">
            <a:off x="7056438" y="2738438"/>
            <a:ext cx="119062" cy="65087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6" name="Line 31"/>
          <p:cNvSpPr>
            <a:spLocks noChangeShapeType="1"/>
          </p:cNvSpPr>
          <p:nvPr/>
        </p:nvSpPr>
        <p:spPr bwMode="auto">
          <a:xfrm>
            <a:off x="4687888" y="3259138"/>
            <a:ext cx="254000" cy="571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7" name="Line 32"/>
          <p:cNvSpPr>
            <a:spLocks noChangeShapeType="1"/>
          </p:cNvSpPr>
          <p:nvPr/>
        </p:nvSpPr>
        <p:spPr bwMode="auto">
          <a:xfrm>
            <a:off x="5043488" y="3346450"/>
            <a:ext cx="573087" cy="147638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8" name="Line 33"/>
          <p:cNvSpPr>
            <a:spLocks noChangeShapeType="1"/>
          </p:cNvSpPr>
          <p:nvPr/>
        </p:nvSpPr>
        <p:spPr bwMode="auto">
          <a:xfrm>
            <a:off x="5505450" y="2693988"/>
            <a:ext cx="234950" cy="52387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9" name="Line 34"/>
          <p:cNvSpPr>
            <a:spLocks noChangeShapeType="1"/>
          </p:cNvSpPr>
          <p:nvPr/>
        </p:nvSpPr>
        <p:spPr bwMode="auto">
          <a:xfrm>
            <a:off x="5834063" y="2779713"/>
            <a:ext cx="134937" cy="285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0" name="Line 35"/>
          <p:cNvSpPr>
            <a:spLocks noChangeShapeType="1"/>
          </p:cNvSpPr>
          <p:nvPr/>
        </p:nvSpPr>
        <p:spPr bwMode="auto">
          <a:xfrm>
            <a:off x="5900738" y="2795588"/>
            <a:ext cx="514350" cy="1333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1" name="Line 36"/>
          <p:cNvSpPr>
            <a:spLocks noChangeShapeType="1"/>
          </p:cNvSpPr>
          <p:nvPr/>
        </p:nvSpPr>
        <p:spPr bwMode="auto">
          <a:xfrm>
            <a:off x="5043488" y="2022475"/>
            <a:ext cx="511175" cy="11430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2" name="Line 37"/>
          <p:cNvSpPr>
            <a:spLocks noChangeShapeType="1"/>
          </p:cNvSpPr>
          <p:nvPr/>
        </p:nvSpPr>
        <p:spPr bwMode="auto">
          <a:xfrm flipV="1">
            <a:off x="5346700" y="3017838"/>
            <a:ext cx="1190625" cy="420687"/>
          </a:xfrm>
          <a:prstGeom prst="line">
            <a:avLst/>
          </a:prstGeom>
          <a:noFill/>
          <a:ln w="63500">
            <a:solidFill>
              <a:srgbClr val="33CC33"/>
            </a:solidFill>
            <a:prstDash val="sysDot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3" name="Line 38"/>
          <p:cNvSpPr>
            <a:spLocks noChangeShapeType="1"/>
          </p:cNvSpPr>
          <p:nvPr/>
        </p:nvSpPr>
        <p:spPr bwMode="auto">
          <a:xfrm flipV="1">
            <a:off x="5365750" y="3078163"/>
            <a:ext cx="1381125" cy="361950"/>
          </a:xfrm>
          <a:prstGeom prst="line">
            <a:avLst/>
          </a:prstGeom>
          <a:noFill/>
          <a:ln w="63500">
            <a:solidFill>
              <a:srgbClr val="33CC33"/>
            </a:solidFill>
            <a:prstDash val="sysDot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4" name="Line 39"/>
          <p:cNvSpPr>
            <a:spLocks noChangeShapeType="1"/>
          </p:cNvSpPr>
          <p:nvPr/>
        </p:nvSpPr>
        <p:spPr bwMode="auto">
          <a:xfrm>
            <a:off x="6548438" y="2970213"/>
            <a:ext cx="234950" cy="52387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5" name="Line 40"/>
          <p:cNvSpPr>
            <a:spLocks noChangeShapeType="1"/>
          </p:cNvSpPr>
          <p:nvPr/>
        </p:nvSpPr>
        <p:spPr bwMode="auto">
          <a:xfrm>
            <a:off x="6300788" y="2332038"/>
            <a:ext cx="363537" cy="7620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6" name="Line 41"/>
          <p:cNvSpPr>
            <a:spLocks noChangeShapeType="1"/>
          </p:cNvSpPr>
          <p:nvPr/>
        </p:nvSpPr>
        <p:spPr bwMode="auto">
          <a:xfrm flipV="1">
            <a:off x="6099175" y="2370138"/>
            <a:ext cx="190500" cy="506412"/>
          </a:xfrm>
          <a:prstGeom prst="line">
            <a:avLst/>
          </a:prstGeom>
          <a:noFill/>
          <a:ln w="63500">
            <a:solidFill>
              <a:srgbClr val="33CC33"/>
            </a:solidFill>
            <a:prstDash val="sysDot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7" name="Line 42"/>
          <p:cNvSpPr>
            <a:spLocks noChangeShapeType="1"/>
          </p:cNvSpPr>
          <p:nvPr/>
        </p:nvSpPr>
        <p:spPr bwMode="auto">
          <a:xfrm flipV="1">
            <a:off x="6118225" y="2439988"/>
            <a:ext cx="533400" cy="438150"/>
          </a:xfrm>
          <a:prstGeom prst="line">
            <a:avLst/>
          </a:prstGeom>
          <a:noFill/>
          <a:ln w="63500">
            <a:solidFill>
              <a:srgbClr val="33CC33"/>
            </a:solidFill>
            <a:prstDash val="sysDot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8" name="Rectangle 58"/>
          <p:cNvSpPr>
            <a:spLocks noChangeArrowheads="1"/>
          </p:cNvSpPr>
          <p:nvPr/>
        </p:nvSpPr>
        <p:spPr bwMode="auto">
          <a:xfrm>
            <a:off x="762000" y="45339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56339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03] H. Alt, A. Efrat, G. Rote,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05] S. Brakatsoulas, D. Pfoser, R. Salas,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On Map-Matching Vehicle Tracking Data , VLDB 853-864 , 2005.</a:t>
            </a:r>
          </a:p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  <p:sp>
        <p:nvSpPr>
          <p:cNvPr id="56340" name="Rectangle 10"/>
          <p:cNvSpPr>
            <a:spLocks noChangeArrowheads="1"/>
          </p:cNvSpPr>
          <p:nvPr/>
        </p:nvSpPr>
        <p:spPr bwMode="auto">
          <a:xfrm>
            <a:off x="762000" y="45339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56341" name="Text Box 9"/>
          <p:cNvSpPr txBox="1">
            <a:spLocks noChangeArrowheads="1"/>
          </p:cNvSpPr>
          <p:nvPr/>
        </p:nvSpPr>
        <p:spPr bwMode="auto">
          <a:xfrm>
            <a:off x="1019175" y="2409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G</a:t>
            </a:r>
            <a:endParaRPr lang="de-DE"/>
          </a:p>
        </p:txBody>
      </p:sp>
      <p:sp>
        <p:nvSpPr>
          <p:cNvPr id="56342" name="Oval 11"/>
          <p:cNvSpPr>
            <a:spLocks noChangeArrowheads="1"/>
          </p:cNvSpPr>
          <p:nvPr/>
        </p:nvSpPr>
        <p:spPr bwMode="auto">
          <a:xfrm>
            <a:off x="1414463" y="31480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3" name="Oval 12"/>
          <p:cNvSpPr>
            <a:spLocks noChangeArrowheads="1"/>
          </p:cNvSpPr>
          <p:nvPr/>
        </p:nvSpPr>
        <p:spPr bwMode="auto">
          <a:xfrm>
            <a:off x="1457325" y="352425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4" name="Oval 13"/>
          <p:cNvSpPr>
            <a:spLocks noChangeArrowheads="1"/>
          </p:cNvSpPr>
          <p:nvPr/>
        </p:nvSpPr>
        <p:spPr bwMode="auto">
          <a:xfrm>
            <a:off x="1966913" y="362426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5" name="Oval 14"/>
          <p:cNvSpPr>
            <a:spLocks noChangeArrowheads="1"/>
          </p:cNvSpPr>
          <p:nvPr/>
        </p:nvSpPr>
        <p:spPr bwMode="auto">
          <a:xfrm>
            <a:off x="1281113" y="3957638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6" name="Oval 15"/>
          <p:cNvSpPr>
            <a:spLocks noChangeArrowheads="1"/>
          </p:cNvSpPr>
          <p:nvPr/>
        </p:nvSpPr>
        <p:spPr bwMode="auto">
          <a:xfrm>
            <a:off x="1728788" y="41767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7" name="Oval 16"/>
          <p:cNvSpPr>
            <a:spLocks noChangeArrowheads="1"/>
          </p:cNvSpPr>
          <p:nvPr/>
        </p:nvSpPr>
        <p:spPr bwMode="auto">
          <a:xfrm>
            <a:off x="828675" y="377190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8" name="Oval 17"/>
          <p:cNvSpPr>
            <a:spLocks noChangeArrowheads="1"/>
          </p:cNvSpPr>
          <p:nvPr/>
        </p:nvSpPr>
        <p:spPr bwMode="auto">
          <a:xfrm>
            <a:off x="871538" y="4210050"/>
            <a:ext cx="128587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9" name="Line 18"/>
          <p:cNvSpPr>
            <a:spLocks noChangeShapeType="1"/>
          </p:cNvSpPr>
          <p:nvPr/>
        </p:nvSpPr>
        <p:spPr bwMode="auto">
          <a:xfrm>
            <a:off x="1485900" y="3257550"/>
            <a:ext cx="42863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0" name="Line 19"/>
          <p:cNvSpPr>
            <a:spLocks noChangeShapeType="1"/>
          </p:cNvSpPr>
          <p:nvPr/>
        </p:nvSpPr>
        <p:spPr bwMode="auto">
          <a:xfrm flipH="1" flipV="1">
            <a:off x="1533525" y="3586163"/>
            <a:ext cx="485775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1" name="Line 20"/>
          <p:cNvSpPr>
            <a:spLocks noChangeShapeType="1"/>
          </p:cNvSpPr>
          <p:nvPr/>
        </p:nvSpPr>
        <p:spPr bwMode="auto">
          <a:xfrm flipH="1">
            <a:off x="1347788" y="3614738"/>
            <a:ext cx="157162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2" name="Line 21"/>
          <p:cNvSpPr>
            <a:spLocks noChangeShapeType="1"/>
          </p:cNvSpPr>
          <p:nvPr/>
        </p:nvSpPr>
        <p:spPr bwMode="auto">
          <a:xfrm flipH="1" flipV="1">
            <a:off x="914400" y="3838575"/>
            <a:ext cx="404813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3" name="Line 22"/>
          <p:cNvSpPr>
            <a:spLocks noChangeShapeType="1"/>
          </p:cNvSpPr>
          <p:nvPr/>
        </p:nvSpPr>
        <p:spPr bwMode="auto">
          <a:xfrm flipV="1">
            <a:off x="952500" y="4033838"/>
            <a:ext cx="37623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4" name="Line 23"/>
          <p:cNvSpPr>
            <a:spLocks noChangeShapeType="1"/>
          </p:cNvSpPr>
          <p:nvPr/>
        </p:nvSpPr>
        <p:spPr bwMode="auto">
          <a:xfrm>
            <a:off x="1366838" y="4038600"/>
            <a:ext cx="414337" cy="2000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5" name="Rectangle 3"/>
          <p:cNvSpPr>
            <a:spLocks noChangeArrowheads="1"/>
          </p:cNvSpPr>
          <p:nvPr/>
        </p:nvSpPr>
        <p:spPr bwMode="auto">
          <a:xfrm>
            <a:off x="5224463" y="5408613"/>
            <a:ext cx="2330450" cy="469900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56" name="Rectangle 4"/>
          <p:cNvSpPr>
            <a:spLocks noChangeArrowheads="1"/>
          </p:cNvSpPr>
          <p:nvPr/>
        </p:nvSpPr>
        <p:spPr bwMode="auto">
          <a:xfrm>
            <a:off x="1136650" y="5072063"/>
            <a:ext cx="2819400" cy="358775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57" name="Rectangle 29"/>
          <p:cNvSpPr>
            <a:spLocks noChangeArrowheads="1"/>
          </p:cNvSpPr>
          <p:nvPr/>
        </p:nvSpPr>
        <p:spPr bwMode="auto">
          <a:xfrm>
            <a:off x="360363" y="4629150"/>
            <a:ext cx="878363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de-DE" sz="2800"/>
              <a:t>During the sweep:</a:t>
            </a:r>
          </a:p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buClrTx/>
              <a:buSzTx/>
              <a:buFontTx/>
              <a:buChar char="–"/>
            </a:pPr>
            <a:r>
              <a:rPr lang="de-DE" sz="2200"/>
              <a:t>Update reachable points Dijkstra-style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–"/>
            </a:pPr>
            <a:r>
              <a:rPr lang="de-DE" sz="2200"/>
              <a:t>Use a data structure which supports reachability queries in the free space surface</a:t>
            </a:r>
          </a:p>
        </p:txBody>
      </p:sp>
      <p:sp>
        <p:nvSpPr>
          <p:cNvPr id="56358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Update Reachable Points</a:t>
            </a:r>
            <a:endParaRPr lang="en-US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39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ChangeArrowheads="1"/>
          </p:cNvSpPr>
          <p:nvPr/>
        </p:nvSpPr>
        <p:spPr bwMode="auto">
          <a:xfrm>
            <a:off x="838200" y="1790700"/>
            <a:ext cx="7391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347" name="Picture 8" descr="gluedF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3250"/>
            <a:ext cx="7391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9"/>
          <p:cNvSpPr txBox="1">
            <a:spLocks noChangeArrowheads="1"/>
          </p:cNvSpPr>
          <p:nvPr/>
        </p:nvSpPr>
        <p:spPr bwMode="auto">
          <a:xfrm>
            <a:off x="1019175" y="2409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G</a:t>
            </a:r>
            <a:endParaRPr lang="de-DE"/>
          </a:p>
        </p:txBody>
      </p:sp>
      <p:sp>
        <p:nvSpPr>
          <p:cNvPr id="57349" name="Oval 11"/>
          <p:cNvSpPr>
            <a:spLocks noChangeArrowheads="1"/>
          </p:cNvSpPr>
          <p:nvPr/>
        </p:nvSpPr>
        <p:spPr bwMode="auto">
          <a:xfrm>
            <a:off x="1414463" y="31480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Oval 12"/>
          <p:cNvSpPr>
            <a:spLocks noChangeArrowheads="1"/>
          </p:cNvSpPr>
          <p:nvPr/>
        </p:nvSpPr>
        <p:spPr bwMode="auto">
          <a:xfrm>
            <a:off x="1457325" y="352425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Oval 13"/>
          <p:cNvSpPr>
            <a:spLocks noChangeArrowheads="1"/>
          </p:cNvSpPr>
          <p:nvPr/>
        </p:nvSpPr>
        <p:spPr bwMode="auto">
          <a:xfrm>
            <a:off x="1966913" y="362426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Oval 14"/>
          <p:cNvSpPr>
            <a:spLocks noChangeArrowheads="1"/>
          </p:cNvSpPr>
          <p:nvPr/>
        </p:nvSpPr>
        <p:spPr bwMode="auto">
          <a:xfrm>
            <a:off x="1281113" y="3957638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Oval 15"/>
          <p:cNvSpPr>
            <a:spLocks noChangeArrowheads="1"/>
          </p:cNvSpPr>
          <p:nvPr/>
        </p:nvSpPr>
        <p:spPr bwMode="auto">
          <a:xfrm>
            <a:off x="1728788" y="41767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Oval 16"/>
          <p:cNvSpPr>
            <a:spLocks noChangeArrowheads="1"/>
          </p:cNvSpPr>
          <p:nvPr/>
        </p:nvSpPr>
        <p:spPr bwMode="auto">
          <a:xfrm>
            <a:off x="828675" y="377190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5" name="Oval 17"/>
          <p:cNvSpPr>
            <a:spLocks noChangeArrowheads="1"/>
          </p:cNvSpPr>
          <p:nvPr/>
        </p:nvSpPr>
        <p:spPr bwMode="auto">
          <a:xfrm>
            <a:off x="871538" y="4210050"/>
            <a:ext cx="128587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Line 18"/>
          <p:cNvSpPr>
            <a:spLocks noChangeShapeType="1"/>
          </p:cNvSpPr>
          <p:nvPr/>
        </p:nvSpPr>
        <p:spPr bwMode="auto">
          <a:xfrm>
            <a:off x="1485900" y="3257550"/>
            <a:ext cx="42863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7" name="Line 19"/>
          <p:cNvSpPr>
            <a:spLocks noChangeShapeType="1"/>
          </p:cNvSpPr>
          <p:nvPr/>
        </p:nvSpPr>
        <p:spPr bwMode="auto">
          <a:xfrm flipH="1" flipV="1">
            <a:off x="1533525" y="3586163"/>
            <a:ext cx="485775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8" name="Line 20"/>
          <p:cNvSpPr>
            <a:spLocks noChangeShapeType="1"/>
          </p:cNvSpPr>
          <p:nvPr/>
        </p:nvSpPr>
        <p:spPr bwMode="auto">
          <a:xfrm flipH="1">
            <a:off x="1347788" y="3614738"/>
            <a:ext cx="157162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9" name="Line 21"/>
          <p:cNvSpPr>
            <a:spLocks noChangeShapeType="1"/>
          </p:cNvSpPr>
          <p:nvPr/>
        </p:nvSpPr>
        <p:spPr bwMode="auto">
          <a:xfrm flipH="1" flipV="1">
            <a:off x="914400" y="3838575"/>
            <a:ext cx="404813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0" name="Line 22"/>
          <p:cNvSpPr>
            <a:spLocks noChangeShapeType="1"/>
          </p:cNvSpPr>
          <p:nvPr/>
        </p:nvSpPr>
        <p:spPr bwMode="auto">
          <a:xfrm flipV="1">
            <a:off x="952500" y="4033838"/>
            <a:ext cx="37623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1" name="Line 23"/>
          <p:cNvSpPr>
            <a:spLocks noChangeShapeType="1"/>
          </p:cNvSpPr>
          <p:nvPr/>
        </p:nvSpPr>
        <p:spPr bwMode="auto">
          <a:xfrm>
            <a:off x="1366838" y="4038600"/>
            <a:ext cx="414337" cy="2000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2" name="Line 24"/>
          <p:cNvSpPr>
            <a:spLocks noChangeShapeType="1"/>
          </p:cNvSpPr>
          <p:nvPr/>
        </p:nvSpPr>
        <p:spPr bwMode="auto">
          <a:xfrm flipH="1">
            <a:off x="5567363" y="3692525"/>
            <a:ext cx="881062" cy="442913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3" name="Line 25"/>
          <p:cNvSpPr>
            <a:spLocks noChangeShapeType="1"/>
          </p:cNvSpPr>
          <p:nvPr/>
        </p:nvSpPr>
        <p:spPr bwMode="auto">
          <a:xfrm flipH="1">
            <a:off x="5919788" y="4049713"/>
            <a:ext cx="385762" cy="700087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4" name="Line 26"/>
          <p:cNvSpPr>
            <a:spLocks noChangeShapeType="1"/>
          </p:cNvSpPr>
          <p:nvPr/>
        </p:nvSpPr>
        <p:spPr bwMode="auto">
          <a:xfrm flipV="1">
            <a:off x="6438900" y="3044825"/>
            <a:ext cx="466725" cy="657225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5" name="Line 27"/>
          <p:cNvSpPr>
            <a:spLocks noChangeShapeType="1"/>
          </p:cNvSpPr>
          <p:nvPr/>
        </p:nvSpPr>
        <p:spPr bwMode="auto">
          <a:xfrm flipH="1" flipV="1">
            <a:off x="6600825" y="2430463"/>
            <a:ext cx="300038" cy="623887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6" name="Line 28"/>
          <p:cNvSpPr>
            <a:spLocks noChangeShapeType="1"/>
          </p:cNvSpPr>
          <p:nvPr/>
        </p:nvSpPr>
        <p:spPr bwMode="auto">
          <a:xfrm>
            <a:off x="6796088" y="3729038"/>
            <a:ext cx="423862" cy="1905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7" name="Line 30"/>
          <p:cNvSpPr>
            <a:spLocks noChangeShapeType="1"/>
          </p:cNvSpPr>
          <p:nvPr/>
        </p:nvSpPr>
        <p:spPr bwMode="auto">
          <a:xfrm>
            <a:off x="4687888" y="3259138"/>
            <a:ext cx="254000" cy="571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8" name="Line 31"/>
          <p:cNvSpPr>
            <a:spLocks noChangeShapeType="1"/>
          </p:cNvSpPr>
          <p:nvPr/>
        </p:nvSpPr>
        <p:spPr bwMode="auto">
          <a:xfrm>
            <a:off x="5043488" y="3346450"/>
            <a:ext cx="573087" cy="147638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9" name="Line 32"/>
          <p:cNvSpPr>
            <a:spLocks noChangeShapeType="1"/>
          </p:cNvSpPr>
          <p:nvPr/>
        </p:nvSpPr>
        <p:spPr bwMode="auto">
          <a:xfrm>
            <a:off x="5505450" y="2693988"/>
            <a:ext cx="234950" cy="52387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0" name="Line 33"/>
          <p:cNvSpPr>
            <a:spLocks noChangeShapeType="1"/>
          </p:cNvSpPr>
          <p:nvPr/>
        </p:nvSpPr>
        <p:spPr bwMode="auto">
          <a:xfrm>
            <a:off x="5834063" y="2779713"/>
            <a:ext cx="134937" cy="285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1" name="Line 34"/>
          <p:cNvSpPr>
            <a:spLocks noChangeShapeType="1"/>
          </p:cNvSpPr>
          <p:nvPr/>
        </p:nvSpPr>
        <p:spPr bwMode="auto">
          <a:xfrm>
            <a:off x="5900738" y="2795588"/>
            <a:ext cx="514350" cy="1333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2" name="Line 35"/>
          <p:cNvSpPr>
            <a:spLocks noChangeShapeType="1"/>
          </p:cNvSpPr>
          <p:nvPr/>
        </p:nvSpPr>
        <p:spPr bwMode="auto">
          <a:xfrm>
            <a:off x="6548438" y="2970213"/>
            <a:ext cx="234950" cy="52387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3" name="Line 36"/>
          <p:cNvSpPr>
            <a:spLocks noChangeShapeType="1"/>
          </p:cNvSpPr>
          <p:nvPr/>
        </p:nvSpPr>
        <p:spPr bwMode="auto">
          <a:xfrm>
            <a:off x="5810250" y="3546475"/>
            <a:ext cx="373063" cy="90488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4" name="Line 37"/>
          <p:cNvSpPr>
            <a:spLocks noChangeShapeType="1"/>
          </p:cNvSpPr>
          <p:nvPr/>
        </p:nvSpPr>
        <p:spPr bwMode="auto">
          <a:xfrm>
            <a:off x="5043488" y="2022475"/>
            <a:ext cx="511175" cy="11430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5" name="Line 38"/>
          <p:cNvSpPr>
            <a:spLocks noChangeShapeType="1"/>
          </p:cNvSpPr>
          <p:nvPr/>
        </p:nvSpPr>
        <p:spPr bwMode="auto">
          <a:xfrm>
            <a:off x="6300788" y="2332038"/>
            <a:ext cx="363537" cy="7620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6" name="Rectangle 49"/>
          <p:cNvSpPr>
            <a:spLocks noChangeArrowheads="1"/>
          </p:cNvSpPr>
          <p:nvPr/>
        </p:nvSpPr>
        <p:spPr bwMode="auto">
          <a:xfrm>
            <a:off x="762000" y="45339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57377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03] H. Alt, A. Efrat, G. Rote,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05] S. Brakatsoulas, D. Pfoser, R. Salas,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On Map-Matching Vehicle Tracking Data , VLDB 853-864 , 2005.</a:t>
            </a:r>
          </a:p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  <p:sp>
        <p:nvSpPr>
          <p:cNvPr id="57378" name="Rectangle 10"/>
          <p:cNvSpPr>
            <a:spLocks noChangeArrowheads="1"/>
          </p:cNvSpPr>
          <p:nvPr/>
        </p:nvSpPr>
        <p:spPr bwMode="auto">
          <a:xfrm>
            <a:off x="762000" y="45339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57379" name="Rectangle 3"/>
          <p:cNvSpPr>
            <a:spLocks noChangeArrowheads="1"/>
          </p:cNvSpPr>
          <p:nvPr/>
        </p:nvSpPr>
        <p:spPr bwMode="auto">
          <a:xfrm>
            <a:off x="5224463" y="5408613"/>
            <a:ext cx="2330450" cy="469900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0" name="Rectangle 4"/>
          <p:cNvSpPr>
            <a:spLocks noChangeArrowheads="1"/>
          </p:cNvSpPr>
          <p:nvPr/>
        </p:nvSpPr>
        <p:spPr bwMode="auto">
          <a:xfrm>
            <a:off x="1136650" y="5072063"/>
            <a:ext cx="2819400" cy="358775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1" name="Rectangle 29"/>
          <p:cNvSpPr>
            <a:spLocks noChangeArrowheads="1"/>
          </p:cNvSpPr>
          <p:nvPr/>
        </p:nvSpPr>
        <p:spPr bwMode="auto">
          <a:xfrm>
            <a:off x="360363" y="4629150"/>
            <a:ext cx="878363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de-DE" sz="2800"/>
              <a:t>During the sweep:</a:t>
            </a:r>
          </a:p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buClrTx/>
              <a:buSzTx/>
              <a:buFontTx/>
              <a:buChar char="–"/>
            </a:pPr>
            <a:r>
              <a:rPr lang="de-DE" sz="2200"/>
              <a:t>Update reachable points Dijkstra-style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–"/>
            </a:pPr>
            <a:r>
              <a:rPr lang="de-DE" sz="2200"/>
              <a:t>Use a data structure which supports reachability queries in the free space surface</a:t>
            </a:r>
          </a:p>
        </p:txBody>
      </p:sp>
      <p:sp>
        <p:nvSpPr>
          <p:cNvPr id="57382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Update Reachable Points</a:t>
            </a:r>
            <a:endParaRPr lang="en-US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7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ChangeArrowheads="1"/>
          </p:cNvSpPr>
          <p:nvPr/>
        </p:nvSpPr>
        <p:spPr bwMode="auto">
          <a:xfrm>
            <a:off x="838200" y="1790700"/>
            <a:ext cx="7391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371" name="Picture 8" descr="gluedF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3250"/>
            <a:ext cx="7391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ext Box 9"/>
          <p:cNvSpPr txBox="1">
            <a:spLocks noChangeArrowheads="1"/>
          </p:cNvSpPr>
          <p:nvPr/>
        </p:nvSpPr>
        <p:spPr bwMode="auto">
          <a:xfrm>
            <a:off x="1019175" y="2409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G</a:t>
            </a:r>
            <a:endParaRPr lang="de-DE"/>
          </a:p>
        </p:txBody>
      </p:sp>
      <p:sp>
        <p:nvSpPr>
          <p:cNvPr id="58373" name="Oval 11"/>
          <p:cNvSpPr>
            <a:spLocks noChangeArrowheads="1"/>
          </p:cNvSpPr>
          <p:nvPr/>
        </p:nvSpPr>
        <p:spPr bwMode="auto">
          <a:xfrm>
            <a:off x="1414463" y="31480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Oval 12"/>
          <p:cNvSpPr>
            <a:spLocks noChangeArrowheads="1"/>
          </p:cNvSpPr>
          <p:nvPr/>
        </p:nvSpPr>
        <p:spPr bwMode="auto">
          <a:xfrm>
            <a:off x="1457325" y="352425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Oval 13"/>
          <p:cNvSpPr>
            <a:spLocks noChangeArrowheads="1"/>
          </p:cNvSpPr>
          <p:nvPr/>
        </p:nvSpPr>
        <p:spPr bwMode="auto">
          <a:xfrm>
            <a:off x="1966913" y="362426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Oval 14"/>
          <p:cNvSpPr>
            <a:spLocks noChangeArrowheads="1"/>
          </p:cNvSpPr>
          <p:nvPr/>
        </p:nvSpPr>
        <p:spPr bwMode="auto">
          <a:xfrm>
            <a:off x="1281113" y="3957638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Oval 15"/>
          <p:cNvSpPr>
            <a:spLocks noChangeArrowheads="1"/>
          </p:cNvSpPr>
          <p:nvPr/>
        </p:nvSpPr>
        <p:spPr bwMode="auto">
          <a:xfrm>
            <a:off x="1728788" y="41767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8" name="Oval 16"/>
          <p:cNvSpPr>
            <a:spLocks noChangeArrowheads="1"/>
          </p:cNvSpPr>
          <p:nvPr/>
        </p:nvSpPr>
        <p:spPr bwMode="auto">
          <a:xfrm>
            <a:off x="828675" y="377190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9" name="Oval 17"/>
          <p:cNvSpPr>
            <a:spLocks noChangeArrowheads="1"/>
          </p:cNvSpPr>
          <p:nvPr/>
        </p:nvSpPr>
        <p:spPr bwMode="auto">
          <a:xfrm>
            <a:off x="871538" y="4210050"/>
            <a:ext cx="128587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0" name="Line 18"/>
          <p:cNvSpPr>
            <a:spLocks noChangeShapeType="1"/>
          </p:cNvSpPr>
          <p:nvPr/>
        </p:nvSpPr>
        <p:spPr bwMode="auto">
          <a:xfrm>
            <a:off x="1485900" y="3257550"/>
            <a:ext cx="42863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1" name="Line 19"/>
          <p:cNvSpPr>
            <a:spLocks noChangeShapeType="1"/>
          </p:cNvSpPr>
          <p:nvPr/>
        </p:nvSpPr>
        <p:spPr bwMode="auto">
          <a:xfrm flipH="1" flipV="1">
            <a:off x="1533525" y="3586163"/>
            <a:ext cx="485775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2" name="Line 20"/>
          <p:cNvSpPr>
            <a:spLocks noChangeShapeType="1"/>
          </p:cNvSpPr>
          <p:nvPr/>
        </p:nvSpPr>
        <p:spPr bwMode="auto">
          <a:xfrm flipH="1">
            <a:off x="1347788" y="3614738"/>
            <a:ext cx="157162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3" name="Line 21"/>
          <p:cNvSpPr>
            <a:spLocks noChangeShapeType="1"/>
          </p:cNvSpPr>
          <p:nvPr/>
        </p:nvSpPr>
        <p:spPr bwMode="auto">
          <a:xfrm flipH="1" flipV="1">
            <a:off x="914400" y="3838575"/>
            <a:ext cx="404813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4" name="Line 22"/>
          <p:cNvSpPr>
            <a:spLocks noChangeShapeType="1"/>
          </p:cNvSpPr>
          <p:nvPr/>
        </p:nvSpPr>
        <p:spPr bwMode="auto">
          <a:xfrm flipV="1">
            <a:off x="952500" y="4033838"/>
            <a:ext cx="37623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5" name="Line 23"/>
          <p:cNvSpPr>
            <a:spLocks noChangeShapeType="1"/>
          </p:cNvSpPr>
          <p:nvPr/>
        </p:nvSpPr>
        <p:spPr bwMode="auto">
          <a:xfrm>
            <a:off x="1366838" y="4038600"/>
            <a:ext cx="414337" cy="2000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6" name="Line 24"/>
          <p:cNvSpPr>
            <a:spLocks noChangeShapeType="1"/>
          </p:cNvSpPr>
          <p:nvPr/>
        </p:nvSpPr>
        <p:spPr bwMode="auto">
          <a:xfrm flipH="1">
            <a:off x="5567363" y="3692525"/>
            <a:ext cx="881062" cy="442913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7" name="Line 25"/>
          <p:cNvSpPr>
            <a:spLocks noChangeShapeType="1"/>
          </p:cNvSpPr>
          <p:nvPr/>
        </p:nvSpPr>
        <p:spPr bwMode="auto">
          <a:xfrm flipH="1">
            <a:off x="5919788" y="4049713"/>
            <a:ext cx="385762" cy="700087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8" name="Line 26"/>
          <p:cNvSpPr>
            <a:spLocks noChangeShapeType="1"/>
          </p:cNvSpPr>
          <p:nvPr/>
        </p:nvSpPr>
        <p:spPr bwMode="auto">
          <a:xfrm flipV="1">
            <a:off x="6438900" y="3044825"/>
            <a:ext cx="466725" cy="657225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9" name="Line 27"/>
          <p:cNvSpPr>
            <a:spLocks noChangeShapeType="1"/>
          </p:cNvSpPr>
          <p:nvPr/>
        </p:nvSpPr>
        <p:spPr bwMode="auto">
          <a:xfrm flipH="1" flipV="1">
            <a:off x="6600825" y="2430463"/>
            <a:ext cx="300038" cy="623887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0" name="Line 28"/>
          <p:cNvSpPr>
            <a:spLocks noChangeShapeType="1"/>
          </p:cNvSpPr>
          <p:nvPr/>
        </p:nvSpPr>
        <p:spPr bwMode="auto">
          <a:xfrm>
            <a:off x="6796088" y="3729038"/>
            <a:ext cx="423862" cy="1905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1" name="Line 30"/>
          <p:cNvSpPr>
            <a:spLocks noChangeShapeType="1"/>
          </p:cNvSpPr>
          <p:nvPr/>
        </p:nvSpPr>
        <p:spPr bwMode="auto">
          <a:xfrm>
            <a:off x="4687888" y="3259138"/>
            <a:ext cx="254000" cy="571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2" name="Line 31"/>
          <p:cNvSpPr>
            <a:spLocks noChangeShapeType="1"/>
          </p:cNvSpPr>
          <p:nvPr/>
        </p:nvSpPr>
        <p:spPr bwMode="auto">
          <a:xfrm>
            <a:off x="5043488" y="3346450"/>
            <a:ext cx="573087" cy="147638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3" name="Line 32"/>
          <p:cNvSpPr>
            <a:spLocks noChangeShapeType="1"/>
          </p:cNvSpPr>
          <p:nvPr/>
        </p:nvSpPr>
        <p:spPr bwMode="auto">
          <a:xfrm>
            <a:off x="5505450" y="2693988"/>
            <a:ext cx="234950" cy="52387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4" name="Line 33"/>
          <p:cNvSpPr>
            <a:spLocks noChangeShapeType="1"/>
          </p:cNvSpPr>
          <p:nvPr/>
        </p:nvSpPr>
        <p:spPr bwMode="auto">
          <a:xfrm>
            <a:off x="5834063" y="2779713"/>
            <a:ext cx="134937" cy="285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5" name="Line 34"/>
          <p:cNvSpPr>
            <a:spLocks noChangeShapeType="1"/>
          </p:cNvSpPr>
          <p:nvPr/>
        </p:nvSpPr>
        <p:spPr bwMode="auto">
          <a:xfrm>
            <a:off x="5900738" y="2795588"/>
            <a:ext cx="514350" cy="1333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6" name="Line 35"/>
          <p:cNvSpPr>
            <a:spLocks noChangeShapeType="1"/>
          </p:cNvSpPr>
          <p:nvPr/>
        </p:nvSpPr>
        <p:spPr bwMode="auto">
          <a:xfrm>
            <a:off x="6548438" y="2970213"/>
            <a:ext cx="234950" cy="52387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7" name="Line 36"/>
          <p:cNvSpPr>
            <a:spLocks noChangeShapeType="1"/>
          </p:cNvSpPr>
          <p:nvPr/>
        </p:nvSpPr>
        <p:spPr bwMode="auto">
          <a:xfrm>
            <a:off x="5810250" y="3546475"/>
            <a:ext cx="373063" cy="90488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8" name="Line 37"/>
          <p:cNvSpPr>
            <a:spLocks noChangeShapeType="1"/>
          </p:cNvSpPr>
          <p:nvPr/>
        </p:nvSpPr>
        <p:spPr bwMode="auto">
          <a:xfrm>
            <a:off x="5043488" y="2022475"/>
            <a:ext cx="511175" cy="11430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9" name="Line 38"/>
          <p:cNvSpPr>
            <a:spLocks noChangeShapeType="1"/>
          </p:cNvSpPr>
          <p:nvPr/>
        </p:nvSpPr>
        <p:spPr bwMode="auto">
          <a:xfrm flipV="1">
            <a:off x="6570663" y="2413000"/>
            <a:ext cx="76200" cy="554038"/>
          </a:xfrm>
          <a:prstGeom prst="line">
            <a:avLst/>
          </a:prstGeom>
          <a:noFill/>
          <a:ln w="63500">
            <a:solidFill>
              <a:srgbClr val="33CC33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0" name="Line 39"/>
          <p:cNvSpPr>
            <a:spLocks noChangeShapeType="1"/>
          </p:cNvSpPr>
          <p:nvPr/>
        </p:nvSpPr>
        <p:spPr bwMode="auto">
          <a:xfrm flipV="1">
            <a:off x="6589713" y="2482850"/>
            <a:ext cx="285750" cy="481013"/>
          </a:xfrm>
          <a:prstGeom prst="line">
            <a:avLst/>
          </a:prstGeom>
          <a:noFill/>
          <a:ln w="63500">
            <a:solidFill>
              <a:srgbClr val="33CC33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1" name="Line 40"/>
          <p:cNvSpPr>
            <a:spLocks noChangeShapeType="1"/>
          </p:cNvSpPr>
          <p:nvPr/>
        </p:nvSpPr>
        <p:spPr bwMode="auto">
          <a:xfrm>
            <a:off x="6300788" y="2332038"/>
            <a:ext cx="363537" cy="7620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2" name="Line 41"/>
          <p:cNvSpPr>
            <a:spLocks noChangeShapeType="1"/>
          </p:cNvSpPr>
          <p:nvPr/>
        </p:nvSpPr>
        <p:spPr bwMode="auto">
          <a:xfrm>
            <a:off x="6624638" y="2403475"/>
            <a:ext cx="254000" cy="57150"/>
          </a:xfrm>
          <a:prstGeom prst="line">
            <a:avLst/>
          </a:prstGeom>
          <a:noFill/>
          <a:ln w="889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3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03] H. Alt, A. Efrat, G. Rote,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05] S. Brakatsoulas, D. Pfoser, R. Salas,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On Map-Matching Vehicle Tracking Data , VLDB 853-864 , 2005.</a:t>
            </a:r>
          </a:p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  <p:sp>
        <p:nvSpPr>
          <p:cNvPr id="58404" name="Rectangle 10"/>
          <p:cNvSpPr>
            <a:spLocks noChangeArrowheads="1"/>
          </p:cNvSpPr>
          <p:nvPr/>
        </p:nvSpPr>
        <p:spPr bwMode="auto">
          <a:xfrm>
            <a:off x="762000" y="45339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58405" name="Rectangle 3"/>
          <p:cNvSpPr>
            <a:spLocks noChangeArrowheads="1"/>
          </p:cNvSpPr>
          <p:nvPr/>
        </p:nvSpPr>
        <p:spPr bwMode="auto">
          <a:xfrm>
            <a:off x="5224463" y="5408613"/>
            <a:ext cx="2330450" cy="469900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6" name="Rectangle 4"/>
          <p:cNvSpPr>
            <a:spLocks noChangeArrowheads="1"/>
          </p:cNvSpPr>
          <p:nvPr/>
        </p:nvSpPr>
        <p:spPr bwMode="auto">
          <a:xfrm>
            <a:off x="1136650" y="5072063"/>
            <a:ext cx="2819400" cy="358775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7" name="Rectangle 29"/>
          <p:cNvSpPr>
            <a:spLocks noChangeArrowheads="1"/>
          </p:cNvSpPr>
          <p:nvPr/>
        </p:nvSpPr>
        <p:spPr bwMode="auto">
          <a:xfrm>
            <a:off x="360363" y="4629150"/>
            <a:ext cx="878363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de-DE" sz="2800"/>
              <a:t>During the sweep:</a:t>
            </a:r>
          </a:p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buClrTx/>
              <a:buSzTx/>
              <a:buFontTx/>
              <a:buChar char="–"/>
            </a:pPr>
            <a:r>
              <a:rPr lang="de-DE" sz="2200"/>
              <a:t>Update reachable points Dijkstra-style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–"/>
            </a:pPr>
            <a:r>
              <a:rPr lang="de-DE" sz="2200"/>
              <a:t>Use a data structure which supports reachability queries in the free space surface</a:t>
            </a:r>
          </a:p>
        </p:txBody>
      </p:sp>
      <p:sp>
        <p:nvSpPr>
          <p:cNvPr id="58408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Update Reachable Points</a:t>
            </a:r>
            <a:endParaRPr lang="en-US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4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ChangeArrowheads="1"/>
          </p:cNvSpPr>
          <p:nvPr/>
        </p:nvSpPr>
        <p:spPr bwMode="auto">
          <a:xfrm>
            <a:off x="838200" y="1790700"/>
            <a:ext cx="7391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395" name="Picture 8" descr="gluedF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3250"/>
            <a:ext cx="7391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 Box 9"/>
          <p:cNvSpPr txBox="1">
            <a:spLocks noChangeArrowheads="1"/>
          </p:cNvSpPr>
          <p:nvPr/>
        </p:nvSpPr>
        <p:spPr bwMode="auto">
          <a:xfrm>
            <a:off x="1019175" y="2409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G</a:t>
            </a:r>
            <a:endParaRPr lang="de-DE"/>
          </a:p>
        </p:txBody>
      </p:sp>
      <p:sp>
        <p:nvSpPr>
          <p:cNvPr id="59397" name="Oval 11"/>
          <p:cNvSpPr>
            <a:spLocks noChangeArrowheads="1"/>
          </p:cNvSpPr>
          <p:nvPr/>
        </p:nvSpPr>
        <p:spPr bwMode="auto">
          <a:xfrm>
            <a:off x="1414463" y="31480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Oval 12"/>
          <p:cNvSpPr>
            <a:spLocks noChangeArrowheads="1"/>
          </p:cNvSpPr>
          <p:nvPr/>
        </p:nvSpPr>
        <p:spPr bwMode="auto">
          <a:xfrm>
            <a:off x="1457325" y="352425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Oval 13"/>
          <p:cNvSpPr>
            <a:spLocks noChangeArrowheads="1"/>
          </p:cNvSpPr>
          <p:nvPr/>
        </p:nvSpPr>
        <p:spPr bwMode="auto">
          <a:xfrm>
            <a:off x="1966913" y="362426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0" name="Oval 14"/>
          <p:cNvSpPr>
            <a:spLocks noChangeArrowheads="1"/>
          </p:cNvSpPr>
          <p:nvPr/>
        </p:nvSpPr>
        <p:spPr bwMode="auto">
          <a:xfrm>
            <a:off x="1281113" y="3957638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Oval 15"/>
          <p:cNvSpPr>
            <a:spLocks noChangeArrowheads="1"/>
          </p:cNvSpPr>
          <p:nvPr/>
        </p:nvSpPr>
        <p:spPr bwMode="auto">
          <a:xfrm>
            <a:off x="1728788" y="41767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2" name="Oval 16"/>
          <p:cNvSpPr>
            <a:spLocks noChangeArrowheads="1"/>
          </p:cNvSpPr>
          <p:nvPr/>
        </p:nvSpPr>
        <p:spPr bwMode="auto">
          <a:xfrm>
            <a:off x="828675" y="377190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3" name="Oval 17"/>
          <p:cNvSpPr>
            <a:spLocks noChangeArrowheads="1"/>
          </p:cNvSpPr>
          <p:nvPr/>
        </p:nvSpPr>
        <p:spPr bwMode="auto">
          <a:xfrm>
            <a:off x="871538" y="4210050"/>
            <a:ext cx="128587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4" name="Line 18"/>
          <p:cNvSpPr>
            <a:spLocks noChangeShapeType="1"/>
          </p:cNvSpPr>
          <p:nvPr/>
        </p:nvSpPr>
        <p:spPr bwMode="auto">
          <a:xfrm>
            <a:off x="1485900" y="3257550"/>
            <a:ext cx="42863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5" name="Line 19"/>
          <p:cNvSpPr>
            <a:spLocks noChangeShapeType="1"/>
          </p:cNvSpPr>
          <p:nvPr/>
        </p:nvSpPr>
        <p:spPr bwMode="auto">
          <a:xfrm flipH="1" flipV="1">
            <a:off x="1533525" y="3586163"/>
            <a:ext cx="485775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6" name="Line 20"/>
          <p:cNvSpPr>
            <a:spLocks noChangeShapeType="1"/>
          </p:cNvSpPr>
          <p:nvPr/>
        </p:nvSpPr>
        <p:spPr bwMode="auto">
          <a:xfrm flipH="1">
            <a:off x="1347788" y="3614738"/>
            <a:ext cx="157162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7" name="Line 21"/>
          <p:cNvSpPr>
            <a:spLocks noChangeShapeType="1"/>
          </p:cNvSpPr>
          <p:nvPr/>
        </p:nvSpPr>
        <p:spPr bwMode="auto">
          <a:xfrm flipH="1" flipV="1">
            <a:off x="914400" y="3838575"/>
            <a:ext cx="404813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8" name="Line 22"/>
          <p:cNvSpPr>
            <a:spLocks noChangeShapeType="1"/>
          </p:cNvSpPr>
          <p:nvPr/>
        </p:nvSpPr>
        <p:spPr bwMode="auto">
          <a:xfrm flipV="1">
            <a:off x="952500" y="4033838"/>
            <a:ext cx="37623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9" name="Line 23"/>
          <p:cNvSpPr>
            <a:spLocks noChangeShapeType="1"/>
          </p:cNvSpPr>
          <p:nvPr/>
        </p:nvSpPr>
        <p:spPr bwMode="auto">
          <a:xfrm>
            <a:off x="1366838" y="4038600"/>
            <a:ext cx="414337" cy="2000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0" name="Line 24"/>
          <p:cNvSpPr>
            <a:spLocks noChangeShapeType="1"/>
          </p:cNvSpPr>
          <p:nvPr/>
        </p:nvSpPr>
        <p:spPr bwMode="auto">
          <a:xfrm flipH="1">
            <a:off x="5567363" y="3692525"/>
            <a:ext cx="881062" cy="442913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1" name="Line 25"/>
          <p:cNvSpPr>
            <a:spLocks noChangeShapeType="1"/>
          </p:cNvSpPr>
          <p:nvPr/>
        </p:nvSpPr>
        <p:spPr bwMode="auto">
          <a:xfrm flipH="1">
            <a:off x="5919788" y="4049713"/>
            <a:ext cx="385762" cy="700087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2" name="Line 26"/>
          <p:cNvSpPr>
            <a:spLocks noChangeShapeType="1"/>
          </p:cNvSpPr>
          <p:nvPr/>
        </p:nvSpPr>
        <p:spPr bwMode="auto">
          <a:xfrm flipV="1">
            <a:off x="6438900" y="3044825"/>
            <a:ext cx="466725" cy="657225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3" name="Line 27"/>
          <p:cNvSpPr>
            <a:spLocks noChangeShapeType="1"/>
          </p:cNvSpPr>
          <p:nvPr/>
        </p:nvSpPr>
        <p:spPr bwMode="auto">
          <a:xfrm flipH="1" flipV="1">
            <a:off x="6600825" y="2430463"/>
            <a:ext cx="300038" cy="623887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4" name="Line 28"/>
          <p:cNvSpPr>
            <a:spLocks noChangeShapeType="1"/>
          </p:cNvSpPr>
          <p:nvPr/>
        </p:nvSpPr>
        <p:spPr bwMode="auto">
          <a:xfrm>
            <a:off x="6796088" y="3729038"/>
            <a:ext cx="423862" cy="1905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5" name="Line 30"/>
          <p:cNvSpPr>
            <a:spLocks noChangeShapeType="1"/>
          </p:cNvSpPr>
          <p:nvPr/>
        </p:nvSpPr>
        <p:spPr bwMode="auto">
          <a:xfrm>
            <a:off x="4687888" y="3259138"/>
            <a:ext cx="254000" cy="571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6" name="Line 31"/>
          <p:cNvSpPr>
            <a:spLocks noChangeShapeType="1"/>
          </p:cNvSpPr>
          <p:nvPr/>
        </p:nvSpPr>
        <p:spPr bwMode="auto">
          <a:xfrm>
            <a:off x="5043488" y="3346450"/>
            <a:ext cx="573087" cy="147638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7" name="Line 32"/>
          <p:cNvSpPr>
            <a:spLocks noChangeShapeType="1"/>
          </p:cNvSpPr>
          <p:nvPr/>
        </p:nvSpPr>
        <p:spPr bwMode="auto">
          <a:xfrm>
            <a:off x="5505450" y="2693988"/>
            <a:ext cx="234950" cy="52387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8" name="Line 33"/>
          <p:cNvSpPr>
            <a:spLocks noChangeShapeType="1"/>
          </p:cNvSpPr>
          <p:nvPr/>
        </p:nvSpPr>
        <p:spPr bwMode="auto">
          <a:xfrm>
            <a:off x="5834063" y="2779713"/>
            <a:ext cx="134937" cy="285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9" name="Line 34"/>
          <p:cNvSpPr>
            <a:spLocks noChangeShapeType="1"/>
          </p:cNvSpPr>
          <p:nvPr/>
        </p:nvSpPr>
        <p:spPr bwMode="auto">
          <a:xfrm>
            <a:off x="5900738" y="2795588"/>
            <a:ext cx="514350" cy="1333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0" name="Line 35"/>
          <p:cNvSpPr>
            <a:spLocks noChangeShapeType="1"/>
          </p:cNvSpPr>
          <p:nvPr/>
        </p:nvSpPr>
        <p:spPr bwMode="auto">
          <a:xfrm>
            <a:off x="6548438" y="2970213"/>
            <a:ext cx="234950" cy="52387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1" name="Line 36"/>
          <p:cNvSpPr>
            <a:spLocks noChangeShapeType="1"/>
          </p:cNvSpPr>
          <p:nvPr/>
        </p:nvSpPr>
        <p:spPr bwMode="auto">
          <a:xfrm>
            <a:off x="5810250" y="3546475"/>
            <a:ext cx="373063" cy="90488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2" name="Line 37"/>
          <p:cNvSpPr>
            <a:spLocks noChangeShapeType="1"/>
          </p:cNvSpPr>
          <p:nvPr/>
        </p:nvSpPr>
        <p:spPr bwMode="auto">
          <a:xfrm>
            <a:off x="5043488" y="2022475"/>
            <a:ext cx="511175" cy="11430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3" name="Line 38"/>
          <p:cNvSpPr>
            <a:spLocks noChangeShapeType="1"/>
          </p:cNvSpPr>
          <p:nvPr/>
        </p:nvSpPr>
        <p:spPr bwMode="auto">
          <a:xfrm flipV="1">
            <a:off x="6570663" y="2413000"/>
            <a:ext cx="76200" cy="554038"/>
          </a:xfrm>
          <a:prstGeom prst="line">
            <a:avLst/>
          </a:prstGeom>
          <a:noFill/>
          <a:ln w="63500">
            <a:solidFill>
              <a:srgbClr val="33CC33"/>
            </a:solidFill>
            <a:prstDash val="sysDot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4" name="Line 39"/>
          <p:cNvSpPr>
            <a:spLocks noChangeShapeType="1"/>
          </p:cNvSpPr>
          <p:nvPr/>
        </p:nvSpPr>
        <p:spPr bwMode="auto">
          <a:xfrm flipV="1">
            <a:off x="6589713" y="2482850"/>
            <a:ext cx="285750" cy="481013"/>
          </a:xfrm>
          <a:prstGeom prst="line">
            <a:avLst/>
          </a:prstGeom>
          <a:noFill/>
          <a:ln w="63500">
            <a:solidFill>
              <a:srgbClr val="33CC33"/>
            </a:solidFill>
            <a:prstDash val="sysDot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5" name="Line 40"/>
          <p:cNvSpPr>
            <a:spLocks noChangeShapeType="1"/>
          </p:cNvSpPr>
          <p:nvPr/>
        </p:nvSpPr>
        <p:spPr bwMode="auto">
          <a:xfrm>
            <a:off x="6300788" y="2332038"/>
            <a:ext cx="363537" cy="7620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6" name="Line 41"/>
          <p:cNvSpPr>
            <a:spLocks noChangeShapeType="1"/>
          </p:cNvSpPr>
          <p:nvPr/>
        </p:nvSpPr>
        <p:spPr bwMode="auto">
          <a:xfrm>
            <a:off x="6624638" y="2403475"/>
            <a:ext cx="254000" cy="571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7" name="Rectangle 52"/>
          <p:cNvSpPr>
            <a:spLocks noChangeArrowheads="1"/>
          </p:cNvSpPr>
          <p:nvPr/>
        </p:nvSpPr>
        <p:spPr bwMode="auto">
          <a:xfrm>
            <a:off x="762000" y="45339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59428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03] H. Alt, A. Efrat, G. Rote,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05] S. Brakatsoulas, D. Pfoser, R. Salas,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On Map-Matching Vehicle Tracking Data , VLDB 853-864 , 2005.</a:t>
            </a:r>
          </a:p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  <p:sp>
        <p:nvSpPr>
          <p:cNvPr id="59429" name="Rectangle 10"/>
          <p:cNvSpPr>
            <a:spLocks noChangeArrowheads="1"/>
          </p:cNvSpPr>
          <p:nvPr/>
        </p:nvSpPr>
        <p:spPr bwMode="auto">
          <a:xfrm>
            <a:off x="762000" y="45339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59430" name="Rectangle 3"/>
          <p:cNvSpPr>
            <a:spLocks noChangeArrowheads="1"/>
          </p:cNvSpPr>
          <p:nvPr/>
        </p:nvSpPr>
        <p:spPr bwMode="auto">
          <a:xfrm>
            <a:off x="5224463" y="5408613"/>
            <a:ext cx="2330450" cy="469900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31" name="Rectangle 4"/>
          <p:cNvSpPr>
            <a:spLocks noChangeArrowheads="1"/>
          </p:cNvSpPr>
          <p:nvPr/>
        </p:nvSpPr>
        <p:spPr bwMode="auto">
          <a:xfrm>
            <a:off x="1136650" y="5072063"/>
            <a:ext cx="2819400" cy="358775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32" name="Rectangle 29"/>
          <p:cNvSpPr>
            <a:spLocks noChangeArrowheads="1"/>
          </p:cNvSpPr>
          <p:nvPr/>
        </p:nvSpPr>
        <p:spPr bwMode="auto">
          <a:xfrm>
            <a:off x="360363" y="4629150"/>
            <a:ext cx="878363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de-DE" sz="2800"/>
              <a:t>During the sweep:</a:t>
            </a:r>
          </a:p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buClrTx/>
              <a:buSzTx/>
              <a:buFontTx/>
              <a:buChar char="–"/>
            </a:pPr>
            <a:r>
              <a:rPr lang="de-DE" sz="2200"/>
              <a:t>Update reachable points Dijkstra-style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–"/>
            </a:pPr>
            <a:r>
              <a:rPr lang="de-DE" sz="2200"/>
              <a:t>Use a data structure which supports reachability queries in the free space surface</a:t>
            </a:r>
          </a:p>
        </p:txBody>
      </p:sp>
      <p:sp>
        <p:nvSpPr>
          <p:cNvPr id="5943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Update Reachable Points</a:t>
            </a:r>
            <a:endParaRPr lang="en-US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7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ChangeArrowheads="1"/>
          </p:cNvSpPr>
          <p:nvPr/>
        </p:nvSpPr>
        <p:spPr bwMode="auto">
          <a:xfrm>
            <a:off x="838200" y="1790700"/>
            <a:ext cx="7391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419" name="Picture 8" descr="gluedF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3250"/>
            <a:ext cx="7391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Box 9"/>
          <p:cNvSpPr txBox="1">
            <a:spLocks noChangeArrowheads="1"/>
          </p:cNvSpPr>
          <p:nvPr/>
        </p:nvSpPr>
        <p:spPr bwMode="auto">
          <a:xfrm>
            <a:off x="1019175" y="2409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G</a:t>
            </a:r>
            <a:endParaRPr lang="de-DE"/>
          </a:p>
        </p:txBody>
      </p:sp>
      <p:sp>
        <p:nvSpPr>
          <p:cNvPr id="60421" name="Oval 11"/>
          <p:cNvSpPr>
            <a:spLocks noChangeArrowheads="1"/>
          </p:cNvSpPr>
          <p:nvPr/>
        </p:nvSpPr>
        <p:spPr bwMode="auto">
          <a:xfrm>
            <a:off x="1414463" y="31480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2" name="Oval 12"/>
          <p:cNvSpPr>
            <a:spLocks noChangeArrowheads="1"/>
          </p:cNvSpPr>
          <p:nvPr/>
        </p:nvSpPr>
        <p:spPr bwMode="auto">
          <a:xfrm>
            <a:off x="1457325" y="352425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3" name="Oval 13"/>
          <p:cNvSpPr>
            <a:spLocks noChangeArrowheads="1"/>
          </p:cNvSpPr>
          <p:nvPr/>
        </p:nvSpPr>
        <p:spPr bwMode="auto">
          <a:xfrm>
            <a:off x="1966913" y="362426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4" name="Oval 14"/>
          <p:cNvSpPr>
            <a:spLocks noChangeArrowheads="1"/>
          </p:cNvSpPr>
          <p:nvPr/>
        </p:nvSpPr>
        <p:spPr bwMode="auto">
          <a:xfrm>
            <a:off x="1281113" y="3957638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5" name="Oval 15"/>
          <p:cNvSpPr>
            <a:spLocks noChangeArrowheads="1"/>
          </p:cNvSpPr>
          <p:nvPr/>
        </p:nvSpPr>
        <p:spPr bwMode="auto">
          <a:xfrm>
            <a:off x="1728788" y="41767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6" name="Oval 16"/>
          <p:cNvSpPr>
            <a:spLocks noChangeArrowheads="1"/>
          </p:cNvSpPr>
          <p:nvPr/>
        </p:nvSpPr>
        <p:spPr bwMode="auto">
          <a:xfrm>
            <a:off x="828675" y="377190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7" name="Oval 17"/>
          <p:cNvSpPr>
            <a:spLocks noChangeArrowheads="1"/>
          </p:cNvSpPr>
          <p:nvPr/>
        </p:nvSpPr>
        <p:spPr bwMode="auto">
          <a:xfrm>
            <a:off x="871538" y="4210050"/>
            <a:ext cx="128587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8" name="Line 18"/>
          <p:cNvSpPr>
            <a:spLocks noChangeShapeType="1"/>
          </p:cNvSpPr>
          <p:nvPr/>
        </p:nvSpPr>
        <p:spPr bwMode="auto">
          <a:xfrm>
            <a:off x="1485900" y="3257550"/>
            <a:ext cx="42863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9" name="Line 19"/>
          <p:cNvSpPr>
            <a:spLocks noChangeShapeType="1"/>
          </p:cNvSpPr>
          <p:nvPr/>
        </p:nvSpPr>
        <p:spPr bwMode="auto">
          <a:xfrm flipH="1" flipV="1">
            <a:off x="1533525" y="3586163"/>
            <a:ext cx="485775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0" name="Line 20"/>
          <p:cNvSpPr>
            <a:spLocks noChangeShapeType="1"/>
          </p:cNvSpPr>
          <p:nvPr/>
        </p:nvSpPr>
        <p:spPr bwMode="auto">
          <a:xfrm flipH="1">
            <a:off x="1347788" y="3614738"/>
            <a:ext cx="157162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1" name="Line 21"/>
          <p:cNvSpPr>
            <a:spLocks noChangeShapeType="1"/>
          </p:cNvSpPr>
          <p:nvPr/>
        </p:nvSpPr>
        <p:spPr bwMode="auto">
          <a:xfrm flipH="1" flipV="1">
            <a:off x="914400" y="3838575"/>
            <a:ext cx="404813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2" name="Line 22"/>
          <p:cNvSpPr>
            <a:spLocks noChangeShapeType="1"/>
          </p:cNvSpPr>
          <p:nvPr/>
        </p:nvSpPr>
        <p:spPr bwMode="auto">
          <a:xfrm flipV="1">
            <a:off x="952500" y="4033838"/>
            <a:ext cx="37623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3" name="Line 23"/>
          <p:cNvSpPr>
            <a:spLocks noChangeShapeType="1"/>
          </p:cNvSpPr>
          <p:nvPr/>
        </p:nvSpPr>
        <p:spPr bwMode="auto">
          <a:xfrm>
            <a:off x="1366838" y="4038600"/>
            <a:ext cx="414337" cy="2000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4" name="Line 24"/>
          <p:cNvSpPr>
            <a:spLocks noChangeShapeType="1"/>
          </p:cNvSpPr>
          <p:nvPr/>
        </p:nvSpPr>
        <p:spPr bwMode="auto">
          <a:xfrm flipH="1">
            <a:off x="5867400" y="3781425"/>
            <a:ext cx="881063" cy="442913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5" name="Line 25"/>
          <p:cNvSpPr>
            <a:spLocks noChangeShapeType="1"/>
          </p:cNvSpPr>
          <p:nvPr/>
        </p:nvSpPr>
        <p:spPr bwMode="auto">
          <a:xfrm flipH="1">
            <a:off x="6219825" y="3790950"/>
            <a:ext cx="538163" cy="104775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6" name="Line 26"/>
          <p:cNvSpPr>
            <a:spLocks noChangeShapeType="1"/>
          </p:cNvSpPr>
          <p:nvPr/>
        </p:nvSpPr>
        <p:spPr bwMode="auto">
          <a:xfrm flipV="1">
            <a:off x="6738938" y="3133725"/>
            <a:ext cx="466725" cy="657225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7" name="Line 27"/>
          <p:cNvSpPr>
            <a:spLocks noChangeShapeType="1"/>
          </p:cNvSpPr>
          <p:nvPr/>
        </p:nvSpPr>
        <p:spPr bwMode="auto">
          <a:xfrm flipH="1" flipV="1">
            <a:off x="6877050" y="2462213"/>
            <a:ext cx="323850" cy="681037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8" name="Line 28"/>
          <p:cNvSpPr>
            <a:spLocks noChangeShapeType="1"/>
          </p:cNvSpPr>
          <p:nvPr/>
        </p:nvSpPr>
        <p:spPr bwMode="auto">
          <a:xfrm flipV="1">
            <a:off x="7202488" y="2900363"/>
            <a:ext cx="606425" cy="250825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9" name="Line 29"/>
          <p:cNvSpPr>
            <a:spLocks noChangeShapeType="1"/>
          </p:cNvSpPr>
          <p:nvPr/>
        </p:nvSpPr>
        <p:spPr bwMode="auto">
          <a:xfrm>
            <a:off x="6757988" y="3800475"/>
            <a:ext cx="762000" cy="71438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0" name="Line 31"/>
          <p:cNvSpPr>
            <a:spLocks noChangeShapeType="1"/>
          </p:cNvSpPr>
          <p:nvPr/>
        </p:nvSpPr>
        <p:spPr bwMode="auto">
          <a:xfrm>
            <a:off x="5043488" y="2022475"/>
            <a:ext cx="511175" cy="11430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1" name="Line 32"/>
          <p:cNvSpPr>
            <a:spLocks noChangeShapeType="1"/>
          </p:cNvSpPr>
          <p:nvPr/>
        </p:nvSpPr>
        <p:spPr bwMode="auto">
          <a:xfrm>
            <a:off x="6153150" y="2298700"/>
            <a:ext cx="720725" cy="166688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2" name="Line 33"/>
          <p:cNvSpPr>
            <a:spLocks noChangeShapeType="1"/>
          </p:cNvSpPr>
          <p:nvPr/>
        </p:nvSpPr>
        <p:spPr bwMode="auto">
          <a:xfrm>
            <a:off x="4687888" y="3259138"/>
            <a:ext cx="254000" cy="571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3" name="Line 34"/>
          <p:cNvSpPr>
            <a:spLocks noChangeShapeType="1"/>
          </p:cNvSpPr>
          <p:nvPr/>
        </p:nvSpPr>
        <p:spPr bwMode="auto">
          <a:xfrm>
            <a:off x="5043488" y="3346450"/>
            <a:ext cx="573087" cy="147638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4" name="Line 35"/>
          <p:cNvSpPr>
            <a:spLocks noChangeShapeType="1"/>
          </p:cNvSpPr>
          <p:nvPr/>
        </p:nvSpPr>
        <p:spPr bwMode="auto">
          <a:xfrm>
            <a:off x="5505450" y="2693988"/>
            <a:ext cx="234950" cy="52387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5" name="Line 36"/>
          <p:cNvSpPr>
            <a:spLocks noChangeShapeType="1"/>
          </p:cNvSpPr>
          <p:nvPr/>
        </p:nvSpPr>
        <p:spPr bwMode="auto">
          <a:xfrm>
            <a:off x="5900738" y="2795588"/>
            <a:ext cx="514350" cy="1333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6" name="Line 37"/>
          <p:cNvSpPr>
            <a:spLocks noChangeShapeType="1"/>
          </p:cNvSpPr>
          <p:nvPr/>
        </p:nvSpPr>
        <p:spPr bwMode="auto">
          <a:xfrm>
            <a:off x="6548438" y="2970213"/>
            <a:ext cx="234950" cy="52387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7" name="Line 38"/>
          <p:cNvSpPr>
            <a:spLocks noChangeShapeType="1"/>
          </p:cNvSpPr>
          <p:nvPr/>
        </p:nvSpPr>
        <p:spPr bwMode="auto">
          <a:xfrm>
            <a:off x="5810250" y="3546475"/>
            <a:ext cx="373063" cy="90488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8" name="Rectangle 49"/>
          <p:cNvSpPr>
            <a:spLocks noChangeArrowheads="1"/>
          </p:cNvSpPr>
          <p:nvPr/>
        </p:nvSpPr>
        <p:spPr bwMode="auto">
          <a:xfrm>
            <a:off x="762000" y="45339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60449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03] H. Alt, A. Efrat, G. Rote,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05] S. Brakatsoulas, D. Pfoser, R. Salas,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On Map-Matching Vehicle Tracking Data , VLDB 853-864 , 2005.</a:t>
            </a:r>
          </a:p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  <p:sp>
        <p:nvSpPr>
          <p:cNvPr id="60450" name="Rectangle 10"/>
          <p:cNvSpPr>
            <a:spLocks noChangeArrowheads="1"/>
          </p:cNvSpPr>
          <p:nvPr/>
        </p:nvSpPr>
        <p:spPr bwMode="auto">
          <a:xfrm>
            <a:off x="762000" y="45339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60451" name="Rectangle 3"/>
          <p:cNvSpPr>
            <a:spLocks noChangeArrowheads="1"/>
          </p:cNvSpPr>
          <p:nvPr/>
        </p:nvSpPr>
        <p:spPr bwMode="auto">
          <a:xfrm>
            <a:off x="5224463" y="5408613"/>
            <a:ext cx="2330450" cy="469900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52" name="Rectangle 4"/>
          <p:cNvSpPr>
            <a:spLocks noChangeArrowheads="1"/>
          </p:cNvSpPr>
          <p:nvPr/>
        </p:nvSpPr>
        <p:spPr bwMode="auto">
          <a:xfrm>
            <a:off x="1136650" y="5072063"/>
            <a:ext cx="2819400" cy="358775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53" name="Rectangle 29"/>
          <p:cNvSpPr>
            <a:spLocks noChangeArrowheads="1"/>
          </p:cNvSpPr>
          <p:nvPr/>
        </p:nvSpPr>
        <p:spPr bwMode="auto">
          <a:xfrm>
            <a:off x="360363" y="4629150"/>
            <a:ext cx="878363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de-DE" sz="2800"/>
              <a:t>During the sweep:</a:t>
            </a:r>
          </a:p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buClrTx/>
              <a:buSzTx/>
              <a:buFontTx/>
              <a:buChar char="–"/>
            </a:pPr>
            <a:r>
              <a:rPr lang="de-DE" sz="2200"/>
              <a:t>Update reachable points Dijkstra-style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–"/>
            </a:pPr>
            <a:r>
              <a:rPr lang="de-DE" sz="2200"/>
              <a:t>Use a data structure which supports reachability queries in the free space surface</a:t>
            </a:r>
          </a:p>
        </p:txBody>
      </p:sp>
      <p:sp>
        <p:nvSpPr>
          <p:cNvPr id="60454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Update Reachable Points</a:t>
            </a:r>
            <a:endParaRPr lang="en-US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43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ChangeArrowheads="1"/>
          </p:cNvSpPr>
          <p:nvPr/>
        </p:nvSpPr>
        <p:spPr bwMode="auto">
          <a:xfrm>
            <a:off x="838200" y="1790700"/>
            <a:ext cx="7391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43" name="Picture 6" descr="gluedF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3250"/>
            <a:ext cx="7391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ext Box 7"/>
          <p:cNvSpPr txBox="1">
            <a:spLocks noChangeArrowheads="1"/>
          </p:cNvSpPr>
          <p:nvPr/>
        </p:nvSpPr>
        <p:spPr bwMode="auto">
          <a:xfrm>
            <a:off x="1019175" y="2409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G</a:t>
            </a:r>
            <a:endParaRPr lang="de-DE"/>
          </a:p>
        </p:txBody>
      </p:sp>
      <p:sp>
        <p:nvSpPr>
          <p:cNvPr id="61445" name="Oval 9"/>
          <p:cNvSpPr>
            <a:spLocks noChangeArrowheads="1"/>
          </p:cNvSpPr>
          <p:nvPr/>
        </p:nvSpPr>
        <p:spPr bwMode="auto">
          <a:xfrm>
            <a:off x="1414463" y="31480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Oval 10"/>
          <p:cNvSpPr>
            <a:spLocks noChangeArrowheads="1"/>
          </p:cNvSpPr>
          <p:nvPr/>
        </p:nvSpPr>
        <p:spPr bwMode="auto">
          <a:xfrm>
            <a:off x="1457325" y="352425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Oval 11"/>
          <p:cNvSpPr>
            <a:spLocks noChangeArrowheads="1"/>
          </p:cNvSpPr>
          <p:nvPr/>
        </p:nvSpPr>
        <p:spPr bwMode="auto">
          <a:xfrm>
            <a:off x="1966913" y="362426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Oval 12"/>
          <p:cNvSpPr>
            <a:spLocks noChangeArrowheads="1"/>
          </p:cNvSpPr>
          <p:nvPr/>
        </p:nvSpPr>
        <p:spPr bwMode="auto">
          <a:xfrm>
            <a:off x="1281113" y="3957638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9" name="Oval 13"/>
          <p:cNvSpPr>
            <a:spLocks noChangeArrowheads="1"/>
          </p:cNvSpPr>
          <p:nvPr/>
        </p:nvSpPr>
        <p:spPr bwMode="auto">
          <a:xfrm>
            <a:off x="1728788" y="41767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0" name="Oval 14"/>
          <p:cNvSpPr>
            <a:spLocks noChangeArrowheads="1"/>
          </p:cNvSpPr>
          <p:nvPr/>
        </p:nvSpPr>
        <p:spPr bwMode="auto">
          <a:xfrm>
            <a:off x="828675" y="377190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1" name="Oval 15"/>
          <p:cNvSpPr>
            <a:spLocks noChangeArrowheads="1"/>
          </p:cNvSpPr>
          <p:nvPr/>
        </p:nvSpPr>
        <p:spPr bwMode="auto">
          <a:xfrm>
            <a:off x="871538" y="4210050"/>
            <a:ext cx="128587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Line 16"/>
          <p:cNvSpPr>
            <a:spLocks noChangeShapeType="1"/>
          </p:cNvSpPr>
          <p:nvPr/>
        </p:nvSpPr>
        <p:spPr bwMode="auto">
          <a:xfrm>
            <a:off x="1485900" y="3257550"/>
            <a:ext cx="42863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3" name="Line 17"/>
          <p:cNvSpPr>
            <a:spLocks noChangeShapeType="1"/>
          </p:cNvSpPr>
          <p:nvPr/>
        </p:nvSpPr>
        <p:spPr bwMode="auto">
          <a:xfrm flipH="1" flipV="1">
            <a:off x="1533525" y="3586163"/>
            <a:ext cx="485775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4" name="Line 18"/>
          <p:cNvSpPr>
            <a:spLocks noChangeShapeType="1"/>
          </p:cNvSpPr>
          <p:nvPr/>
        </p:nvSpPr>
        <p:spPr bwMode="auto">
          <a:xfrm flipH="1">
            <a:off x="1347788" y="3614738"/>
            <a:ext cx="157162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5" name="Line 19"/>
          <p:cNvSpPr>
            <a:spLocks noChangeShapeType="1"/>
          </p:cNvSpPr>
          <p:nvPr/>
        </p:nvSpPr>
        <p:spPr bwMode="auto">
          <a:xfrm flipH="1" flipV="1">
            <a:off x="914400" y="3838575"/>
            <a:ext cx="404813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6" name="Line 20"/>
          <p:cNvSpPr>
            <a:spLocks noChangeShapeType="1"/>
          </p:cNvSpPr>
          <p:nvPr/>
        </p:nvSpPr>
        <p:spPr bwMode="auto">
          <a:xfrm flipV="1">
            <a:off x="952500" y="4033838"/>
            <a:ext cx="37623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7" name="Line 21"/>
          <p:cNvSpPr>
            <a:spLocks noChangeShapeType="1"/>
          </p:cNvSpPr>
          <p:nvPr/>
        </p:nvSpPr>
        <p:spPr bwMode="auto">
          <a:xfrm>
            <a:off x="1366838" y="4038600"/>
            <a:ext cx="414337" cy="2000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8" name="Line 22"/>
          <p:cNvSpPr>
            <a:spLocks noChangeShapeType="1"/>
          </p:cNvSpPr>
          <p:nvPr/>
        </p:nvSpPr>
        <p:spPr bwMode="auto">
          <a:xfrm flipH="1">
            <a:off x="5867400" y="3781425"/>
            <a:ext cx="881063" cy="442913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9" name="Line 23"/>
          <p:cNvSpPr>
            <a:spLocks noChangeShapeType="1"/>
          </p:cNvSpPr>
          <p:nvPr/>
        </p:nvSpPr>
        <p:spPr bwMode="auto">
          <a:xfrm flipH="1">
            <a:off x="6219825" y="3790950"/>
            <a:ext cx="538163" cy="104775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0" name="Line 24"/>
          <p:cNvSpPr>
            <a:spLocks noChangeShapeType="1"/>
          </p:cNvSpPr>
          <p:nvPr/>
        </p:nvSpPr>
        <p:spPr bwMode="auto">
          <a:xfrm flipV="1">
            <a:off x="6738938" y="3133725"/>
            <a:ext cx="466725" cy="657225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1" name="Line 25"/>
          <p:cNvSpPr>
            <a:spLocks noChangeShapeType="1"/>
          </p:cNvSpPr>
          <p:nvPr/>
        </p:nvSpPr>
        <p:spPr bwMode="auto">
          <a:xfrm flipH="1" flipV="1">
            <a:off x="6877050" y="2462213"/>
            <a:ext cx="323850" cy="681037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2" name="Line 26"/>
          <p:cNvSpPr>
            <a:spLocks noChangeShapeType="1"/>
          </p:cNvSpPr>
          <p:nvPr/>
        </p:nvSpPr>
        <p:spPr bwMode="auto">
          <a:xfrm flipV="1">
            <a:off x="7202488" y="2900363"/>
            <a:ext cx="606425" cy="250825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3" name="Line 27"/>
          <p:cNvSpPr>
            <a:spLocks noChangeShapeType="1"/>
          </p:cNvSpPr>
          <p:nvPr/>
        </p:nvSpPr>
        <p:spPr bwMode="auto">
          <a:xfrm>
            <a:off x="6757988" y="3800475"/>
            <a:ext cx="762000" cy="71438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4" name="Line 29"/>
          <p:cNvSpPr>
            <a:spLocks noChangeShapeType="1"/>
          </p:cNvSpPr>
          <p:nvPr/>
        </p:nvSpPr>
        <p:spPr bwMode="auto">
          <a:xfrm>
            <a:off x="5043488" y="2022475"/>
            <a:ext cx="511175" cy="11430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5" name="Line 30"/>
          <p:cNvSpPr>
            <a:spLocks noChangeShapeType="1"/>
          </p:cNvSpPr>
          <p:nvPr/>
        </p:nvSpPr>
        <p:spPr bwMode="auto">
          <a:xfrm>
            <a:off x="6153150" y="2298700"/>
            <a:ext cx="720725" cy="166688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407" name="Line 31"/>
          <p:cNvSpPr>
            <a:spLocks noChangeShapeType="1"/>
          </p:cNvSpPr>
          <p:nvPr/>
        </p:nvSpPr>
        <p:spPr bwMode="auto">
          <a:xfrm flipV="1">
            <a:off x="4176713" y="4143375"/>
            <a:ext cx="323850" cy="161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408" name="Line 32"/>
          <p:cNvSpPr>
            <a:spLocks noChangeShapeType="1"/>
          </p:cNvSpPr>
          <p:nvPr/>
        </p:nvSpPr>
        <p:spPr bwMode="auto">
          <a:xfrm flipV="1">
            <a:off x="4500563" y="4129088"/>
            <a:ext cx="404812" cy="14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409" name="Line 33"/>
          <p:cNvSpPr>
            <a:spLocks noChangeShapeType="1"/>
          </p:cNvSpPr>
          <p:nvPr/>
        </p:nvSpPr>
        <p:spPr bwMode="auto">
          <a:xfrm flipV="1">
            <a:off x="4895850" y="4024313"/>
            <a:ext cx="119063" cy="114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410" name="Line 34"/>
          <p:cNvSpPr>
            <a:spLocks noChangeShapeType="1"/>
          </p:cNvSpPr>
          <p:nvPr/>
        </p:nvSpPr>
        <p:spPr bwMode="auto">
          <a:xfrm flipV="1">
            <a:off x="5551488" y="3381375"/>
            <a:ext cx="373062" cy="1127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411" name="Line 35"/>
          <p:cNvSpPr>
            <a:spLocks noChangeShapeType="1"/>
          </p:cNvSpPr>
          <p:nvPr/>
        </p:nvSpPr>
        <p:spPr bwMode="auto">
          <a:xfrm>
            <a:off x="5910263" y="3386138"/>
            <a:ext cx="238125" cy="14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412" name="Line 36"/>
          <p:cNvSpPr>
            <a:spLocks noChangeShapeType="1"/>
          </p:cNvSpPr>
          <p:nvPr/>
        </p:nvSpPr>
        <p:spPr bwMode="auto">
          <a:xfrm flipV="1">
            <a:off x="6143625" y="3257550"/>
            <a:ext cx="242888" cy="1476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413" name="Line 37"/>
          <p:cNvSpPr>
            <a:spLocks noChangeShapeType="1"/>
          </p:cNvSpPr>
          <p:nvPr/>
        </p:nvSpPr>
        <p:spPr bwMode="auto">
          <a:xfrm>
            <a:off x="6376988" y="3252788"/>
            <a:ext cx="214312" cy="238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414" name="Line 38"/>
          <p:cNvSpPr>
            <a:spLocks noChangeShapeType="1"/>
          </p:cNvSpPr>
          <p:nvPr/>
        </p:nvSpPr>
        <p:spPr bwMode="auto">
          <a:xfrm flipV="1">
            <a:off x="6572250" y="3024188"/>
            <a:ext cx="190500" cy="2619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415" name="Line 39"/>
          <p:cNvSpPr>
            <a:spLocks noChangeShapeType="1"/>
          </p:cNvSpPr>
          <p:nvPr/>
        </p:nvSpPr>
        <p:spPr bwMode="auto">
          <a:xfrm flipV="1">
            <a:off x="6767513" y="2843213"/>
            <a:ext cx="142875" cy="1857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416" name="Line 40"/>
          <p:cNvSpPr>
            <a:spLocks noChangeShapeType="1"/>
          </p:cNvSpPr>
          <p:nvPr/>
        </p:nvSpPr>
        <p:spPr bwMode="auto">
          <a:xfrm flipH="1" flipV="1">
            <a:off x="6867525" y="2476500"/>
            <a:ext cx="33338" cy="371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6" name="Line 41"/>
          <p:cNvSpPr>
            <a:spLocks noChangeShapeType="1"/>
          </p:cNvSpPr>
          <p:nvPr/>
        </p:nvSpPr>
        <p:spPr bwMode="auto">
          <a:xfrm>
            <a:off x="4687888" y="3259138"/>
            <a:ext cx="254000" cy="571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7" name="Line 42"/>
          <p:cNvSpPr>
            <a:spLocks noChangeShapeType="1"/>
          </p:cNvSpPr>
          <p:nvPr/>
        </p:nvSpPr>
        <p:spPr bwMode="auto">
          <a:xfrm>
            <a:off x="5043488" y="3346450"/>
            <a:ext cx="573087" cy="147638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8" name="Line 43"/>
          <p:cNvSpPr>
            <a:spLocks noChangeShapeType="1"/>
          </p:cNvSpPr>
          <p:nvPr/>
        </p:nvSpPr>
        <p:spPr bwMode="auto">
          <a:xfrm>
            <a:off x="5505450" y="2693988"/>
            <a:ext cx="234950" cy="52387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9" name="Line 44"/>
          <p:cNvSpPr>
            <a:spLocks noChangeShapeType="1"/>
          </p:cNvSpPr>
          <p:nvPr/>
        </p:nvSpPr>
        <p:spPr bwMode="auto">
          <a:xfrm>
            <a:off x="5900738" y="2795588"/>
            <a:ext cx="514350" cy="1333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0" name="Line 45"/>
          <p:cNvSpPr>
            <a:spLocks noChangeShapeType="1"/>
          </p:cNvSpPr>
          <p:nvPr/>
        </p:nvSpPr>
        <p:spPr bwMode="auto">
          <a:xfrm>
            <a:off x="6548438" y="2970213"/>
            <a:ext cx="234950" cy="52387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1" name="Line 46"/>
          <p:cNvSpPr>
            <a:spLocks noChangeShapeType="1"/>
          </p:cNvSpPr>
          <p:nvPr/>
        </p:nvSpPr>
        <p:spPr bwMode="auto">
          <a:xfrm>
            <a:off x="5810250" y="3546475"/>
            <a:ext cx="373063" cy="90488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2" name="Rectangle 48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1143000"/>
          </a:xfrm>
          <a:noFill/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Backtracking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61483" name="Rectangle 49"/>
          <p:cNvSpPr>
            <a:spLocks noChangeArrowheads="1"/>
          </p:cNvSpPr>
          <p:nvPr/>
        </p:nvSpPr>
        <p:spPr bwMode="auto">
          <a:xfrm>
            <a:off x="762000" y="49149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61484" name="Rectangle 50"/>
          <p:cNvSpPr>
            <a:spLocks noChangeArrowheads="1"/>
          </p:cNvSpPr>
          <p:nvPr/>
        </p:nvSpPr>
        <p:spPr bwMode="auto">
          <a:xfrm>
            <a:off x="360363" y="5010150"/>
            <a:ext cx="878363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de-DE" sz="2800"/>
              <a:t>After the sweep: </a:t>
            </a:r>
          </a:p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buClrTx/>
              <a:buSzTx/>
              <a:buFontTx/>
              <a:buChar char="–"/>
            </a:pPr>
            <a:r>
              <a:rPr lang="de-DE" sz="2200"/>
              <a:t>Construct a </a:t>
            </a:r>
            <a:r>
              <a:rPr lang="de-DE" sz="2200">
                <a:solidFill>
                  <a:srgbClr val="FF0000"/>
                </a:solidFill>
              </a:rPr>
              <a:t>monotone path via </a:t>
            </a:r>
            <a:r>
              <a:rPr lang="de-DE" sz="2200"/>
              <a:t>backtracking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de-DE" sz="2200"/>
          </a:p>
        </p:txBody>
      </p:sp>
      <p:sp>
        <p:nvSpPr>
          <p:cNvPr id="61485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03] H. Alt, A. Efrat, G. Rote,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05] S. Brakatsoulas, D. Pfoser, R. Salas,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On Map-Matching Vehicle Tracking Data , VLDB 853-864 , 2005.</a:t>
            </a:r>
          </a:p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</p:spTree>
    <p:extLst>
      <p:ext uri="{BB962C8B-B14F-4D97-AF65-F5344CB8AC3E}">
        <p14:creationId xmlns:p14="http://schemas.microsoft.com/office/powerpoint/2010/main" val="274301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407" grpId="0" animBg="1"/>
      <p:bldP spid="485408" grpId="0" animBg="1"/>
      <p:bldP spid="485409" grpId="0" animBg="1"/>
      <p:bldP spid="485410" grpId="0" animBg="1"/>
      <p:bldP spid="485411" grpId="0" animBg="1"/>
      <p:bldP spid="485412" grpId="0" animBg="1"/>
      <p:bldP spid="485413" grpId="0" animBg="1"/>
      <p:bldP spid="485414" grpId="0" animBg="1"/>
      <p:bldP spid="485415" grpId="0" animBg="1"/>
      <p:bldP spid="48541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Map-Matching</a:t>
            </a:r>
            <a:endParaRPr lang="de-DE" smtClean="0"/>
          </a:p>
        </p:txBody>
      </p:sp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566738" y="1492250"/>
            <a:ext cx="8577262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Font typeface="Symbol" pitchFamily="18" charset="2"/>
              <a:buChar char="·"/>
            </a:pPr>
            <a:r>
              <a:rPr lang="en-US" sz="2600"/>
              <a:t> Algorithm for decision problem takes O(mn log(mn)) time and O(mn) space. </a:t>
            </a:r>
          </a:p>
          <a:p>
            <a:pPr algn="l">
              <a:lnSpc>
                <a:spcPct val="100000"/>
              </a:lnSpc>
              <a:buFont typeface="Symbol" pitchFamily="18" charset="2"/>
              <a:buChar char="·"/>
            </a:pPr>
            <a:r>
              <a:rPr lang="en-US" sz="2600"/>
              <a:t> Optimization problem with parametric search:  </a:t>
            </a:r>
            <a:br>
              <a:rPr lang="en-US" sz="2600"/>
            </a:br>
            <a:r>
              <a:rPr lang="en-US" sz="2600"/>
              <a:t>   O(mn log</a:t>
            </a:r>
            <a:r>
              <a:rPr lang="en-US" sz="2600" baseline="30000"/>
              <a:t>2</a:t>
            </a:r>
            <a:r>
              <a:rPr lang="en-US" sz="2600"/>
              <a:t>(mn)) time</a:t>
            </a:r>
          </a:p>
          <a:p>
            <a:pPr algn="l">
              <a:lnSpc>
                <a:spcPct val="100000"/>
              </a:lnSpc>
              <a:buFont typeface="Symbol" pitchFamily="18" charset="2"/>
              <a:buChar char="·"/>
            </a:pPr>
            <a:r>
              <a:rPr lang="en-US" sz="2600">
                <a:sym typeface="Symbol" pitchFamily="18" charset="2"/>
              </a:rPr>
              <a:t> Not really practicable for road maps with m=200.000 edges</a:t>
            </a:r>
          </a:p>
        </p:txBody>
      </p:sp>
      <p:sp>
        <p:nvSpPr>
          <p:cNvPr id="62468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03] H. Alt, A. Efrat, G. Rote,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05] S. Brakatsoulas, D. Pfoser, R. Salas,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On Map-Matching Vehicle Tracking Data , VLDB 853-864 , 2005.</a:t>
            </a:r>
          </a:p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</p:spTree>
    <p:extLst>
      <p:ext uri="{BB962C8B-B14F-4D97-AF65-F5344CB8AC3E}">
        <p14:creationId xmlns:p14="http://schemas.microsoft.com/office/powerpoint/2010/main" val="15240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Using the Weak Fréchet Distance</a:t>
            </a:r>
            <a:endParaRPr lang="de-DE" smtClean="0"/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579438" y="1128713"/>
            <a:ext cx="5740400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buFont typeface="Symbol" pitchFamily="18" charset="2"/>
              <a:buChar char="·"/>
            </a:pPr>
            <a:r>
              <a:rPr lang="en-US"/>
              <a:t> Use the same algorithm as for the  </a:t>
            </a:r>
            <a:r>
              <a:rPr lang="en-US" b="1">
                <a:solidFill>
                  <a:srgbClr val="CC9900"/>
                </a:solidFill>
              </a:rPr>
              <a:t>weak </a:t>
            </a:r>
            <a:r>
              <a:rPr lang="en-US"/>
              <a:t>Frechet distance between curves:</a:t>
            </a:r>
          </a:p>
          <a:p>
            <a:pPr lvl="1" algn="l">
              <a:lnSpc>
                <a:spcPct val="90000"/>
              </a:lnSpc>
              <a:buFont typeface="Symbol" pitchFamily="18" charset="2"/>
              <a:buChar char="·"/>
            </a:pPr>
            <a:r>
              <a:rPr lang="en-US"/>
              <a:t> Consider any (non-monotone) path in the free space </a:t>
            </a:r>
          </a:p>
          <a:p>
            <a:pPr lvl="1" algn="l">
              <a:lnSpc>
                <a:spcPct val="90000"/>
              </a:lnSpc>
              <a:buFont typeface="Symbol" pitchFamily="18" charset="2"/>
              <a:buChar char="·"/>
            </a:pPr>
            <a:r>
              <a:rPr lang="en-US"/>
              <a:t> Convert the problem into a shortest-path problem in the free space graph</a:t>
            </a:r>
            <a:endParaRPr lang="en-US">
              <a:sym typeface="Symbol" pitchFamily="18" charset="2"/>
            </a:endParaRPr>
          </a:p>
        </p:txBody>
      </p:sp>
      <p:pic>
        <p:nvPicPr>
          <p:cNvPr id="63492" name="Picture 5" descr="FS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2"/>
          <a:stretch>
            <a:fillRect/>
          </a:stretch>
        </p:blipFill>
        <p:spPr bwMode="auto">
          <a:xfrm>
            <a:off x="6159500" y="1479550"/>
            <a:ext cx="2835275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 Box 6"/>
          <p:cNvSpPr txBox="1">
            <a:spLocks noChangeArrowheads="1"/>
          </p:cNvSpPr>
          <p:nvPr/>
        </p:nvSpPr>
        <p:spPr bwMode="auto">
          <a:xfrm>
            <a:off x="577850" y="3530600"/>
            <a:ext cx="83248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buFont typeface="Symbol" pitchFamily="18" charset="2"/>
              <a:buChar char="·"/>
            </a:pPr>
            <a:r>
              <a:rPr lang="en-US"/>
              <a:t> Run Dijkstra’s shortest paths algo. and construct free space on the fly. Runtime O(K log K) with K=size of traversed free space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>
                <a:sym typeface="Symbol" pitchFamily="18" charset="2"/>
              </a:rPr>
              <a:t> </a:t>
            </a:r>
            <a:r>
              <a:rPr lang="en-US">
                <a:solidFill>
                  <a:srgbClr val="CC9900"/>
                </a:solidFill>
                <a:sym typeface="Symbol" pitchFamily="18" charset="2"/>
              </a:rPr>
              <a:t>Output-sensitive </a:t>
            </a:r>
            <a:r>
              <a:rPr lang="en-US">
                <a:sym typeface="Symbol" pitchFamily="18" charset="2"/>
              </a:rPr>
              <a:t>algorithm which needs much less space in practice and is extremely fast</a:t>
            </a:r>
            <a:br>
              <a:rPr lang="en-US">
                <a:sym typeface="Symbol" pitchFamily="18" charset="2"/>
              </a:rPr>
            </a:br>
            <a:r>
              <a:rPr lang="en-US">
                <a:sym typeface="Symbol" pitchFamily="18" charset="2"/>
              </a:rPr>
              <a:t> Computes free space graph on the fly</a:t>
            </a:r>
          </a:p>
        </p:txBody>
      </p:sp>
      <p:sp>
        <p:nvSpPr>
          <p:cNvPr id="63494" name="Text Box 7"/>
          <p:cNvSpPr txBox="1">
            <a:spLocks noChangeArrowheads="1"/>
          </p:cNvSpPr>
          <p:nvPr/>
        </p:nvSpPr>
        <p:spPr bwMode="auto">
          <a:xfrm>
            <a:off x="525463" y="6292850"/>
            <a:ext cx="78708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[AERW09] H. Alt, A. Efrat, G. Rote, C. Wenk,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[BPSW05] S. Brakatsoulas, D. Pfoser, R. Salas, C. Wenk, On Map-Matching Vehicle Tracking Data , VLDB 853-864 , 2005. </a:t>
            </a:r>
          </a:p>
        </p:txBody>
      </p:sp>
    </p:spTree>
    <p:extLst>
      <p:ext uri="{BB962C8B-B14F-4D97-AF65-F5344CB8AC3E}">
        <p14:creationId xmlns:p14="http://schemas.microsoft.com/office/powerpoint/2010/main" val="323563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862013" y="39354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80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5138" y="2216150"/>
            <a:ext cx="8361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n-US" sz="40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Reconciling Trajectory Sets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tabLst>
                <a:tab pos="466725" algn="l"/>
                <a:tab pos="2406650" algn="l"/>
              </a:tabLst>
              <a:defRPr/>
            </a:pPr>
            <a:r>
              <a:rPr lang="de-DE" sz="28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		</a:t>
            </a:r>
            <a:endParaRPr lang="en-US" sz="2800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8612" name="Picture 6" descr="C:\Users\Jamiul\Desktop\1436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3275" y="3001963"/>
            <a:ext cx="2562225" cy="2255837"/>
          </a:xfrm>
        </p:spPr>
      </p:pic>
      <p:sp>
        <p:nvSpPr>
          <p:cNvPr id="8" name="Flowchart: Connector 7"/>
          <p:cNvSpPr/>
          <p:nvPr/>
        </p:nvSpPr>
        <p:spPr>
          <a:xfrm>
            <a:off x="2478088" y="3811588"/>
            <a:ext cx="19050" cy="317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2671763" y="3811588"/>
            <a:ext cx="20637" cy="317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2789238" y="3811588"/>
            <a:ext cx="19050" cy="317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2963863" y="3811588"/>
            <a:ext cx="19050" cy="317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3081338" y="3811588"/>
            <a:ext cx="19050" cy="317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3275013" y="3714750"/>
            <a:ext cx="19050" cy="317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3449638" y="3556000"/>
            <a:ext cx="20637" cy="317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3605213" y="3300413"/>
            <a:ext cx="20637" cy="317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3060700" y="3906838"/>
            <a:ext cx="20638" cy="3175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2886075" y="3906838"/>
            <a:ext cx="19050" cy="3175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3216275" y="3843338"/>
            <a:ext cx="20638" cy="3175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3371850" y="3714750"/>
            <a:ext cx="20638" cy="3175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2671763" y="3906838"/>
            <a:ext cx="20637" cy="3175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2478088" y="3875088"/>
            <a:ext cx="19050" cy="3175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3548063" y="3490913"/>
            <a:ext cx="19050" cy="33337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3683000" y="3268663"/>
            <a:ext cx="20638" cy="3175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2438400" y="3938588"/>
            <a:ext cx="20638" cy="3175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2438400" y="4033838"/>
            <a:ext cx="20638" cy="33337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2438400" y="4130675"/>
            <a:ext cx="20638" cy="31750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2574925" y="3970338"/>
            <a:ext cx="19050" cy="3175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2749550" y="3970338"/>
            <a:ext cx="20638" cy="3175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3022600" y="3970338"/>
            <a:ext cx="19050" cy="3175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3294063" y="3843338"/>
            <a:ext cx="20637" cy="3175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3489325" y="3714750"/>
            <a:ext cx="19050" cy="3175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3625850" y="3459163"/>
            <a:ext cx="19050" cy="3175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3703638" y="3332163"/>
            <a:ext cx="19050" cy="3175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34" name="Straight Connector 33"/>
          <p:cNvCxnSpPr>
            <a:stCxn id="8" idx="7"/>
            <a:endCxn id="9" idx="6"/>
          </p:cNvCxnSpPr>
          <p:nvPr/>
        </p:nvCxnSpPr>
        <p:spPr>
          <a:xfrm rot="16200000" flipH="1">
            <a:off x="2587625" y="3722688"/>
            <a:ext cx="11113" cy="198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2743201" y="3770312"/>
            <a:ext cx="0" cy="117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808288" y="3829050"/>
            <a:ext cx="16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3035301" y="3770312"/>
            <a:ext cx="0" cy="117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2" idx="6"/>
            <a:endCxn id="13" idx="3"/>
          </p:cNvCxnSpPr>
          <p:nvPr/>
        </p:nvCxnSpPr>
        <p:spPr>
          <a:xfrm flipV="1">
            <a:off x="3100388" y="3741738"/>
            <a:ext cx="177800" cy="85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3" idx="7"/>
            <a:endCxn id="14" idx="4"/>
          </p:cNvCxnSpPr>
          <p:nvPr/>
        </p:nvCxnSpPr>
        <p:spPr>
          <a:xfrm rot="5400000" flipH="1" flipV="1">
            <a:off x="3310731" y="3569494"/>
            <a:ext cx="131763" cy="168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4" idx="7"/>
            <a:endCxn id="15" idx="4"/>
          </p:cNvCxnSpPr>
          <p:nvPr/>
        </p:nvCxnSpPr>
        <p:spPr>
          <a:xfrm rot="5400000" flipH="1" flipV="1">
            <a:off x="3427413" y="3371850"/>
            <a:ext cx="228600" cy="149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5" idx="6"/>
          </p:cNvCxnSpPr>
          <p:nvPr/>
        </p:nvCxnSpPr>
        <p:spPr>
          <a:xfrm flipV="1">
            <a:off x="3625850" y="3081338"/>
            <a:ext cx="155575" cy="234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8" idx="6"/>
          </p:cNvCxnSpPr>
          <p:nvPr/>
        </p:nvCxnSpPr>
        <p:spPr>
          <a:xfrm>
            <a:off x="2166938" y="3816350"/>
            <a:ext cx="330200" cy="11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166938" y="3879850"/>
            <a:ext cx="323850" cy="63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H="1">
            <a:off x="2786857" y="3821906"/>
            <a:ext cx="4762" cy="20637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6200000" flipH="1">
            <a:off x="2982913" y="3833812"/>
            <a:ext cx="1588" cy="17621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18" idx="7"/>
          </p:cNvCxnSpPr>
          <p:nvPr/>
        </p:nvCxnSpPr>
        <p:spPr>
          <a:xfrm flipV="1">
            <a:off x="3081338" y="3848100"/>
            <a:ext cx="152400" cy="8096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6200000" flipH="1">
            <a:off x="2567782" y="3815556"/>
            <a:ext cx="26988" cy="1873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22" idx="7"/>
          </p:cNvCxnSpPr>
          <p:nvPr/>
        </p:nvCxnSpPr>
        <p:spPr>
          <a:xfrm flipV="1">
            <a:off x="3371850" y="3495675"/>
            <a:ext cx="192088" cy="2413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2" idx="7"/>
            <a:endCxn id="23" idx="6"/>
          </p:cNvCxnSpPr>
          <p:nvPr/>
        </p:nvCxnSpPr>
        <p:spPr>
          <a:xfrm rot="5400000" flipH="1" flipV="1">
            <a:off x="3528219" y="3320257"/>
            <a:ext cx="211137" cy="1397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683000" y="3081338"/>
            <a:ext cx="155575" cy="2095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233738" y="3735388"/>
            <a:ext cx="144462" cy="11271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166938" y="3943350"/>
            <a:ext cx="280987" cy="793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6200000" flipH="1">
            <a:off x="2497932" y="3898106"/>
            <a:ext cx="31750" cy="13493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7" idx="6"/>
            <a:endCxn id="28" idx="7"/>
          </p:cNvCxnSpPr>
          <p:nvPr/>
        </p:nvCxnSpPr>
        <p:spPr>
          <a:xfrm flipV="1">
            <a:off x="2593975" y="3975100"/>
            <a:ext cx="173038" cy="1111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8" idx="5"/>
            <a:endCxn id="29" idx="3"/>
          </p:cNvCxnSpPr>
          <p:nvPr/>
        </p:nvCxnSpPr>
        <p:spPr>
          <a:xfrm rot="16200000" flipH="1">
            <a:off x="2895600" y="3868738"/>
            <a:ext cx="1588" cy="25876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3" idx="6"/>
          </p:cNvCxnSpPr>
          <p:nvPr/>
        </p:nvCxnSpPr>
        <p:spPr>
          <a:xfrm flipV="1">
            <a:off x="3722688" y="3081338"/>
            <a:ext cx="174625" cy="2667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30" idx="2"/>
          </p:cNvCxnSpPr>
          <p:nvPr/>
        </p:nvCxnSpPr>
        <p:spPr>
          <a:xfrm flipV="1">
            <a:off x="3022600" y="3859213"/>
            <a:ext cx="271463" cy="14287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 flipH="1" flipV="1">
            <a:off x="3337719" y="3698081"/>
            <a:ext cx="128588" cy="19367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 flipH="1" flipV="1">
            <a:off x="3439319" y="3540919"/>
            <a:ext cx="255587" cy="12382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 flipH="1" flipV="1">
            <a:off x="3606801" y="3376612"/>
            <a:ext cx="138112" cy="8096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lowchart: Connector 60"/>
          <p:cNvSpPr/>
          <p:nvPr/>
        </p:nvSpPr>
        <p:spPr>
          <a:xfrm>
            <a:off x="2574925" y="4033838"/>
            <a:ext cx="19050" cy="33337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2" name="Flowchart: Connector 61"/>
          <p:cNvSpPr/>
          <p:nvPr/>
        </p:nvSpPr>
        <p:spPr>
          <a:xfrm>
            <a:off x="2770188" y="4033838"/>
            <a:ext cx="19050" cy="33337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3" name="Flowchart: Connector 62"/>
          <p:cNvSpPr/>
          <p:nvPr/>
        </p:nvSpPr>
        <p:spPr>
          <a:xfrm>
            <a:off x="2944813" y="4067175"/>
            <a:ext cx="19050" cy="3175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4" name="Flowchart: Connector 63"/>
          <p:cNvSpPr/>
          <p:nvPr/>
        </p:nvSpPr>
        <p:spPr>
          <a:xfrm>
            <a:off x="3060700" y="4033838"/>
            <a:ext cx="20638" cy="33337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5" name="Flowchart: Connector 64"/>
          <p:cNvSpPr/>
          <p:nvPr/>
        </p:nvSpPr>
        <p:spPr>
          <a:xfrm>
            <a:off x="3411538" y="4162425"/>
            <a:ext cx="19050" cy="3175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6" name="Flowchart: Connector 65"/>
          <p:cNvSpPr/>
          <p:nvPr/>
        </p:nvSpPr>
        <p:spPr>
          <a:xfrm>
            <a:off x="3644900" y="4513263"/>
            <a:ext cx="19050" cy="3175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7" name="Flowchart: Connector 66"/>
          <p:cNvSpPr/>
          <p:nvPr/>
        </p:nvSpPr>
        <p:spPr>
          <a:xfrm>
            <a:off x="3956050" y="4864100"/>
            <a:ext cx="19050" cy="33338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68" name="Straight Connector 67"/>
          <p:cNvCxnSpPr/>
          <p:nvPr/>
        </p:nvCxnSpPr>
        <p:spPr>
          <a:xfrm rot="10800000" flipH="1">
            <a:off x="2166938" y="4043363"/>
            <a:ext cx="279400" cy="1111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6200000" flipH="1">
            <a:off x="2855119" y="3987007"/>
            <a:ext cx="20637" cy="15875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 flipH="1" flipV="1">
            <a:off x="2994025" y="4008438"/>
            <a:ext cx="36513" cy="10953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H="1">
            <a:off x="3181350" y="3944938"/>
            <a:ext cx="123825" cy="3429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65" idx="4"/>
            <a:endCxn id="66" idx="0"/>
          </p:cNvCxnSpPr>
          <p:nvPr/>
        </p:nvCxnSpPr>
        <p:spPr>
          <a:xfrm rot="16200000" flipH="1">
            <a:off x="3378200" y="4237038"/>
            <a:ext cx="319088" cy="23336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6" idx="7"/>
            <a:endCxn id="67" idx="1"/>
          </p:cNvCxnSpPr>
          <p:nvPr/>
        </p:nvCxnSpPr>
        <p:spPr>
          <a:xfrm rot="16200000" flipH="1">
            <a:off x="3634581" y="4544219"/>
            <a:ext cx="350838" cy="29845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7" idx="6"/>
          </p:cNvCxnSpPr>
          <p:nvPr/>
        </p:nvCxnSpPr>
        <p:spPr>
          <a:xfrm>
            <a:off x="3975100" y="4881563"/>
            <a:ext cx="174625" cy="14763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6200000" flipH="1">
            <a:off x="2680494" y="3953669"/>
            <a:ext cx="3175" cy="18891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 flipH="1" flipV="1">
            <a:off x="2511425" y="3968750"/>
            <a:ext cx="12700" cy="1524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lowchart: Connector 76"/>
          <p:cNvSpPr/>
          <p:nvPr/>
        </p:nvSpPr>
        <p:spPr>
          <a:xfrm>
            <a:off x="2555875" y="4098925"/>
            <a:ext cx="19050" cy="31750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8" name="Flowchart: Connector 77"/>
          <p:cNvSpPr/>
          <p:nvPr/>
        </p:nvSpPr>
        <p:spPr>
          <a:xfrm>
            <a:off x="2711450" y="4098925"/>
            <a:ext cx="19050" cy="31750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9" name="Flowchart: Connector 78"/>
          <p:cNvSpPr/>
          <p:nvPr/>
        </p:nvSpPr>
        <p:spPr>
          <a:xfrm>
            <a:off x="2847975" y="4098925"/>
            <a:ext cx="19050" cy="31750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0" name="Flowchart: Connector 79"/>
          <p:cNvSpPr/>
          <p:nvPr/>
        </p:nvSpPr>
        <p:spPr>
          <a:xfrm>
            <a:off x="3100388" y="4130675"/>
            <a:ext cx="19050" cy="31750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1" name="Flowchart: Connector 80"/>
          <p:cNvSpPr/>
          <p:nvPr/>
        </p:nvSpPr>
        <p:spPr>
          <a:xfrm>
            <a:off x="3430588" y="4257675"/>
            <a:ext cx="19050" cy="31750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2" name="Flowchart: Connector 81"/>
          <p:cNvSpPr/>
          <p:nvPr/>
        </p:nvSpPr>
        <p:spPr>
          <a:xfrm>
            <a:off x="3586163" y="4481513"/>
            <a:ext cx="19050" cy="31750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3" name="Flowchart: Connector 82"/>
          <p:cNvSpPr/>
          <p:nvPr/>
        </p:nvSpPr>
        <p:spPr>
          <a:xfrm>
            <a:off x="3722688" y="4641850"/>
            <a:ext cx="19050" cy="31750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4" name="Flowchart: Connector 83"/>
          <p:cNvSpPr/>
          <p:nvPr/>
        </p:nvSpPr>
        <p:spPr>
          <a:xfrm>
            <a:off x="3897313" y="4897438"/>
            <a:ext cx="19050" cy="31750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85" name="Straight Connector 84"/>
          <p:cNvCxnSpPr>
            <a:endCxn id="26" idx="7"/>
          </p:cNvCxnSpPr>
          <p:nvPr/>
        </p:nvCxnSpPr>
        <p:spPr>
          <a:xfrm>
            <a:off x="2166938" y="4135438"/>
            <a:ext cx="28892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 flipH="1" flipV="1">
            <a:off x="2493169" y="4066381"/>
            <a:ext cx="26988" cy="12382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6200000" flipH="1">
            <a:off x="2643188" y="4030662"/>
            <a:ext cx="0" cy="16827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2730500" y="4108450"/>
            <a:ext cx="119063" cy="1111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6200000" flipH="1">
            <a:off x="2978944" y="4004469"/>
            <a:ext cx="9525" cy="25241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0" idx="4"/>
          </p:cNvCxnSpPr>
          <p:nvPr/>
        </p:nvCxnSpPr>
        <p:spPr>
          <a:xfrm rot="16200000" flipH="1">
            <a:off x="3220244" y="4052094"/>
            <a:ext cx="100013" cy="32067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81" idx="0"/>
          </p:cNvCxnSpPr>
          <p:nvPr/>
        </p:nvCxnSpPr>
        <p:spPr>
          <a:xfrm rot="16200000" flipH="1">
            <a:off x="3398044" y="4299744"/>
            <a:ext cx="238125" cy="15398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82" idx="5"/>
          </p:cNvCxnSpPr>
          <p:nvPr/>
        </p:nvCxnSpPr>
        <p:spPr>
          <a:xfrm rot="16200000" flipH="1">
            <a:off x="3594894" y="4517231"/>
            <a:ext cx="142875" cy="12541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83" idx="1"/>
          </p:cNvCxnSpPr>
          <p:nvPr/>
        </p:nvCxnSpPr>
        <p:spPr>
          <a:xfrm rot="16200000" flipH="1">
            <a:off x="3682207" y="4690269"/>
            <a:ext cx="255587" cy="16827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84" idx="1"/>
          </p:cNvCxnSpPr>
          <p:nvPr/>
        </p:nvCxnSpPr>
        <p:spPr>
          <a:xfrm rot="16200000" flipH="1">
            <a:off x="3903663" y="4899025"/>
            <a:ext cx="127000" cy="13335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700" name="TextBox 97"/>
          <p:cNvSpPr txBox="1">
            <a:spLocks noChangeArrowheads="1"/>
          </p:cNvSpPr>
          <p:nvPr/>
        </p:nvSpPr>
        <p:spPr bwMode="auto">
          <a:xfrm>
            <a:off x="3876675" y="3895725"/>
            <a:ext cx="87471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>
                <a:sym typeface="Symbol" pitchFamily="18" charset="2"/>
              </a:rPr>
              <a:t></a:t>
            </a:r>
            <a:endParaRPr lang="en-US" sz="32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7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Reconciling Trajectory Sets</a:t>
            </a:r>
            <a:endParaRPr lang="de-DE" smtClean="0"/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566738" y="1492250"/>
            <a:ext cx="8577262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/>
              <a:t> Given a</a:t>
            </a:r>
            <a:r>
              <a:rPr lang="en-US" b="1"/>
              <a:t> set </a:t>
            </a:r>
            <a:r>
              <a:rPr lang="en-US"/>
              <a:t>of trajectories</a:t>
            </a:r>
          </a:p>
          <a:p>
            <a:pPr lvl="1" algn="l">
              <a:lnSpc>
                <a:spcPct val="80000"/>
              </a:lnSpc>
              <a:buFont typeface="Symbol" pitchFamily="18" charset="2"/>
              <a:buChar char="·"/>
            </a:pPr>
            <a:r>
              <a:rPr lang="en-US">
                <a:sym typeface="Symbol" pitchFamily="18" charset="2"/>
              </a:rPr>
              <a:t> Compute an </a:t>
            </a:r>
            <a:r>
              <a:rPr lang="en-US" b="1">
                <a:sym typeface="Symbol" pitchFamily="18" charset="2"/>
              </a:rPr>
              <a:t>average/mean</a:t>
            </a:r>
            <a:r>
              <a:rPr lang="en-US">
                <a:sym typeface="Symbol" pitchFamily="18" charset="2"/>
              </a:rPr>
              <a:t> or </a:t>
            </a:r>
            <a:r>
              <a:rPr lang="en-US" b="1">
                <a:sym typeface="Symbol" pitchFamily="18" charset="2"/>
              </a:rPr>
              <a:t>median</a:t>
            </a:r>
            <a:r>
              <a:rPr lang="en-US">
                <a:sym typeface="Symbol" pitchFamily="18" charset="2"/>
              </a:rPr>
              <a:t> trajectory</a:t>
            </a:r>
          </a:p>
          <a:p>
            <a:pPr lvl="2" algn="l">
              <a:lnSpc>
                <a:spcPct val="80000"/>
              </a:lnSpc>
              <a:buFont typeface="Wingdings" pitchFamily="2" charset="2"/>
              <a:buChar char="Ø"/>
            </a:pPr>
            <a:r>
              <a:rPr lang="en-US">
                <a:sym typeface="Symbol" pitchFamily="18" charset="2"/>
              </a:rPr>
              <a:t> Reconcile the set into one representative trajectory</a:t>
            </a:r>
          </a:p>
          <a:p>
            <a:pPr lvl="2" algn="l">
              <a:lnSpc>
                <a:spcPct val="80000"/>
              </a:lnSpc>
              <a:buFont typeface="Wingdings" pitchFamily="2" charset="2"/>
              <a:buChar char="Ø"/>
            </a:pPr>
            <a:r>
              <a:rPr lang="en-US">
                <a:sym typeface="Symbol" pitchFamily="18" charset="2"/>
              </a:rPr>
              <a:t> Prerequisite for k-means and k-medoid clustering</a:t>
            </a:r>
          </a:p>
          <a:p>
            <a:pPr lvl="2" algn="l">
              <a:lnSpc>
                <a:spcPct val="80000"/>
              </a:lnSpc>
              <a:buFont typeface="Wingdings" pitchFamily="2" charset="2"/>
              <a:buChar char="Ø"/>
            </a:pPr>
            <a:r>
              <a:rPr lang="en-US">
                <a:sym typeface="Symbol" pitchFamily="18" charset="2"/>
              </a:rPr>
              <a:t> Related: Curve Simplification (reduce complexity)</a:t>
            </a:r>
          </a:p>
          <a:p>
            <a:pPr lvl="1" algn="l">
              <a:lnSpc>
                <a:spcPct val="80000"/>
              </a:lnSpc>
              <a:buFont typeface="Symbol" pitchFamily="18" charset="2"/>
              <a:buChar char="·"/>
            </a:pPr>
            <a:r>
              <a:rPr lang="en-US">
                <a:sym typeface="Symbol" pitchFamily="18" charset="2"/>
              </a:rPr>
              <a:t> Compute (sub-)trajectory </a:t>
            </a:r>
            <a:r>
              <a:rPr lang="en-US" b="1">
                <a:sym typeface="Symbol" pitchFamily="18" charset="2"/>
              </a:rPr>
              <a:t>clusters</a:t>
            </a:r>
          </a:p>
          <a:p>
            <a:pPr lvl="2" algn="l">
              <a:lnSpc>
                <a:spcPct val="80000"/>
              </a:lnSpc>
              <a:buFont typeface="Wingdings" pitchFamily="2" charset="2"/>
              <a:buChar char="Ø"/>
            </a:pPr>
            <a:r>
              <a:rPr lang="en-US" b="1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Find similar parts of the trajectories</a:t>
            </a:r>
          </a:p>
          <a:p>
            <a:pPr lvl="2" algn="l">
              <a:lnSpc>
                <a:spcPct val="80000"/>
              </a:lnSpc>
              <a:buFont typeface="Wingdings" pitchFamily="2" charset="2"/>
              <a:buChar char="Ø"/>
            </a:pPr>
            <a:r>
              <a:rPr lang="en-US">
                <a:sym typeface="Symbol" pitchFamily="18" charset="2"/>
              </a:rPr>
              <a:t> For each cluster, compute a reconciled representation</a:t>
            </a:r>
          </a:p>
          <a:p>
            <a:pPr lvl="1" algn="l">
              <a:lnSpc>
                <a:spcPct val="80000"/>
              </a:lnSpc>
              <a:buFont typeface="Symbol" pitchFamily="18" charset="2"/>
              <a:buChar char="·"/>
            </a:pPr>
            <a:r>
              <a:rPr lang="en-US">
                <a:sym typeface="Symbol" pitchFamily="18" charset="2"/>
              </a:rPr>
              <a:t>  Compute a road network </a:t>
            </a:r>
          </a:p>
          <a:p>
            <a:pPr lvl="2" algn="l">
              <a:lnSpc>
                <a:spcPct val="80000"/>
              </a:lnSpc>
              <a:buFont typeface="Wingdings" pitchFamily="2" charset="2"/>
              <a:buChar char="Ø"/>
            </a:pPr>
            <a:r>
              <a:rPr lang="en-US">
                <a:sym typeface="Symbol" pitchFamily="18" charset="2"/>
              </a:rPr>
              <a:t> Find a graph structure representing all trajectories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6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43125"/>
            <a:ext cx="7772400" cy="1143000"/>
          </a:xfrm>
        </p:spPr>
        <p:txBody>
          <a:bodyPr/>
          <a:lstStyle/>
          <a:p>
            <a:r>
              <a:rPr lang="en-US" sz="4000" smtClean="0">
                <a:solidFill>
                  <a:schemeClr val="accent2"/>
                </a:solidFill>
              </a:rPr>
              <a:t> Trajectories</a:t>
            </a:r>
            <a:endParaRPr lang="de-DE" sz="4000" smtClean="0">
              <a:solidFill>
                <a:schemeClr val="accent2"/>
              </a:solidFill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862013" y="39354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800"/>
          </a:p>
        </p:txBody>
      </p:sp>
      <p:grpSp>
        <p:nvGrpSpPr>
          <p:cNvPr id="6148" name="Group 33"/>
          <p:cNvGrpSpPr>
            <a:grpSpLocks/>
          </p:cNvGrpSpPr>
          <p:nvPr/>
        </p:nvGrpSpPr>
        <p:grpSpPr bwMode="auto">
          <a:xfrm>
            <a:off x="2711450" y="3597275"/>
            <a:ext cx="4060825" cy="2020888"/>
            <a:chOff x="2711450" y="3597275"/>
            <a:chExt cx="4060825" cy="2020888"/>
          </a:xfrm>
        </p:grpSpPr>
        <p:sp>
          <p:nvSpPr>
            <p:cNvPr id="6149" name="Oval 15"/>
            <p:cNvSpPr>
              <a:spLocks noChangeArrowheads="1"/>
            </p:cNvSpPr>
            <p:nvPr/>
          </p:nvSpPr>
          <p:spPr bwMode="auto">
            <a:xfrm>
              <a:off x="3101975" y="4457700"/>
              <a:ext cx="101600" cy="1301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en-US"/>
            </a:p>
          </p:txBody>
        </p:sp>
        <p:sp>
          <p:nvSpPr>
            <p:cNvPr id="6150" name="Oval 16"/>
            <p:cNvSpPr>
              <a:spLocks noChangeArrowheads="1"/>
            </p:cNvSpPr>
            <p:nvPr/>
          </p:nvSpPr>
          <p:spPr bwMode="auto">
            <a:xfrm>
              <a:off x="4691063" y="4683125"/>
              <a:ext cx="101600" cy="1301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en-US"/>
            </a:p>
          </p:txBody>
        </p:sp>
        <p:sp>
          <p:nvSpPr>
            <p:cNvPr id="6151" name="Oval 17"/>
            <p:cNvSpPr>
              <a:spLocks noChangeArrowheads="1"/>
            </p:cNvSpPr>
            <p:nvPr/>
          </p:nvSpPr>
          <p:spPr bwMode="auto">
            <a:xfrm>
              <a:off x="5365750" y="5213350"/>
              <a:ext cx="101600" cy="1301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en-US"/>
            </a:p>
          </p:txBody>
        </p:sp>
        <p:sp>
          <p:nvSpPr>
            <p:cNvPr id="6152" name="Oval 18"/>
            <p:cNvSpPr>
              <a:spLocks noChangeArrowheads="1"/>
            </p:cNvSpPr>
            <p:nvPr/>
          </p:nvSpPr>
          <p:spPr bwMode="auto">
            <a:xfrm>
              <a:off x="3559175" y="4914900"/>
              <a:ext cx="101600" cy="1301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en-US"/>
            </a:p>
          </p:txBody>
        </p:sp>
        <p:sp>
          <p:nvSpPr>
            <p:cNvPr id="6153" name="Oval 19"/>
            <p:cNvSpPr>
              <a:spLocks noChangeArrowheads="1"/>
            </p:cNvSpPr>
            <p:nvPr/>
          </p:nvSpPr>
          <p:spPr bwMode="auto">
            <a:xfrm>
              <a:off x="3711575" y="3876675"/>
              <a:ext cx="101600" cy="1317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en-US"/>
            </a:p>
          </p:txBody>
        </p:sp>
        <p:sp>
          <p:nvSpPr>
            <p:cNvPr id="6154" name="TextBox 20"/>
            <p:cNvSpPr txBox="1">
              <a:spLocks noChangeArrowheads="1"/>
            </p:cNvSpPr>
            <p:nvPr/>
          </p:nvSpPr>
          <p:spPr bwMode="auto">
            <a:xfrm>
              <a:off x="3246438" y="4951413"/>
              <a:ext cx="687387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sz="2000"/>
                <a:t>p</a:t>
              </a:r>
              <a:r>
                <a:rPr lang="en-US" sz="2000" baseline="-25000"/>
                <a:t>1</a:t>
              </a:r>
            </a:p>
            <a:p>
              <a:pPr algn="l"/>
              <a:r>
                <a:rPr lang="en-US" sz="2000">
                  <a:solidFill>
                    <a:srgbClr val="00B050"/>
                  </a:solidFill>
                </a:rPr>
                <a:t>t</a:t>
              </a:r>
              <a:r>
                <a:rPr lang="en-US" sz="2000" baseline="-25000">
                  <a:solidFill>
                    <a:srgbClr val="00B050"/>
                  </a:solidFill>
                </a:rPr>
                <a:t>1</a:t>
              </a:r>
              <a:r>
                <a:rPr lang="en-US" sz="2000">
                  <a:solidFill>
                    <a:srgbClr val="00B050"/>
                  </a:solidFill>
                </a:rPr>
                <a:t>=1</a:t>
              </a:r>
              <a:endParaRPr lang="en-US" sz="2000" baseline="-25000"/>
            </a:p>
          </p:txBody>
        </p:sp>
        <p:sp>
          <p:nvSpPr>
            <p:cNvPr id="6155" name="TextBox 21"/>
            <p:cNvSpPr txBox="1">
              <a:spLocks noChangeArrowheads="1"/>
            </p:cNvSpPr>
            <p:nvPr/>
          </p:nvSpPr>
          <p:spPr bwMode="auto">
            <a:xfrm>
              <a:off x="2711450" y="4303713"/>
              <a:ext cx="687388" cy="61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sz="2000"/>
                <a:t>p</a:t>
              </a:r>
              <a:r>
                <a:rPr lang="en-US" sz="2000" baseline="-25000"/>
                <a:t>2</a:t>
              </a:r>
            </a:p>
            <a:p>
              <a:pPr algn="l"/>
              <a:r>
                <a:rPr lang="en-US" sz="2000">
                  <a:solidFill>
                    <a:srgbClr val="00B050"/>
                  </a:solidFill>
                </a:rPr>
                <a:t>t</a:t>
              </a:r>
              <a:r>
                <a:rPr lang="en-US" sz="2000" baseline="-25000">
                  <a:solidFill>
                    <a:srgbClr val="00B050"/>
                  </a:solidFill>
                </a:rPr>
                <a:t>2</a:t>
              </a:r>
              <a:r>
                <a:rPr lang="en-US" sz="2000">
                  <a:solidFill>
                    <a:srgbClr val="00B050"/>
                  </a:solidFill>
                </a:rPr>
                <a:t>=2</a:t>
              </a:r>
              <a:endParaRPr lang="en-US" sz="2000" baseline="-25000"/>
            </a:p>
          </p:txBody>
        </p:sp>
        <p:sp>
          <p:nvSpPr>
            <p:cNvPr id="6156" name="TextBox 22"/>
            <p:cNvSpPr txBox="1">
              <a:spLocks noChangeArrowheads="1"/>
            </p:cNvSpPr>
            <p:nvPr/>
          </p:nvSpPr>
          <p:spPr bwMode="auto">
            <a:xfrm>
              <a:off x="3525838" y="3597275"/>
              <a:ext cx="685800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sz="2000"/>
                <a:t>p</a:t>
              </a:r>
              <a:r>
                <a:rPr lang="en-US" sz="2000" baseline="-25000"/>
                <a:t>3</a:t>
              </a:r>
              <a:br>
                <a:rPr lang="en-US" sz="2000" baseline="-25000"/>
              </a:br>
              <a:r>
                <a:rPr lang="en-US" sz="2000" baseline="-25000"/>
                <a:t/>
              </a:r>
              <a:br>
                <a:rPr lang="en-US" sz="2000" baseline="-25000"/>
              </a:br>
              <a:endParaRPr lang="en-US" sz="2000" baseline="-25000"/>
            </a:p>
            <a:p>
              <a:pPr algn="l"/>
              <a:r>
                <a:rPr lang="en-US" sz="2000">
                  <a:solidFill>
                    <a:srgbClr val="00B050"/>
                  </a:solidFill>
                </a:rPr>
                <a:t>t</a:t>
              </a:r>
              <a:r>
                <a:rPr lang="en-US" sz="2000" baseline="-25000">
                  <a:solidFill>
                    <a:srgbClr val="00B050"/>
                  </a:solidFill>
                </a:rPr>
                <a:t>3</a:t>
              </a:r>
              <a:r>
                <a:rPr lang="en-US" sz="2000">
                  <a:solidFill>
                    <a:srgbClr val="00B050"/>
                  </a:solidFill>
                </a:rPr>
                <a:t>=3</a:t>
              </a:r>
              <a:endParaRPr lang="en-US" sz="2000" baseline="-25000"/>
            </a:p>
          </p:txBody>
        </p:sp>
        <p:sp>
          <p:nvSpPr>
            <p:cNvPr id="6157" name="TextBox 23"/>
            <p:cNvSpPr txBox="1">
              <a:spLocks noChangeArrowheads="1"/>
            </p:cNvSpPr>
            <p:nvPr/>
          </p:nvSpPr>
          <p:spPr bwMode="auto">
            <a:xfrm>
              <a:off x="4667250" y="4303713"/>
              <a:ext cx="754063" cy="61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sz="2000"/>
                <a:t> p</a:t>
              </a:r>
              <a:r>
                <a:rPr lang="en-US" sz="2000" baseline="-25000"/>
                <a:t>4</a:t>
              </a:r>
            </a:p>
            <a:p>
              <a:pPr algn="l"/>
              <a:r>
                <a:rPr lang="en-US" sz="2000">
                  <a:solidFill>
                    <a:srgbClr val="00B050"/>
                  </a:solidFill>
                </a:rPr>
                <a:t>  t</a:t>
              </a:r>
              <a:r>
                <a:rPr lang="en-US" sz="2000" baseline="-25000">
                  <a:solidFill>
                    <a:srgbClr val="00B050"/>
                  </a:solidFill>
                </a:rPr>
                <a:t>4</a:t>
              </a:r>
              <a:r>
                <a:rPr lang="en-US" sz="2000">
                  <a:solidFill>
                    <a:srgbClr val="00B050"/>
                  </a:solidFill>
                </a:rPr>
                <a:t>=4</a:t>
              </a:r>
              <a:endParaRPr lang="en-US" sz="2000" baseline="-25000"/>
            </a:p>
          </p:txBody>
        </p:sp>
        <p:sp>
          <p:nvSpPr>
            <p:cNvPr id="6158" name="TextBox 24"/>
            <p:cNvSpPr txBox="1">
              <a:spLocks noChangeArrowheads="1"/>
            </p:cNvSpPr>
            <p:nvPr/>
          </p:nvSpPr>
          <p:spPr bwMode="auto">
            <a:xfrm>
              <a:off x="5191125" y="4865688"/>
              <a:ext cx="685800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sz="2000"/>
                <a:t>p</a:t>
              </a:r>
              <a:r>
                <a:rPr lang="en-US" sz="2000" baseline="-25000"/>
                <a:t>5</a:t>
              </a:r>
              <a:br>
                <a:rPr lang="en-US" sz="2000" baseline="-25000"/>
              </a:br>
              <a:endParaRPr lang="en-US" sz="2000" baseline="-25000"/>
            </a:p>
            <a:p>
              <a:pPr algn="l"/>
              <a:r>
                <a:rPr lang="en-US" sz="2000">
                  <a:solidFill>
                    <a:srgbClr val="00B050"/>
                  </a:solidFill>
                </a:rPr>
                <a:t>t</a:t>
              </a:r>
              <a:r>
                <a:rPr lang="en-US" sz="2000" baseline="-25000">
                  <a:solidFill>
                    <a:srgbClr val="00B050"/>
                  </a:solidFill>
                </a:rPr>
                <a:t>5</a:t>
              </a:r>
              <a:r>
                <a:rPr lang="en-US" sz="2000">
                  <a:solidFill>
                    <a:srgbClr val="00B050"/>
                  </a:solidFill>
                </a:rPr>
                <a:t>=5</a:t>
              </a:r>
              <a:endParaRPr lang="en-US" sz="2000" baseline="-25000"/>
            </a:p>
          </p:txBody>
        </p:sp>
        <p:sp>
          <p:nvSpPr>
            <p:cNvPr id="6159" name="Oval 25"/>
            <p:cNvSpPr>
              <a:spLocks noChangeArrowheads="1"/>
            </p:cNvSpPr>
            <p:nvPr/>
          </p:nvSpPr>
          <p:spPr bwMode="auto">
            <a:xfrm>
              <a:off x="6067425" y="4457700"/>
              <a:ext cx="101600" cy="1301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en-US"/>
            </a:p>
          </p:txBody>
        </p:sp>
        <p:sp>
          <p:nvSpPr>
            <p:cNvPr id="6160" name="TextBox 26"/>
            <p:cNvSpPr txBox="1">
              <a:spLocks noChangeArrowheads="1"/>
            </p:cNvSpPr>
            <p:nvPr/>
          </p:nvSpPr>
          <p:spPr bwMode="auto">
            <a:xfrm>
              <a:off x="6084888" y="4176713"/>
              <a:ext cx="687387" cy="630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sz="2000"/>
                <a:t>p</a:t>
              </a:r>
              <a:r>
                <a:rPr lang="en-US" sz="2000" baseline="-25000"/>
                <a:t>6</a:t>
              </a:r>
            </a:p>
            <a:p>
              <a:pPr algn="l"/>
              <a:r>
                <a:rPr lang="en-US" sz="2000">
                  <a:solidFill>
                    <a:srgbClr val="00B050"/>
                  </a:solidFill>
                </a:rPr>
                <a:t>t</a:t>
              </a:r>
              <a:r>
                <a:rPr lang="en-US" sz="2000" baseline="-25000">
                  <a:solidFill>
                    <a:srgbClr val="00B050"/>
                  </a:solidFill>
                </a:rPr>
                <a:t>6</a:t>
              </a:r>
              <a:r>
                <a:rPr lang="en-US" sz="2000">
                  <a:solidFill>
                    <a:srgbClr val="00B050"/>
                  </a:solidFill>
                </a:rPr>
                <a:t>=6</a:t>
              </a:r>
              <a:endParaRPr lang="en-US" sz="2000" baseline="-25000"/>
            </a:p>
          </p:txBody>
        </p:sp>
        <p:sp>
          <p:nvSpPr>
            <p:cNvPr id="6161" name="Oval 27"/>
            <p:cNvSpPr>
              <a:spLocks noChangeAspect="1"/>
            </p:cNvSpPr>
            <p:nvPr/>
          </p:nvSpPr>
          <p:spPr bwMode="auto">
            <a:xfrm>
              <a:off x="3543300" y="4899025"/>
              <a:ext cx="152400" cy="19685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en-US"/>
            </a:p>
          </p:txBody>
        </p:sp>
        <p:sp>
          <p:nvSpPr>
            <p:cNvPr id="6162" name="Oval 28"/>
            <p:cNvSpPr>
              <a:spLocks noChangeAspect="1"/>
            </p:cNvSpPr>
            <p:nvPr/>
          </p:nvSpPr>
          <p:spPr bwMode="auto">
            <a:xfrm>
              <a:off x="3098800" y="4408488"/>
              <a:ext cx="152400" cy="19526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en-US"/>
            </a:p>
          </p:txBody>
        </p:sp>
        <p:sp>
          <p:nvSpPr>
            <p:cNvPr id="6163" name="Oval 29"/>
            <p:cNvSpPr>
              <a:spLocks noChangeAspect="1"/>
            </p:cNvSpPr>
            <p:nvPr/>
          </p:nvSpPr>
          <p:spPr bwMode="auto">
            <a:xfrm>
              <a:off x="3689350" y="3846513"/>
              <a:ext cx="152400" cy="19526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en-US"/>
            </a:p>
          </p:txBody>
        </p:sp>
        <p:sp>
          <p:nvSpPr>
            <p:cNvPr id="6164" name="Oval 30"/>
            <p:cNvSpPr>
              <a:spLocks noChangeAspect="1"/>
            </p:cNvSpPr>
            <p:nvPr/>
          </p:nvSpPr>
          <p:spPr bwMode="auto">
            <a:xfrm>
              <a:off x="4660900" y="4646613"/>
              <a:ext cx="152400" cy="19526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en-US"/>
            </a:p>
          </p:txBody>
        </p:sp>
        <p:sp>
          <p:nvSpPr>
            <p:cNvPr id="6165" name="Oval 31"/>
            <p:cNvSpPr>
              <a:spLocks noChangeAspect="1"/>
            </p:cNvSpPr>
            <p:nvPr/>
          </p:nvSpPr>
          <p:spPr bwMode="auto">
            <a:xfrm>
              <a:off x="5337175" y="5170488"/>
              <a:ext cx="152400" cy="19526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en-US"/>
            </a:p>
          </p:txBody>
        </p:sp>
        <p:sp>
          <p:nvSpPr>
            <p:cNvPr id="6166" name="Oval 32"/>
            <p:cNvSpPr>
              <a:spLocks noChangeAspect="1"/>
            </p:cNvSpPr>
            <p:nvPr/>
          </p:nvSpPr>
          <p:spPr bwMode="auto">
            <a:xfrm>
              <a:off x="6032500" y="4427538"/>
              <a:ext cx="152400" cy="19526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Average/Mean Curve</a:t>
            </a:r>
            <a:endParaRPr lang="de-DE" smtClean="0"/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566738" y="1492250"/>
            <a:ext cx="8577262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/>
              <a:t>Given a set </a:t>
            </a:r>
            <a:r>
              <a:rPr lang="en-US" i="1"/>
              <a:t>f</a:t>
            </a:r>
            <a:r>
              <a:rPr lang="en-US" i="1" baseline="-25000"/>
              <a:t>1</a:t>
            </a:r>
            <a:r>
              <a:rPr lang="en-US" i="1"/>
              <a:t>,…,f</a:t>
            </a:r>
            <a:r>
              <a:rPr lang="en-US" i="1" baseline="-25000"/>
              <a:t>k</a:t>
            </a:r>
            <a:r>
              <a:rPr lang="en-US" i="1"/>
              <a:t> </a:t>
            </a:r>
            <a:r>
              <a:rPr lang="en-US"/>
              <a:t>:[0,1]</a:t>
            </a:r>
            <a:r>
              <a:rPr lang="en-US">
                <a:sym typeface="Symbol" pitchFamily="18" charset="2"/>
              </a:rPr>
              <a:t> R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 </a:t>
            </a:r>
            <a:r>
              <a:rPr lang="en-US"/>
              <a:t>of trajectories/curves, compute one reconciled curve that represents all curves in the set:</a:t>
            </a:r>
          </a:p>
          <a:p>
            <a:pPr lvl="1" algn="l">
              <a:lnSpc>
                <a:spcPct val="100000"/>
              </a:lnSpc>
              <a:buFont typeface="Arial" charset="0"/>
              <a:buChar char="•"/>
            </a:pPr>
            <a:r>
              <a:rPr lang="en-US">
                <a:sym typeface="Symbol" pitchFamily="18" charset="2"/>
              </a:rPr>
              <a:t> Point-wise average: </a:t>
            </a:r>
            <a:r>
              <a:rPr lang="en-US" i="1">
                <a:sym typeface="Symbol" pitchFamily="18" charset="2"/>
              </a:rPr>
              <a:t>f</a:t>
            </a:r>
            <a:r>
              <a:rPr lang="en-US">
                <a:sym typeface="Symbol" pitchFamily="18" charset="2"/>
              </a:rPr>
              <a:t>(</a:t>
            </a:r>
            <a:r>
              <a:rPr lang="en-US" i="1">
                <a:sym typeface="Symbol" pitchFamily="18" charset="2"/>
              </a:rPr>
              <a:t>t</a:t>
            </a:r>
            <a:r>
              <a:rPr lang="en-US">
                <a:sym typeface="Symbol" pitchFamily="18" charset="2"/>
              </a:rPr>
              <a:t>) = 1/</a:t>
            </a:r>
            <a:r>
              <a:rPr lang="en-US" i="1">
                <a:sym typeface="Symbol" pitchFamily="18" charset="2"/>
              </a:rPr>
              <a:t>n</a:t>
            </a:r>
            <a:r>
              <a:rPr lang="en-US">
                <a:sym typeface="Symbol" pitchFamily="18" charset="2"/>
              </a:rPr>
              <a:t> </a:t>
            </a:r>
            <a:r>
              <a:rPr lang="en-US" baseline="-25000">
                <a:sym typeface="Symbol" pitchFamily="18" charset="2"/>
              </a:rPr>
              <a:t>i=1 </a:t>
            </a:r>
            <a:r>
              <a:rPr lang="en-US" i="1">
                <a:sym typeface="Symbol" pitchFamily="18" charset="2"/>
              </a:rPr>
              <a:t>f</a:t>
            </a:r>
            <a:r>
              <a:rPr lang="en-US" i="1" baseline="-25000">
                <a:sym typeface="Symbol" pitchFamily="18" charset="2"/>
              </a:rPr>
              <a:t>i</a:t>
            </a:r>
            <a:r>
              <a:rPr lang="en-US">
                <a:sym typeface="Symbol" pitchFamily="18" charset="2"/>
              </a:rPr>
              <a:t> for all</a:t>
            </a:r>
            <a:r>
              <a:rPr lang="en-US" i="1">
                <a:sym typeface="Symbol" pitchFamily="18" charset="2"/>
              </a:rPr>
              <a:t> t</a:t>
            </a:r>
            <a:r>
              <a:rPr lang="en-US">
                <a:sym typeface="Symbol" pitchFamily="18" charset="2"/>
              </a:rPr>
              <a:t>[0,1].</a:t>
            </a:r>
            <a:br>
              <a:rPr lang="en-US">
                <a:sym typeface="Symbol" pitchFamily="18" charset="2"/>
              </a:rPr>
            </a:br>
            <a:r>
              <a:rPr lang="en-US">
                <a:sym typeface="Symbol" pitchFamily="18" charset="2"/>
              </a:rPr>
              <a:t> O(</a:t>
            </a:r>
            <a:r>
              <a:rPr lang="en-US" i="1">
                <a:sym typeface="Symbol" pitchFamily="18" charset="2"/>
              </a:rPr>
              <a:t>kn</a:t>
            </a:r>
            <a:r>
              <a:rPr lang="en-US">
                <a:sym typeface="Symbol" pitchFamily="18" charset="2"/>
              </a:rPr>
              <a:t>) time. But only works if parameterizations of curves correspond to each other!</a:t>
            </a:r>
          </a:p>
          <a:p>
            <a:pPr lvl="1" algn="l">
              <a:lnSpc>
                <a:spcPct val="100000"/>
              </a:lnSpc>
              <a:buFont typeface="Arial" charset="0"/>
              <a:buChar char="•"/>
            </a:pPr>
            <a:r>
              <a:rPr lang="en-US">
                <a:sym typeface="Symbol" pitchFamily="18" charset="2"/>
              </a:rPr>
              <a:t> Compute </a:t>
            </a:r>
            <a:r>
              <a:rPr lang="en-US" i="1">
                <a:sym typeface="Symbol" pitchFamily="18" charset="2"/>
              </a:rPr>
              <a:t>k</a:t>
            </a:r>
            <a:r>
              <a:rPr lang="en-US">
                <a:sym typeface="Symbol" pitchFamily="18" charset="2"/>
              </a:rPr>
              <a:t>-dimensional free space (use concept of Fréchet distance for sets of curves). Instead of Euclidean distance use the radius of the minimum enclosing disk for </a:t>
            </a:r>
            <a:r>
              <a:rPr lang="en-US" i="1">
                <a:sym typeface="Symbol" pitchFamily="18" charset="2"/>
              </a:rPr>
              <a:t>k</a:t>
            </a:r>
            <a:r>
              <a:rPr lang="en-US">
                <a:sym typeface="Symbol" pitchFamily="18" charset="2"/>
              </a:rPr>
              <a:t> points. </a:t>
            </a:r>
            <a:br>
              <a:rPr lang="en-US">
                <a:sym typeface="Symbol" pitchFamily="18" charset="2"/>
              </a:rPr>
            </a:br>
            <a:r>
              <a:rPr lang="en-US">
                <a:sym typeface="Symbol" pitchFamily="18" charset="2"/>
              </a:rPr>
              <a:t>  O(</a:t>
            </a:r>
            <a:r>
              <a:rPr lang="en-US" i="1">
                <a:sym typeface="Symbol" pitchFamily="18" charset="2"/>
              </a:rPr>
              <a:t>n</a:t>
            </a:r>
            <a:r>
              <a:rPr lang="en-US" i="1" baseline="30000">
                <a:sym typeface="Symbol" pitchFamily="18" charset="2"/>
              </a:rPr>
              <a:t>k</a:t>
            </a:r>
            <a:r>
              <a:rPr lang="en-US">
                <a:sym typeface="Symbol" pitchFamily="18" charset="2"/>
              </a:rPr>
              <a:t>) time. Tries out all joint reparameterizations of curves. </a:t>
            </a:r>
            <a:endParaRPr lang="en-US" sz="800">
              <a:sym typeface="Symbol" pitchFamily="18" charset="2"/>
            </a:endParaRPr>
          </a:p>
        </p:txBody>
      </p:sp>
      <p:sp>
        <p:nvSpPr>
          <p:cNvPr id="73732" name="Rectangle 7"/>
          <p:cNvSpPr>
            <a:spLocks noChangeArrowheads="1"/>
          </p:cNvSpPr>
          <p:nvPr/>
        </p:nvSpPr>
        <p:spPr bwMode="auto">
          <a:xfrm>
            <a:off x="5024438" y="2457450"/>
            <a:ext cx="2873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 baseline="30000">
                <a:sym typeface="Symbol" pitchFamily="18" charset="2"/>
              </a:rPr>
              <a:t>n</a:t>
            </a:r>
            <a:endParaRPr lang="en-US" i="1"/>
          </a:p>
        </p:txBody>
      </p:sp>
      <p:sp>
        <p:nvSpPr>
          <p:cNvPr id="73733" name="Text Box 21"/>
          <p:cNvSpPr txBox="1">
            <a:spLocks noChangeArrowheads="1"/>
          </p:cNvSpPr>
          <p:nvPr/>
        </p:nvSpPr>
        <p:spPr bwMode="auto">
          <a:xfrm>
            <a:off x="525463" y="6292850"/>
            <a:ext cx="8618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sz="1200"/>
              <a:t>[DR04] A. Dumitrescu, G. Rote, On the Fréchet Distance of a Set of Curves, CCCG: 162-165, 2004.</a:t>
            </a:r>
          </a:p>
          <a:p>
            <a:pPr algn="l">
              <a:lnSpc>
                <a:spcPct val="80000"/>
              </a:lnSpc>
            </a:pPr>
            <a:r>
              <a:rPr lang="en-US" sz="1200"/>
              <a:t>[HR11] S. Har-Peled, B. Raichel, The Fréchet Distance Revisited and Extended, ACM SoCG: 448-457, 2011.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2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Average vs. Median</a:t>
            </a:r>
            <a:endParaRPr lang="de-DE" smtClean="0"/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566738" y="1492250"/>
            <a:ext cx="8577262" cy="32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/>
              <a:t>The </a:t>
            </a:r>
            <a:r>
              <a:rPr lang="en-US" b="1"/>
              <a:t>average </a:t>
            </a:r>
            <a:r>
              <a:rPr lang="en-US"/>
              <a:t>is allowed to introduce new vertices and curve pieces. Can one compute a </a:t>
            </a:r>
            <a:r>
              <a:rPr lang="en-US" b="1"/>
              <a:t>median</a:t>
            </a:r>
            <a:r>
              <a:rPr lang="en-US"/>
              <a:t>, which uses only existing curve pieces and which is central with respect to number of trajectories?</a:t>
            </a:r>
          </a:p>
          <a:p>
            <a:pPr algn="l">
              <a:lnSpc>
                <a:spcPct val="100000"/>
              </a:lnSpc>
              <a:buFont typeface="Arial" charset="0"/>
              <a:buChar char="•"/>
            </a:pPr>
            <a:r>
              <a:rPr lang="en-US"/>
              <a:t> E.g., 2 hiking trajectories on one side of lake, 3 on other side of lake. Average trajectory would go through lake.</a:t>
            </a:r>
          </a:p>
          <a:p>
            <a:pPr algn="l">
              <a:lnSpc>
                <a:spcPct val="100000"/>
              </a:lnSpc>
              <a:buFont typeface="Arial" charset="0"/>
              <a:buChar char="•"/>
            </a:pPr>
            <a:r>
              <a:rPr lang="en-US"/>
              <a:t> Median of </a:t>
            </a:r>
            <a:r>
              <a:rPr lang="en-US" i="1"/>
              <a:t>k</a:t>
            </a:r>
            <a:r>
              <a:rPr lang="en-US"/>
              <a:t> numbers is the </a:t>
            </a:r>
            <a:r>
              <a:rPr lang="en-US" i="1"/>
              <a:t>k</a:t>
            </a:r>
            <a:r>
              <a:rPr lang="en-US"/>
              <a:t>/2-smallest number.</a:t>
            </a:r>
          </a:p>
          <a:p>
            <a:pPr algn="l">
              <a:lnSpc>
                <a:spcPct val="100000"/>
              </a:lnSpc>
              <a:buFont typeface="Arial" charset="0"/>
              <a:buChar char="•"/>
            </a:pPr>
            <a:r>
              <a:rPr lang="en-US">
                <a:sym typeface="Symbol" pitchFamily="18" charset="2"/>
              </a:rPr>
              <a:t> </a:t>
            </a:r>
            <a:r>
              <a:rPr lang="en-US" i="1">
                <a:sym typeface="Symbol" pitchFamily="18" charset="2"/>
              </a:rPr>
              <a:t>k</a:t>
            </a:r>
            <a:r>
              <a:rPr lang="en-US">
                <a:sym typeface="Symbol" pitchFamily="18" charset="2"/>
              </a:rPr>
              <a:t>/2-level in arrangement of lines (has O(</a:t>
            </a:r>
            <a:r>
              <a:rPr lang="en-US" i="1">
                <a:sym typeface="Symbol" pitchFamily="18" charset="2"/>
              </a:rPr>
              <a:t>k</a:t>
            </a:r>
            <a:r>
              <a:rPr lang="en-US" baseline="30000">
                <a:sym typeface="Symbol" pitchFamily="18" charset="2"/>
              </a:rPr>
              <a:t>4/3</a:t>
            </a:r>
            <a:r>
              <a:rPr lang="en-US">
                <a:sym typeface="Symbol" pitchFamily="18" charset="2"/>
              </a:rPr>
              <a:t>) complexity):</a:t>
            </a:r>
            <a:endParaRPr lang="en-US" sz="800">
              <a:sym typeface="Symbol" pitchFamily="18" charset="2"/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525463" y="6292850"/>
            <a:ext cx="8618537" cy="3683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sz="1200" dirty="0"/>
              <a:t>[BBKLS</a:t>
            </a:r>
            <a:r>
              <a:rPr lang="en-US" sz="1200" b="1" dirty="0">
                <a:solidFill>
                  <a:schemeClr val="accent6"/>
                </a:solidFill>
              </a:rPr>
              <a:t>W</a:t>
            </a:r>
            <a:r>
              <a:rPr lang="en-US" sz="1200" dirty="0"/>
              <a:t>W12] K. &amp; M. </a:t>
            </a:r>
            <a:r>
              <a:rPr lang="en-US" sz="1200" dirty="0" err="1"/>
              <a:t>Buchin</a:t>
            </a:r>
            <a:r>
              <a:rPr lang="en-US" sz="1200" dirty="0"/>
              <a:t>, M. van </a:t>
            </a:r>
            <a:r>
              <a:rPr lang="en-US" sz="1200" dirty="0" err="1"/>
              <a:t>Kreveld</a:t>
            </a:r>
            <a:r>
              <a:rPr lang="en-US" sz="1200" dirty="0"/>
              <a:t>, M. </a:t>
            </a:r>
            <a:r>
              <a:rPr lang="en-US" sz="1200" dirty="0" err="1"/>
              <a:t>Löffler</a:t>
            </a:r>
            <a:r>
              <a:rPr lang="en-US" sz="1200" dirty="0"/>
              <a:t>, R. </a:t>
            </a:r>
            <a:r>
              <a:rPr lang="en-US" sz="1200" dirty="0" err="1"/>
              <a:t>Silveira</a:t>
            </a:r>
            <a:r>
              <a:rPr lang="en-US" sz="1200" dirty="0"/>
              <a:t>, C. Wenk, L. </a:t>
            </a:r>
            <a:r>
              <a:rPr lang="en-US" sz="1200" dirty="0" err="1"/>
              <a:t>Wiratma</a:t>
            </a:r>
            <a:r>
              <a:rPr lang="en-US" sz="1200" dirty="0"/>
              <a:t>, Median Trajectories, </a:t>
            </a:r>
            <a:r>
              <a:rPr lang="en-US" sz="1200" dirty="0" err="1"/>
              <a:t>Algorithmica</a:t>
            </a:r>
            <a:r>
              <a:rPr lang="en-US" sz="1200" dirty="0"/>
              <a:t>, Online First, 2012. </a:t>
            </a:r>
          </a:p>
        </p:txBody>
      </p:sp>
      <p:pic>
        <p:nvPicPr>
          <p:cNvPr id="747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1" t="42870" r="32523" b="28957"/>
          <a:stretch>
            <a:fillRect/>
          </a:stretch>
        </p:blipFill>
        <p:spPr bwMode="auto">
          <a:xfrm>
            <a:off x="2246313" y="4659313"/>
            <a:ext cx="3776662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2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2" t="36609" r="5913" b="27913"/>
          <a:stretch>
            <a:fillRect/>
          </a:stretch>
        </p:blipFill>
        <p:spPr bwMode="auto">
          <a:xfrm>
            <a:off x="2782888" y="2246313"/>
            <a:ext cx="6281737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Median</a:t>
            </a:r>
            <a:endParaRPr lang="de-DE" smtClean="0"/>
          </a:p>
        </p:txBody>
      </p:sp>
      <p:sp>
        <p:nvSpPr>
          <p:cNvPr id="75780" name="Text Box 3"/>
          <p:cNvSpPr txBox="1">
            <a:spLocks noChangeArrowheads="1"/>
          </p:cNvSpPr>
          <p:nvPr/>
        </p:nvSpPr>
        <p:spPr bwMode="auto">
          <a:xfrm>
            <a:off x="566738" y="1492250"/>
            <a:ext cx="857726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Font typeface="Arial" charset="0"/>
              <a:buChar char="•"/>
            </a:pPr>
            <a:r>
              <a:rPr lang="en-US"/>
              <a:t> Analogous to line arrangements, the number of trajectories that have to be crossed from any point on median trajectory to reach the outer face is </a:t>
            </a:r>
            <a:r>
              <a:rPr lang="en-US" i="1"/>
              <a:t>k</a:t>
            </a:r>
            <a:r>
              <a:rPr lang="en-US"/>
              <a:t>/2. </a:t>
            </a:r>
          </a:p>
          <a:p>
            <a:pPr algn="l">
              <a:lnSpc>
                <a:spcPct val="100000"/>
              </a:lnSpc>
              <a:buFont typeface="Arial" charset="0"/>
              <a:buChar char="•"/>
            </a:pPr>
            <a:r>
              <a:rPr lang="en-US"/>
              <a:t> </a:t>
            </a:r>
            <a:r>
              <a:rPr lang="en-US" b="1"/>
              <a:t>Simple median: </a:t>
            </a:r>
            <a:r>
              <a:rPr lang="en-US"/>
              <a:t/>
            </a:r>
            <a:br>
              <a:rPr lang="en-US"/>
            </a:br>
            <a:r>
              <a:rPr lang="en-US"/>
              <a:t>  Switch trajectory</a:t>
            </a:r>
            <a:br>
              <a:rPr lang="en-US"/>
            </a:br>
            <a:r>
              <a:rPr lang="en-US"/>
              <a:t>  at every intersection.</a:t>
            </a:r>
          </a:p>
          <a:p>
            <a:pPr algn="l">
              <a:lnSpc>
                <a:spcPct val="100000"/>
              </a:lnSpc>
              <a:buFont typeface="Arial" charset="0"/>
              <a:buChar char="•"/>
            </a:pPr>
            <a:endParaRPr lang="en-US"/>
          </a:p>
          <a:p>
            <a:pPr algn="l">
              <a:lnSpc>
                <a:spcPct val="100000"/>
              </a:lnSpc>
              <a:buFont typeface="Arial" charset="0"/>
              <a:buChar char="•"/>
            </a:pPr>
            <a:r>
              <a:rPr lang="en-US"/>
              <a:t> But, bad behavior:  </a:t>
            </a: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525463" y="6292850"/>
            <a:ext cx="8618537" cy="3683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sz="1200" dirty="0"/>
              <a:t>[BBKLS</a:t>
            </a:r>
            <a:r>
              <a:rPr lang="en-US" sz="1200" b="1" dirty="0">
                <a:solidFill>
                  <a:schemeClr val="accent6"/>
                </a:solidFill>
              </a:rPr>
              <a:t>W</a:t>
            </a:r>
            <a:r>
              <a:rPr lang="en-US" sz="1200" dirty="0"/>
              <a:t>W12] K. &amp; M. </a:t>
            </a:r>
            <a:r>
              <a:rPr lang="en-US" sz="1200" dirty="0" err="1"/>
              <a:t>Buchin</a:t>
            </a:r>
            <a:r>
              <a:rPr lang="en-US" sz="1200" dirty="0"/>
              <a:t>, M. van </a:t>
            </a:r>
            <a:r>
              <a:rPr lang="en-US" sz="1200" dirty="0" err="1"/>
              <a:t>Kreveld</a:t>
            </a:r>
            <a:r>
              <a:rPr lang="en-US" sz="1200" dirty="0"/>
              <a:t>, M. </a:t>
            </a:r>
            <a:r>
              <a:rPr lang="en-US" sz="1200" dirty="0" err="1"/>
              <a:t>Löffler</a:t>
            </a:r>
            <a:r>
              <a:rPr lang="en-US" sz="1200" dirty="0"/>
              <a:t>, R. </a:t>
            </a:r>
            <a:r>
              <a:rPr lang="en-US" sz="1200" dirty="0" err="1"/>
              <a:t>Silveira</a:t>
            </a:r>
            <a:r>
              <a:rPr lang="en-US" sz="1200" dirty="0"/>
              <a:t>, C. Wenk, L. </a:t>
            </a:r>
            <a:r>
              <a:rPr lang="en-US" sz="1200" dirty="0" err="1"/>
              <a:t>Wiratma</a:t>
            </a:r>
            <a:r>
              <a:rPr lang="en-US" sz="1200" dirty="0"/>
              <a:t>, Median Trajectories, </a:t>
            </a:r>
            <a:r>
              <a:rPr lang="en-US" sz="1200" dirty="0" err="1"/>
              <a:t>Algorithmica</a:t>
            </a:r>
            <a:r>
              <a:rPr lang="en-US" sz="1200" dirty="0"/>
              <a:t>, Online First, 2012. </a:t>
            </a:r>
          </a:p>
        </p:txBody>
      </p:sp>
      <p:pic>
        <p:nvPicPr>
          <p:cNvPr id="757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t="38000" r="3564" b="19913"/>
          <a:stretch>
            <a:fillRect/>
          </a:stretch>
        </p:blipFill>
        <p:spPr bwMode="auto">
          <a:xfrm>
            <a:off x="3319463" y="4327525"/>
            <a:ext cx="5267325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8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t="38000" r="51791" b="19913"/>
          <a:stretch>
            <a:fillRect/>
          </a:stretch>
        </p:blipFill>
        <p:spPr bwMode="auto">
          <a:xfrm>
            <a:off x="6421438" y="3228975"/>
            <a:ext cx="2782887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9" t="35913" r="25217" b="22696"/>
          <a:stretch>
            <a:fillRect/>
          </a:stretch>
        </p:blipFill>
        <p:spPr bwMode="auto">
          <a:xfrm>
            <a:off x="5724525" y="850900"/>
            <a:ext cx="3522663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Homotopic Median</a:t>
            </a:r>
            <a:endParaRPr lang="de-DE" smtClean="0"/>
          </a:p>
        </p:txBody>
      </p:sp>
      <p:sp>
        <p:nvSpPr>
          <p:cNvPr id="76805" name="Text Box 3"/>
          <p:cNvSpPr txBox="1">
            <a:spLocks noChangeArrowheads="1"/>
          </p:cNvSpPr>
          <p:nvPr/>
        </p:nvSpPr>
        <p:spPr bwMode="auto">
          <a:xfrm>
            <a:off x="566738" y="1492250"/>
            <a:ext cx="8577262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Font typeface="Arial" charset="0"/>
              <a:buChar char="•"/>
            </a:pPr>
            <a:r>
              <a:rPr lang="en-US"/>
              <a:t> Places poles in large faces of arrangement, </a:t>
            </a:r>
            <a:br>
              <a:rPr lang="en-US"/>
            </a:br>
            <a:r>
              <a:rPr lang="en-US"/>
              <a:t>and require median to go around the poles </a:t>
            </a:r>
            <a:br>
              <a:rPr lang="en-US"/>
            </a:br>
            <a:r>
              <a:rPr lang="en-US"/>
              <a:t>in the same way as the input trajectories</a:t>
            </a:r>
            <a:br>
              <a:rPr lang="en-US"/>
            </a:br>
            <a:r>
              <a:rPr lang="en-US"/>
              <a:t>(same homotopy class)</a:t>
            </a:r>
          </a:p>
          <a:p>
            <a:pPr algn="l">
              <a:lnSpc>
                <a:spcPct val="100000"/>
              </a:lnSpc>
              <a:buFont typeface="Arial" charset="0"/>
              <a:buChar char="•"/>
            </a:pPr>
            <a:r>
              <a:rPr lang="en-US"/>
              <a:t> Two trajectories are </a:t>
            </a:r>
            <a:r>
              <a:rPr lang="en-US" b="1"/>
              <a:t>homotopic</a:t>
            </a:r>
            <a:r>
              <a:rPr lang="en-US"/>
              <a:t>, if they </a:t>
            </a:r>
            <a:br>
              <a:rPr lang="en-US"/>
            </a:br>
            <a:r>
              <a:rPr lang="en-US"/>
              <a:t>can be continuously transformed into each </a:t>
            </a:r>
            <a:br>
              <a:rPr lang="en-US"/>
            </a:br>
            <a:r>
              <a:rPr lang="en-US"/>
              <a:t>other without passing over any pole.</a:t>
            </a:r>
          </a:p>
          <a:p>
            <a:pPr algn="l">
              <a:lnSpc>
                <a:spcPct val="100000"/>
              </a:lnSpc>
              <a:buFont typeface="Arial" charset="0"/>
              <a:buChar char="•"/>
            </a:pPr>
            <a:r>
              <a:rPr lang="en-US"/>
              <a:t> If all input trajectories are homotopic w.r.t. poles: </a:t>
            </a:r>
          </a:p>
          <a:p>
            <a:pPr lvl="1" algn="l">
              <a:lnSpc>
                <a:spcPct val="100000"/>
              </a:lnSpc>
            </a:pPr>
            <a:r>
              <a:rPr lang="en-US"/>
              <a:t>Modify switching algorithm: At intersection with new trajectory </a:t>
            </a:r>
            <a:r>
              <a:rPr lang="en-US" i="1"/>
              <a:t>f</a:t>
            </a:r>
            <a:r>
              <a:rPr lang="en-US"/>
              <a:t>, only switch to </a:t>
            </a:r>
            <a:r>
              <a:rPr lang="en-US" i="1"/>
              <a:t>f</a:t>
            </a:r>
            <a:r>
              <a:rPr lang="en-US"/>
              <a:t>  if median so far concatenated with </a:t>
            </a:r>
            <a:r>
              <a:rPr lang="en-US" i="1"/>
              <a:t>f </a:t>
            </a:r>
            <a:r>
              <a:rPr lang="en-US"/>
              <a:t>until the endpoint</a:t>
            </a:r>
            <a:r>
              <a:rPr lang="en-US" i="1"/>
              <a:t> t </a:t>
            </a:r>
            <a:r>
              <a:rPr lang="en-US"/>
              <a:t>has the same homotopy type as input trajectories. </a:t>
            </a: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525463" y="6292850"/>
            <a:ext cx="8618537" cy="3683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sz="1200" dirty="0"/>
              <a:t>[BBKLS</a:t>
            </a:r>
            <a:r>
              <a:rPr lang="en-US" sz="1200" b="1" dirty="0">
                <a:solidFill>
                  <a:schemeClr val="accent6"/>
                </a:solidFill>
              </a:rPr>
              <a:t>W</a:t>
            </a:r>
            <a:r>
              <a:rPr lang="en-US" sz="1200" dirty="0"/>
              <a:t>W12] K. &amp; M. </a:t>
            </a:r>
            <a:r>
              <a:rPr lang="en-US" sz="1200" dirty="0" err="1"/>
              <a:t>Buchin</a:t>
            </a:r>
            <a:r>
              <a:rPr lang="en-US" sz="1200" dirty="0"/>
              <a:t>, M. van </a:t>
            </a:r>
            <a:r>
              <a:rPr lang="en-US" sz="1200" dirty="0" err="1"/>
              <a:t>Kreveld</a:t>
            </a:r>
            <a:r>
              <a:rPr lang="en-US" sz="1200" dirty="0"/>
              <a:t>, M. </a:t>
            </a:r>
            <a:r>
              <a:rPr lang="en-US" sz="1200" dirty="0" err="1"/>
              <a:t>Löffler</a:t>
            </a:r>
            <a:r>
              <a:rPr lang="en-US" sz="1200" dirty="0"/>
              <a:t>, R. </a:t>
            </a:r>
            <a:r>
              <a:rPr lang="en-US" sz="1200" dirty="0" err="1"/>
              <a:t>Silveira</a:t>
            </a:r>
            <a:r>
              <a:rPr lang="en-US" sz="1200" dirty="0"/>
              <a:t>, C. Wenk, L. </a:t>
            </a:r>
            <a:r>
              <a:rPr lang="en-US" sz="1200" dirty="0" err="1"/>
              <a:t>Wiratma</a:t>
            </a:r>
            <a:r>
              <a:rPr lang="en-US" sz="1200" dirty="0"/>
              <a:t>, Median Trajectories, </a:t>
            </a:r>
            <a:r>
              <a:rPr lang="en-US" sz="1200" dirty="0" err="1"/>
              <a:t>Algorithmica</a:t>
            </a:r>
            <a:r>
              <a:rPr lang="en-US" sz="1200" dirty="0"/>
              <a:t>, Online First, 2012. </a:t>
            </a:r>
          </a:p>
        </p:txBody>
      </p:sp>
    </p:spTree>
    <p:extLst>
      <p:ext uri="{BB962C8B-B14F-4D97-AF65-F5344CB8AC3E}">
        <p14:creationId xmlns:p14="http://schemas.microsoft.com/office/powerpoint/2010/main" val="428489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2949575" y="3498850"/>
            <a:ext cx="3709988" cy="1576388"/>
          </a:xfrm>
          <a:custGeom>
            <a:avLst/>
            <a:gdLst>
              <a:gd name="T0" fmla="*/ 151076 w 3709104"/>
              <a:gd name="T1" fmla="*/ 517395 h 1576046"/>
              <a:gd name="T2" fmla="*/ 529213 w 3709104"/>
              <a:gd name="T3" fmla="*/ 716392 h 1576046"/>
              <a:gd name="T4" fmla="*/ 668525 w 3709104"/>
              <a:gd name="T5" fmla="*/ 875593 h 1576046"/>
              <a:gd name="T6" fmla="*/ 668525 w 3709104"/>
              <a:gd name="T7" fmla="*/ 875593 h 1576046"/>
              <a:gd name="T8" fmla="*/ 847645 w 3709104"/>
              <a:gd name="T9" fmla="*/ 855694 h 1576046"/>
              <a:gd name="T10" fmla="*/ 947155 w 3709104"/>
              <a:gd name="T11" fmla="*/ 815894 h 1576046"/>
              <a:gd name="T12" fmla="*/ 947155 w 3709104"/>
              <a:gd name="T13" fmla="*/ 815894 h 1576046"/>
              <a:gd name="T14" fmla="*/ 1146174 w 3709104"/>
              <a:gd name="T15" fmla="*/ 716392 h 1576046"/>
              <a:gd name="T16" fmla="*/ 1285487 w 3709104"/>
              <a:gd name="T17" fmla="*/ 696494 h 1576046"/>
              <a:gd name="T18" fmla="*/ 1404901 w 3709104"/>
              <a:gd name="T19" fmla="*/ 596996 h 1576046"/>
              <a:gd name="T20" fmla="*/ 1663624 w 3709104"/>
              <a:gd name="T21" fmla="*/ 577094 h 1576046"/>
              <a:gd name="T22" fmla="*/ 1763135 w 3709104"/>
              <a:gd name="T23" fmla="*/ 676596 h 1576046"/>
              <a:gd name="T24" fmla="*/ 1942252 w 3709104"/>
              <a:gd name="T25" fmla="*/ 716392 h 1576046"/>
              <a:gd name="T26" fmla="*/ 2181078 w 3709104"/>
              <a:gd name="T27" fmla="*/ 736296 h 1576046"/>
              <a:gd name="T28" fmla="*/ 2181078 w 3709104"/>
              <a:gd name="T29" fmla="*/ 915392 h 1576046"/>
              <a:gd name="T30" fmla="*/ 2499506 w 3709104"/>
              <a:gd name="T31" fmla="*/ 795995 h 1576046"/>
              <a:gd name="T32" fmla="*/ 2678625 w 3709104"/>
              <a:gd name="T33" fmla="*/ 895492 h 1576046"/>
              <a:gd name="T34" fmla="*/ 2857739 w 3709104"/>
              <a:gd name="T35" fmla="*/ 795995 h 1576046"/>
              <a:gd name="T36" fmla="*/ 2857739 w 3709104"/>
              <a:gd name="T37" fmla="*/ 795995 h 1576046"/>
              <a:gd name="T38" fmla="*/ 2977150 w 3709104"/>
              <a:gd name="T39" fmla="*/ 636794 h 1576046"/>
              <a:gd name="T40" fmla="*/ 3196074 w 3709104"/>
              <a:gd name="T41" fmla="*/ 537298 h 1576046"/>
              <a:gd name="T42" fmla="*/ 3176171 w 3709104"/>
              <a:gd name="T43" fmla="*/ 338295 h 1576046"/>
              <a:gd name="T44" fmla="*/ 3156270 w 3709104"/>
              <a:gd name="T45" fmla="*/ 59700 h 1576046"/>
              <a:gd name="T46" fmla="*/ 3156270 w 3709104"/>
              <a:gd name="T47" fmla="*/ 59700 h 1576046"/>
              <a:gd name="T48" fmla="*/ 3355288 w 3709104"/>
              <a:gd name="T49" fmla="*/ 0 h 1576046"/>
              <a:gd name="T50" fmla="*/ 3673719 w 3709104"/>
              <a:gd name="T51" fmla="*/ 358199 h 1576046"/>
              <a:gd name="T52" fmla="*/ 3713525 w 3709104"/>
              <a:gd name="T53" fmla="*/ 736296 h 1576046"/>
              <a:gd name="T54" fmla="*/ 3534408 w 3709104"/>
              <a:gd name="T55" fmla="*/ 835792 h 1576046"/>
              <a:gd name="T56" fmla="*/ 3474700 w 3709104"/>
              <a:gd name="T57" fmla="*/ 875593 h 1576046"/>
              <a:gd name="T58" fmla="*/ 3414994 w 3709104"/>
              <a:gd name="T59" fmla="*/ 955191 h 1576046"/>
              <a:gd name="T60" fmla="*/ 3414994 w 3709104"/>
              <a:gd name="T61" fmla="*/ 955191 h 1576046"/>
              <a:gd name="T62" fmla="*/ 3355288 w 3709104"/>
              <a:gd name="T63" fmla="*/ 1154190 h 1576046"/>
              <a:gd name="T64" fmla="*/ 3335387 w 3709104"/>
              <a:gd name="T65" fmla="*/ 1233792 h 1576046"/>
              <a:gd name="T66" fmla="*/ 3335387 w 3709104"/>
              <a:gd name="T67" fmla="*/ 1233792 h 1576046"/>
              <a:gd name="T68" fmla="*/ 3116467 w 3709104"/>
              <a:gd name="T69" fmla="*/ 1333288 h 1576046"/>
              <a:gd name="T70" fmla="*/ 3036858 w 3709104"/>
              <a:gd name="T71" fmla="*/ 1392988 h 1576046"/>
              <a:gd name="T72" fmla="*/ 3036858 w 3709104"/>
              <a:gd name="T73" fmla="*/ 1392988 h 1576046"/>
              <a:gd name="T74" fmla="*/ 2877642 w 3709104"/>
              <a:gd name="T75" fmla="*/ 1472587 h 1576046"/>
              <a:gd name="T76" fmla="*/ 2638819 w 3709104"/>
              <a:gd name="T77" fmla="*/ 1532286 h 1576046"/>
              <a:gd name="T78" fmla="*/ 2459704 w 3709104"/>
              <a:gd name="T79" fmla="*/ 1552188 h 1576046"/>
              <a:gd name="T80" fmla="*/ 2459704 w 3709104"/>
              <a:gd name="T81" fmla="*/ 1552188 h 1576046"/>
              <a:gd name="T82" fmla="*/ 1882545 w 3709104"/>
              <a:gd name="T83" fmla="*/ 1532286 h 1576046"/>
              <a:gd name="T84" fmla="*/ 1683527 w 3709104"/>
              <a:gd name="T85" fmla="*/ 1572088 h 1576046"/>
              <a:gd name="T86" fmla="*/ 1544214 w 3709104"/>
              <a:gd name="T87" fmla="*/ 1512388 h 1576046"/>
              <a:gd name="T88" fmla="*/ 1245685 w 3709104"/>
              <a:gd name="T89" fmla="*/ 1472587 h 1576046"/>
              <a:gd name="T90" fmla="*/ 1245685 w 3709104"/>
              <a:gd name="T91" fmla="*/ 1472587 h 1576046"/>
              <a:gd name="T92" fmla="*/ 768037 w 3709104"/>
              <a:gd name="T93" fmla="*/ 1412888 h 1576046"/>
              <a:gd name="T94" fmla="*/ 330195 w 3709104"/>
              <a:gd name="T95" fmla="*/ 1392988 h 1576046"/>
              <a:gd name="T96" fmla="*/ 330195 w 3709104"/>
              <a:gd name="T97" fmla="*/ 1392988 h 1576046"/>
              <a:gd name="T98" fmla="*/ 170979 w 3709104"/>
              <a:gd name="T99" fmla="*/ 1293491 h 1576046"/>
              <a:gd name="T100" fmla="*/ 151076 w 3709104"/>
              <a:gd name="T101" fmla="*/ 1233792 h 1576046"/>
              <a:gd name="T102" fmla="*/ 131172 w 3709104"/>
              <a:gd name="T103" fmla="*/ 1134291 h 1576046"/>
              <a:gd name="T104" fmla="*/ 91371 w 3709104"/>
              <a:gd name="T105" fmla="*/ 975090 h 1576046"/>
              <a:gd name="T106" fmla="*/ 91371 w 3709104"/>
              <a:gd name="T107" fmla="*/ 975090 h 1576046"/>
              <a:gd name="T108" fmla="*/ 170979 w 3709104"/>
              <a:gd name="T109" fmla="*/ 537298 h 1576046"/>
              <a:gd name="T110" fmla="*/ 151076 w 3709104"/>
              <a:gd name="T111" fmla="*/ 517395 h 157604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709104"/>
              <a:gd name="T169" fmla="*/ 0 h 1576046"/>
              <a:gd name="T170" fmla="*/ 3709104 w 3709104"/>
              <a:gd name="T171" fmla="*/ 1576046 h 157604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709104" h="1576046">
                <a:moveTo>
                  <a:pt x="150896" y="516835"/>
                </a:moveTo>
                <a:cubicBezTo>
                  <a:pt x="210531" y="546652"/>
                  <a:pt x="402687" y="649356"/>
                  <a:pt x="528583" y="715617"/>
                </a:cubicBezTo>
                <a:cubicBezTo>
                  <a:pt x="683905" y="826563"/>
                  <a:pt x="667730" y="758009"/>
                  <a:pt x="667730" y="874643"/>
                </a:cubicBezTo>
                <a:cubicBezTo>
                  <a:pt x="727365" y="868017"/>
                  <a:pt x="787449" y="864629"/>
                  <a:pt x="846635" y="854765"/>
                </a:cubicBezTo>
                <a:cubicBezTo>
                  <a:pt x="883481" y="848624"/>
                  <a:pt x="913581" y="831231"/>
                  <a:pt x="946026" y="815009"/>
                </a:cubicBezTo>
                <a:cubicBezTo>
                  <a:pt x="1012287" y="781878"/>
                  <a:pt x="1074950" y="740273"/>
                  <a:pt x="1144809" y="715617"/>
                </a:cubicBezTo>
                <a:cubicBezTo>
                  <a:pt x="1188991" y="700023"/>
                  <a:pt x="1240455" y="713140"/>
                  <a:pt x="1283957" y="695739"/>
                </a:cubicBezTo>
                <a:cubicBezTo>
                  <a:pt x="1380181" y="657249"/>
                  <a:pt x="1303461" y="619371"/>
                  <a:pt x="1403226" y="596348"/>
                </a:cubicBezTo>
                <a:cubicBezTo>
                  <a:pt x="1497940" y="574491"/>
                  <a:pt x="1572388" y="576469"/>
                  <a:pt x="1661644" y="576469"/>
                </a:cubicBezTo>
                <a:lnTo>
                  <a:pt x="1761035" y="675861"/>
                </a:lnTo>
                <a:cubicBezTo>
                  <a:pt x="1820670" y="689113"/>
                  <a:pt x="1879410" y="707363"/>
                  <a:pt x="1939939" y="715617"/>
                </a:cubicBezTo>
                <a:cubicBezTo>
                  <a:pt x="2089445" y="736004"/>
                  <a:pt x="2293611" y="735496"/>
                  <a:pt x="2178478" y="735496"/>
                </a:cubicBezTo>
                <a:lnTo>
                  <a:pt x="2178478" y="914400"/>
                </a:lnTo>
                <a:cubicBezTo>
                  <a:pt x="2470727" y="810026"/>
                  <a:pt x="2368670" y="859063"/>
                  <a:pt x="2496530" y="795130"/>
                </a:cubicBezTo>
                <a:lnTo>
                  <a:pt x="2675435" y="894522"/>
                </a:lnTo>
                <a:cubicBezTo>
                  <a:pt x="2848334" y="829685"/>
                  <a:pt x="2809143" y="885524"/>
                  <a:pt x="2854339" y="795130"/>
                </a:cubicBezTo>
                <a:cubicBezTo>
                  <a:pt x="2959177" y="648357"/>
                  <a:pt x="2913425" y="696288"/>
                  <a:pt x="2973609" y="636104"/>
                </a:cubicBezTo>
                <a:lnTo>
                  <a:pt x="3192270" y="536713"/>
                </a:lnTo>
                <a:cubicBezTo>
                  <a:pt x="3185644" y="470452"/>
                  <a:pt x="3178705" y="404222"/>
                  <a:pt x="3172391" y="337930"/>
                </a:cubicBezTo>
                <a:cubicBezTo>
                  <a:pt x="3150713" y="110317"/>
                  <a:pt x="3152513" y="189511"/>
                  <a:pt x="3152513" y="59635"/>
                </a:cubicBezTo>
                <a:lnTo>
                  <a:pt x="3351296" y="0"/>
                </a:lnTo>
                <a:lnTo>
                  <a:pt x="3669348" y="357809"/>
                </a:lnTo>
                <a:lnTo>
                  <a:pt x="3709104" y="735496"/>
                </a:lnTo>
                <a:cubicBezTo>
                  <a:pt x="3649469" y="768626"/>
                  <a:pt x="3589127" y="800513"/>
                  <a:pt x="3530200" y="834887"/>
                </a:cubicBezTo>
                <a:cubicBezTo>
                  <a:pt x="3509564" y="846925"/>
                  <a:pt x="3485489" y="855988"/>
                  <a:pt x="3470565" y="874643"/>
                </a:cubicBezTo>
                <a:cubicBezTo>
                  <a:pt x="3388686" y="976991"/>
                  <a:pt x="3509957" y="904644"/>
                  <a:pt x="3410930" y="954156"/>
                </a:cubicBezTo>
                <a:cubicBezTo>
                  <a:pt x="3391052" y="1020417"/>
                  <a:pt x="3370301" y="1086422"/>
                  <a:pt x="3351296" y="1152939"/>
                </a:cubicBezTo>
                <a:cubicBezTo>
                  <a:pt x="3343791" y="1179208"/>
                  <a:pt x="3331417" y="1232452"/>
                  <a:pt x="3331417" y="1232452"/>
                </a:cubicBezTo>
                <a:cubicBezTo>
                  <a:pt x="3242001" y="1265983"/>
                  <a:pt x="3180682" y="1275239"/>
                  <a:pt x="3112757" y="1331843"/>
                </a:cubicBezTo>
                <a:cubicBezTo>
                  <a:pt x="3035573" y="1396163"/>
                  <a:pt x="3084266" y="1391478"/>
                  <a:pt x="3033244" y="1391478"/>
                </a:cubicBezTo>
                <a:cubicBezTo>
                  <a:pt x="2980235" y="1417982"/>
                  <a:pt x="2928691" y="1447645"/>
                  <a:pt x="2874217" y="1470991"/>
                </a:cubicBezTo>
                <a:cubicBezTo>
                  <a:pt x="2757982" y="1520806"/>
                  <a:pt x="2756591" y="1506444"/>
                  <a:pt x="2635678" y="1530626"/>
                </a:cubicBezTo>
                <a:cubicBezTo>
                  <a:pt x="2496110" y="1558539"/>
                  <a:pt x="2617336" y="1550504"/>
                  <a:pt x="2456774" y="1550504"/>
                </a:cubicBezTo>
                <a:lnTo>
                  <a:pt x="1880304" y="1530626"/>
                </a:lnTo>
                <a:cubicBezTo>
                  <a:pt x="1814043" y="1543878"/>
                  <a:pt x="1748923" y="1565569"/>
                  <a:pt x="1681522" y="1570383"/>
                </a:cubicBezTo>
                <a:cubicBezTo>
                  <a:pt x="1602245" y="1576046"/>
                  <a:pt x="1604267" y="1538256"/>
                  <a:pt x="1542374" y="1510748"/>
                </a:cubicBezTo>
                <a:cubicBezTo>
                  <a:pt x="1410489" y="1452133"/>
                  <a:pt x="1402456" y="1470991"/>
                  <a:pt x="1244200" y="1470991"/>
                </a:cubicBezTo>
                <a:lnTo>
                  <a:pt x="767122" y="1411356"/>
                </a:lnTo>
                <a:cubicBezTo>
                  <a:pt x="356321" y="1390816"/>
                  <a:pt x="502244" y="1391478"/>
                  <a:pt x="329800" y="1391478"/>
                </a:cubicBezTo>
                <a:cubicBezTo>
                  <a:pt x="276791" y="1358348"/>
                  <a:pt x="217495" y="1333617"/>
                  <a:pt x="170774" y="1292087"/>
                </a:cubicBezTo>
                <a:cubicBezTo>
                  <a:pt x="155113" y="1278166"/>
                  <a:pt x="155978" y="1252780"/>
                  <a:pt x="150896" y="1232452"/>
                </a:cubicBezTo>
                <a:cubicBezTo>
                  <a:pt x="142701" y="1199674"/>
                  <a:pt x="138614" y="1165982"/>
                  <a:pt x="131017" y="1133061"/>
                </a:cubicBezTo>
                <a:cubicBezTo>
                  <a:pt x="118731" y="1079820"/>
                  <a:pt x="91261" y="974035"/>
                  <a:pt x="91261" y="974035"/>
                </a:cubicBezTo>
                <a:cubicBezTo>
                  <a:pt x="116420" y="470842"/>
                  <a:pt x="0" y="664792"/>
                  <a:pt x="170774" y="536713"/>
                </a:cubicBezTo>
                <a:cubicBezTo>
                  <a:pt x="178270" y="531091"/>
                  <a:pt x="91261" y="487018"/>
                  <a:pt x="150896" y="5168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Sub-Trajectory Clustering</a:t>
            </a:r>
            <a:endParaRPr lang="de-DE" smtClean="0"/>
          </a:p>
        </p:txBody>
      </p:sp>
      <p:sp>
        <p:nvSpPr>
          <p:cNvPr id="79876" name="Text Box 3"/>
          <p:cNvSpPr txBox="1">
            <a:spLocks noChangeArrowheads="1"/>
          </p:cNvSpPr>
          <p:nvPr/>
        </p:nvSpPr>
        <p:spPr bwMode="auto">
          <a:xfrm>
            <a:off x="566738" y="1431925"/>
            <a:ext cx="8577262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Font typeface="Arial" charset="0"/>
              <a:buChar char="•"/>
            </a:pPr>
            <a:r>
              <a:rPr lang="en-US"/>
              <a:t> Find similar portions in trajectories </a:t>
            </a:r>
          </a:p>
          <a:p>
            <a:pPr algn="l">
              <a:lnSpc>
                <a:spcPct val="100000"/>
              </a:lnSpc>
              <a:buFont typeface="Arial" charset="0"/>
              <a:buChar char="•"/>
            </a:pPr>
            <a:r>
              <a:rPr lang="en-US"/>
              <a:t> Lots of algorithms for finding clusters in point sets</a:t>
            </a:r>
          </a:p>
          <a:p>
            <a:pPr algn="l">
              <a:lnSpc>
                <a:spcPct val="100000"/>
              </a:lnSpc>
              <a:buFont typeface="Arial" charset="0"/>
              <a:buChar char="•"/>
            </a:pPr>
            <a:r>
              <a:rPr lang="en-US"/>
              <a:t> Harder for trajectories since you need to figure out where to break the trajectories into pieces</a:t>
            </a:r>
          </a:p>
        </p:txBody>
      </p:sp>
      <p:sp>
        <p:nvSpPr>
          <p:cNvPr id="79877" name="Freeform 8"/>
          <p:cNvSpPr>
            <a:spLocks/>
          </p:cNvSpPr>
          <p:nvPr/>
        </p:nvSpPr>
        <p:spPr bwMode="auto">
          <a:xfrm>
            <a:off x="2306638" y="3359150"/>
            <a:ext cx="6102350" cy="2346325"/>
          </a:xfrm>
          <a:custGeom>
            <a:avLst/>
            <a:gdLst>
              <a:gd name="T0" fmla="*/ 0 w 6102626"/>
              <a:gd name="T1" fmla="*/ 2349088 h 2345635"/>
              <a:gd name="T2" fmla="*/ 695584 w 6102626"/>
              <a:gd name="T3" fmla="*/ 1333808 h 2345635"/>
              <a:gd name="T4" fmla="*/ 953942 w 6102626"/>
              <a:gd name="T5" fmla="*/ 1214362 h 2345635"/>
              <a:gd name="T6" fmla="*/ 1053314 w 6102626"/>
              <a:gd name="T7" fmla="*/ 1174548 h 2345635"/>
              <a:gd name="T8" fmla="*/ 1291798 w 6102626"/>
              <a:gd name="T9" fmla="*/ 1134732 h 2345635"/>
              <a:gd name="T10" fmla="*/ 1391170 w 6102626"/>
              <a:gd name="T11" fmla="*/ 1114824 h 2345635"/>
              <a:gd name="T12" fmla="*/ 1510409 w 6102626"/>
              <a:gd name="T13" fmla="*/ 1094915 h 2345635"/>
              <a:gd name="T14" fmla="*/ 1649527 w 6102626"/>
              <a:gd name="T15" fmla="*/ 1055103 h 2345635"/>
              <a:gd name="T16" fmla="*/ 1848265 w 6102626"/>
              <a:gd name="T17" fmla="*/ 1015285 h 2345635"/>
              <a:gd name="T18" fmla="*/ 2027129 w 6102626"/>
              <a:gd name="T19" fmla="*/ 935653 h 2345635"/>
              <a:gd name="T20" fmla="*/ 2186118 w 6102626"/>
              <a:gd name="T21" fmla="*/ 875934 h 2345635"/>
              <a:gd name="T22" fmla="*/ 2285490 w 6102626"/>
              <a:gd name="T23" fmla="*/ 915746 h 2345635"/>
              <a:gd name="T24" fmla="*/ 2345105 w 6102626"/>
              <a:gd name="T25" fmla="*/ 1055103 h 2345635"/>
              <a:gd name="T26" fmla="*/ 2384853 w 6102626"/>
              <a:gd name="T27" fmla="*/ 1333808 h 2345635"/>
              <a:gd name="T28" fmla="*/ 2464354 w 6102626"/>
              <a:gd name="T29" fmla="*/ 1353714 h 2345635"/>
              <a:gd name="T30" fmla="*/ 3378544 w 6102626"/>
              <a:gd name="T31" fmla="*/ 1333808 h 2345635"/>
              <a:gd name="T32" fmla="*/ 3577277 w 6102626"/>
              <a:gd name="T33" fmla="*/ 1293993 h 2345635"/>
              <a:gd name="T34" fmla="*/ 3617025 w 6102626"/>
              <a:gd name="T35" fmla="*/ 1214362 h 2345635"/>
              <a:gd name="T36" fmla="*/ 3756143 w 6102626"/>
              <a:gd name="T37" fmla="*/ 1035192 h 2345635"/>
              <a:gd name="T38" fmla="*/ 3815766 w 6102626"/>
              <a:gd name="T39" fmla="*/ 935653 h 2345635"/>
              <a:gd name="T40" fmla="*/ 3835640 w 6102626"/>
              <a:gd name="T41" fmla="*/ 856025 h 2345635"/>
              <a:gd name="T42" fmla="*/ 3915138 w 6102626"/>
              <a:gd name="T43" fmla="*/ 716672 h 2345635"/>
              <a:gd name="T44" fmla="*/ 4014499 w 6102626"/>
              <a:gd name="T45" fmla="*/ 517595 h 2345635"/>
              <a:gd name="T46" fmla="*/ 4113871 w 6102626"/>
              <a:gd name="T47" fmla="*/ 557411 h 2345635"/>
              <a:gd name="T48" fmla="*/ 4153617 w 6102626"/>
              <a:gd name="T49" fmla="*/ 637041 h 2345635"/>
              <a:gd name="T50" fmla="*/ 4213235 w 6102626"/>
              <a:gd name="T51" fmla="*/ 656948 h 2345635"/>
              <a:gd name="T52" fmla="*/ 4272865 w 6102626"/>
              <a:gd name="T53" fmla="*/ 696764 h 2345635"/>
              <a:gd name="T54" fmla="*/ 4372236 w 6102626"/>
              <a:gd name="T55" fmla="*/ 736581 h 2345635"/>
              <a:gd name="T56" fmla="*/ 4451729 w 6102626"/>
              <a:gd name="T57" fmla="*/ 696764 h 2345635"/>
              <a:gd name="T58" fmla="*/ 4849199 w 6102626"/>
              <a:gd name="T59" fmla="*/ 617136 h 2345635"/>
              <a:gd name="T60" fmla="*/ 5266556 w 6102626"/>
              <a:gd name="T61" fmla="*/ 557411 h 2345635"/>
              <a:gd name="T62" fmla="*/ 5445424 w 6102626"/>
              <a:gd name="T63" fmla="*/ 517595 h 2345635"/>
              <a:gd name="T64" fmla="*/ 5544775 w 6102626"/>
              <a:gd name="T65" fmla="*/ 477782 h 2345635"/>
              <a:gd name="T66" fmla="*/ 5683901 w 6102626"/>
              <a:gd name="T67" fmla="*/ 437967 h 2345635"/>
              <a:gd name="T68" fmla="*/ 5942261 w 6102626"/>
              <a:gd name="T69" fmla="*/ 398150 h 2345635"/>
              <a:gd name="T70" fmla="*/ 5942261 w 6102626"/>
              <a:gd name="T71" fmla="*/ 398150 h 2345635"/>
              <a:gd name="T72" fmla="*/ 6101246 w 6102626"/>
              <a:gd name="T73" fmla="*/ 0 h 234563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102626"/>
              <a:gd name="T112" fmla="*/ 0 h 2345635"/>
              <a:gd name="T113" fmla="*/ 6102626 w 6102626"/>
              <a:gd name="T114" fmla="*/ 2345635 h 234563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102626" h="2345635">
                <a:moveTo>
                  <a:pt x="0" y="2345635"/>
                </a:moveTo>
                <a:lnTo>
                  <a:pt x="695739" y="1331844"/>
                </a:lnTo>
                <a:lnTo>
                  <a:pt x="954157" y="1212574"/>
                </a:lnTo>
                <a:cubicBezTo>
                  <a:pt x="986764" y="1198082"/>
                  <a:pt x="1018814" y="1180990"/>
                  <a:pt x="1053548" y="1172817"/>
                </a:cubicBezTo>
                <a:cubicBezTo>
                  <a:pt x="1132015" y="1154354"/>
                  <a:pt x="1213043" y="1148870"/>
                  <a:pt x="1292087" y="1133061"/>
                </a:cubicBezTo>
                <a:lnTo>
                  <a:pt x="1391479" y="1113183"/>
                </a:lnTo>
                <a:cubicBezTo>
                  <a:pt x="1431134" y="1105973"/>
                  <a:pt x="1471475" y="1102367"/>
                  <a:pt x="1510748" y="1093304"/>
                </a:cubicBezTo>
                <a:cubicBezTo>
                  <a:pt x="1557751" y="1082457"/>
                  <a:pt x="1602893" y="1064395"/>
                  <a:pt x="1649896" y="1053548"/>
                </a:cubicBezTo>
                <a:cubicBezTo>
                  <a:pt x="1745332" y="1031525"/>
                  <a:pt x="1764486" y="1041855"/>
                  <a:pt x="1848679" y="1013791"/>
                </a:cubicBezTo>
                <a:cubicBezTo>
                  <a:pt x="2175086" y="904989"/>
                  <a:pt x="1750476" y="1038194"/>
                  <a:pt x="2027583" y="934278"/>
                </a:cubicBezTo>
                <a:cubicBezTo>
                  <a:pt x="2244116" y="853078"/>
                  <a:pt x="1965223" y="985336"/>
                  <a:pt x="2186609" y="874644"/>
                </a:cubicBezTo>
                <a:cubicBezTo>
                  <a:pt x="2219739" y="887896"/>
                  <a:pt x="2258908" y="891178"/>
                  <a:pt x="2286000" y="914400"/>
                </a:cubicBezTo>
                <a:cubicBezTo>
                  <a:pt x="2308927" y="934052"/>
                  <a:pt x="2334913" y="1021381"/>
                  <a:pt x="2345635" y="1053548"/>
                </a:cubicBezTo>
                <a:cubicBezTo>
                  <a:pt x="2358887" y="1146313"/>
                  <a:pt x="2350590" y="1244839"/>
                  <a:pt x="2385392" y="1331844"/>
                </a:cubicBezTo>
                <a:cubicBezTo>
                  <a:pt x="2395538" y="1357210"/>
                  <a:pt x="2437585" y="1351722"/>
                  <a:pt x="2464905" y="1351722"/>
                </a:cubicBezTo>
                <a:cubicBezTo>
                  <a:pt x="2769777" y="1351722"/>
                  <a:pt x="3074505" y="1338470"/>
                  <a:pt x="3379305" y="1331844"/>
                </a:cubicBezTo>
                <a:cubicBezTo>
                  <a:pt x="3445566" y="1318592"/>
                  <a:pt x="3547867" y="1352526"/>
                  <a:pt x="3578087" y="1292087"/>
                </a:cubicBezTo>
                <a:cubicBezTo>
                  <a:pt x="3591339" y="1265583"/>
                  <a:pt x="3600977" y="1236938"/>
                  <a:pt x="3617844" y="1212574"/>
                </a:cubicBezTo>
                <a:cubicBezTo>
                  <a:pt x="3660847" y="1150458"/>
                  <a:pt x="3718123" y="1098453"/>
                  <a:pt x="3756992" y="1033670"/>
                </a:cubicBezTo>
                <a:lnTo>
                  <a:pt x="3816626" y="934278"/>
                </a:lnTo>
                <a:cubicBezTo>
                  <a:pt x="3823252" y="907774"/>
                  <a:pt x="3824287" y="879201"/>
                  <a:pt x="3836505" y="854765"/>
                </a:cubicBezTo>
                <a:cubicBezTo>
                  <a:pt x="3956852" y="614071"/>
                  <a:pt x="3855215" y="898021"/>
                  <a:pt x="3916018" y="715617"/>
                </a:cubicBezTo>
                <a:cubicBezTo>
                  <a:pt x="3925229" y="641928"/>
                  <a:pt x="3896070" y="516835"/>
                  <a:pt x="4015409" y="516835"/>
                </a:cubicBezTo>
                <a:cubicBezTo>
                  <a:pt x="4051091" y="516835"/>
                  <a:pt x="4081670" y="543339"/>
                  <a:pt x="4114800" y="556591"/>
                </a:cubicBezTo>
                <a:cubicBezTo>
                  <a:pt x="4128052" y="583095"/>
                  <a:pt x="4133603" y="615150"/>
                  <a:pt x="4154557" y="636104"/>
                </a:cubicBezTo>
                <a:cubicBezTo>
                  <a:pt x="4169373" y="650920"/>
                  <a:pt x="4195450" y="646612"/>
                  <a:pt x="4214192" y="655983"/>
                </a:cubicBezTo>
                <a:cubicBezTo>
                  <a:pt x="4235560" y="666667"/>
                  <a:pt x="4252458" y="685055"/>
                  <a:pt x="4273826" y="695739"/>
                </a:cubicBezTo>
                <a:cubicBezTo>
                  <a:pt x="4305742" y="711697"/>
                  <a:pt x="4340087" y="722244"/>
                  <a:pt x="4373218" y="735496"/>
                </a:cubicBezTo>
                <a:cubicBezTo>
                  <a:pt x="4399722" y="722244"/>
                  <a:pt x="4424619" y="705110"/>
                  <a:pt x="4452731" y="695739"/>
                </a:cubicBezTo>
                <a:cubicBezTo>
                  <a:pt x="4591237" y="649570"/>
                  <a:pt x="4703506" y="645584"/>
                  <a:pt x="4850296" y="616226"/>
                </a:cubicBezTo>
                <a:cubicBezTo>
                  <a:pt x="5120845" y="562117"/>
                  <a:pt x="4981783" y="582588"/>
                  <a:pt x="5267739" y="556591"/>
                </a:cubicBezTo>
                <a:cubicBezTo>
                  <a:pt x="5307125" y="548714"/>
                  <a:pt x="5404536" y="530871"/>
                  <a:pt x="5446644" y="516835"/>
                </a:cubicBezTo>
                <a:cubicBezTo>
                  <a:pt x="5480495" y="505551"/>
                  <a:pt x="5512624" y="489607"/>
                  <a:pt x="5546035" y="477078"/>
                </a:cubicBezTo>
                <a:cubicBezTo>
                  <a:pt x="5603067" y="455691"/>
                  <a:pt x="5622529" y="452985"/>
                  <a:pt x="5685183" y="437322"/>
                </a:cubicBezTo>
                <a:cubicBezTo>
                  <a:pt x="5818035" y="370895"/>
                  <a:pt x="5735063" y="397565"/>
                  <a:pt x="5943600" y="397565"/>
                </a:cubicBezTo>
                <a:lnTo>
                  <a:pt x="6102626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79878" name="Freeform 9"/>
          <p:cNvSpPr>
            <a:spLocks/>
          </p:cNvSpPr>
          <p:nvPr/>
        </p:nvSpPr>
        <p:spPr bwMode="auto">
          <a:xfrm>
            <a:off x="1849438" y="3617913"/>
            <a:ext cx="6042025" cy="2644775"/>
          </a:xfrm>
          <a:custGeom>
            <a:avLst/>
            <a:gdLst>
              <a:gd name="T0" fmla="*/ 0 w 6042992"/>
              <a:gd name="T1" fmla="*/ 317978 h 2644898"/>
              <a:gd name="T2" fmla="*/ 1469817 w 6042992"/>
              <a:gd name="T3" fmla="*/ 556462 h 2644898"/>
              <a:gd name="T4" fmla="*/ 1827335 w 6042992"/>
              <a:gd name="T5" fmla="*/ 953937 h 2644898"/>
              <a:gd name="T6" fmla="*/ 2562246 w 6042992"/>
              <a:gd name="T7" fmla="*/ 814819 h 2644898"/>
              <a:gd name="T8" fmla="*/ 3058802 w 6042992"/>
              <a:gd name="T9" fmla="*/ 735326 h 2644898"/>
              <a:gd name="T10" fmla="*/ 3297152 w 6042992"/>
              <a:gd name="T11" fmla="*/ 1053303 h 2644898"/>
              <a:gd name="T12" fmla="*/ 3376595 w 6042992"/>
              <a:gd name="T13" fmla="*/ 1112923 h 2644898"/>
              <a:gd name="T14" fmla="*/ 3436188 w 6042992"/>
              <a:gd name="T15" fmla="*/ 1271914 h 2644898"/>
              <a:gd name="T16" fmla="*/ 3475908 w 6042992"/>
              <a:gd name="T17" fmla="*/ 1311661 h 2644898"/>
              <a:gd name="T18" fmla="*/ 3475908 w 6042992"/>
              <a:gd name="T19" fmla="*/ 1311661 h 2644898"/>
              <a:gd name="T20" fmla="*/ 3674534 w 6042992"/>
              <a:gd name="T21" fmla="*/ 1271914 h 2644898"/>
              <a:gd name="T22" fmla="*/ 3952605 w 6042992"/>
              <a:gd name="T23" fmla="*/ 1152670 h 2644898"/>
              <a:gd name="T24" fmla="*/ 4012190 w 6042992"/>
              <a:gd name="T25" fmla="*/ 1132796 h 2644898"/>
              <a:gd name="T26" fmla="*/ 4131368 w 6042992"/>
              <a:gd name="T27" fmla="*/ 1053303 h 2644898"/>
              <a:gd name="T28" fmla="*/ 4151227 w 6042992"/>
              <a:gd name="T29" fmla="*/ 1053303 h 2644898"/>
              <a:gd name="T30" fmla="*/ 4151227 w 6042992"/>
              <a:gd name="T31" fmla="*/ 1053303 h 2644898"/>
              <a:gd name="T32" fmla="*/ 4270405 w 6042992"/>
              <a:gd name="T33" fmla="*/ 755199 h 2644898"/>
              <a:gd name="T34" fmla="*/ 4290266 w 6042992"/>
              <a:gd name="T35" fmla="*/ 655830 h 2644898"/>
              <a:gd name="T36" fmla="*/ 4329984 w 6042992"/>
              <a:gd name="T37" fmla="*/ 556462 h 2644898"/>
              <a:gd name="T38" fmla="*/ 4369717 w 6042992"/>
              <a:gd name="T39" fmla="*/ 496842 h 2644898"/>
              <a:gd name="T40" fmla="*/ 4369717 w 6042992"/>
              <a:gd name="T41" fmla="*/ 0 h 2644898"/>
              <a:gd name="T42" fmla="*/ 4369717 w 6042992"/>
              <a:gd name="T43" fmla="*/ 0 h 2644898"/>
              <a:gd name="T44" fmla="*/ 4488886 w 6042992"/>
              <a:gd name="T45" fmla="*/ 119240 h 2644898"/>
              <a:gd name="T46" fmla="*/ 4568341 w 6042992"/>
              <a:gd name="T47" fmla="*/ 218611 h 2644898"/>
              <a:gd name="T48" fmla="*/ 4627924 w 6042992"/>
              <a:gd name="T49" fmla="*/ 635955 h 2644898"/>
              <a:gd name="T50" fmla="*/ 5243661 w 6042992"/>
              <a:gd name="T51" fmla="*/ 1391154 h 2644898"/>
              <a:gd name="T52" fmla="*/ 5084755 w 6042992"/>
              <a:gd name="T53" fmla="*/ 1649511 h 2644898"/>
              <a:gd name="T54" fmla="*/ 4945725 w 6042992"/>
              <a:gd name="T55" fmla="*/ 1848249 h 2644898"/>
              <a:gd name="T56" fmla="*/ 4905991 w 6042992"/>
              <a:gd name="T57" fmla="*/ 1947615 h 2644898"/>
              <a:gd name="T58" fmla="*/ 4707371 w 6042992"/>
              <a:gd name="T59" fmla="*/ 2325216 h 2644898"/>
              <a:gd name="T60" fmla="*/ 4707371 w 6042992"/>
              <a:gd name="T61" fmla="*/ 2325216 h 2644898"/>
              <a:gd name="T62" fmla="*/ 5263518 w 6042992"/>
              <a:gd name="T63" fmla="*/ 2464325 h 2644898"/>
              <a:gd name="T64" fmla="*/ 5422424 w 6042992"/>
              <a:gd name="T65" fmla="*/ 2504080 h 2644898"/>
              <a:gd name="T66" fmla="*/ 5660766 w 6042992"/>
              <a:gd name="T67" fmla="*/ 2563697 h 2644898"/>
              <a:gd name="T68" fmla="*/ 5799804 w 6042992"/>
              <a:gd name="T69" fmla="*/ 2583574 h 2644898"/>
              <a:gd name="T70" fmla="*/ 5899116 w 6042992"/>
              <a:gd name="T71" fmla="*/ 2623320 h 2644898"/>
              <a:gd name="T72" fmla="*/ 6038154 w 6042992"/>
              <a:gd name="T73" fmla="*/ 2643189 h 2644898"/>
              <a:gd name="T74" fmla="*/ 6038154 w 6042992"/>
              <a:gd name="T75" fmla="*/ 2643189 h 26448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042992"/>
              <a:gd name="T115" fmla="*/ 0 h 2644898"/>
              <a:gd name="T116" fmla="*/ 6042992 w 6042992"/>
              <a:gd name="T117" fmla="*/ 2644898 h 264489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042992" h="2644898">
                <a:moveTo>
                  <a:pt x="0" y="318053"/>
                </a:moveTo>
                <a:lnTo>
                  <a:pt x="1470992" y="556592"/>
                </a:lnTo>
                <a:lnTo>
                  <a:pt x="1828800" y="954157"/>
                </a:lnTo>
                <a:lnTo>
                  <a:pt x="2564296" y="815009"/>
                </a:lnTo>
                <a:lnTo>
                  <a:pt x="3061252" y="735496"/>
                </a:lnTo>
                <a:cubicBezTo>
                  <a:pt x="3166071" y="892723"/>
                  <a:pt x="3182123" y="950588"/>
                  <a:pt x="3299792" y="1053548"/>
                </a:cubicBezTo>
                <a:cubicBezTo>
                  <a:pt x="3324725" y="1075365"/>
                  <a:pt x="3352801" y="1093305"/>
                  <a:pt x="3379305" y="1113183"/>
                </a:cubicBezTo>
                <a:cubicBezTo>
                  <a:pt x="3393718" y="1156421"/>
                  <a:pt x="3419924" y="1238932"/>
                  <a:pt x="3438939" y="1272209"/>
                </a:cubicBezTo>
                <a:cubicBezTo>
                  <a:pt x="3448237" y="1288481"/>
                  <a:pt x="3465444" y="1298714"/>
                  <a:pt x="3478696" y="1311966"/>
                </a:cubicBezTo>
                <a:cubicBezTo>
                  <a:pt x="3544957" y="1298714"/>
                  <a:pt x="3613373" y="1293578"/>
                  <a:pt x="3677479" y="1272209"/>
                </a:cubicBezTo>
                <a:cubicBezTo>
                  <a:pt x="3773225" y="1240294"/>
                  <a:pt x="3860028" y="1184856"/>
                  <a:pt x="3955774" y="1152940"/>
                </a:cubicBezTo>
                <a:lnTo>
                  <a:pt x="4015409" y="1133061"/>
                </a:lnTo>
                <a:cubicBezTo>
                  <a:pt x="4076995" y="1071476"/>
                  <a:pt x="4057965" y="1072727"/>
                  <a:pt x="4134679" y="1053548"/>
                </a:cubicBezTo>
                <a:cubicBezTo>
                  <a:pt x="4141107" y="1051941"/>
                  <a:pt x="4147931" y="1053548"/>
                  <a:pt x="4154557" y="1053548"/>
                </a:cubicBezTo>
                <a:cubicBezTo>
                  <a:pt x="4194313" y="954157"/>
                  <a:pt x="4252831" y="860343"/>
                  <a:pt x="4273826" y="755374"/>
                </a:cubicBezTo>
                <a:cubicBezTo>
                  <a:pt x="4280452" y="722244"/>
                  <a:pt x="4283996" y="688345"/>
                  <a:pt x="4293705" y="655983"/>
                </a:cubicBezTo>
                <a:cubicBezTo>
                  <a:pt x="4303958" y="621805"/>
                  <a:pt x="4317503" y="588507"/>
                  <a:pt x="4333461" y="556592"/>
                </a:cubicBezTo>
                <a:cubicBezTo>
                  <a:pt x="4344145" y="535223"/>
                  <a:pt x="4371516" y="520787"/>
                  <a:pt x="4373218" y="496957"/>
                </a:cubicBezTo>
                <a:cubicBezTo>
                  <a:pt x="4385020" y="331726"/>
                  <a:pt x="4373218" y="165652"/>
                  <a:pt x="4373218" y="0"/>
                </a:cubicBezTo>
                <a:cubicBezTo>
                  <a:pt x="4412974" y="39757"/>
                  <a:pt x="4454875" y="77479"/>
                  <a:pt x="4492487" y="119270"/>
                </a:cubicBezTo>
                <a:cubicBezTo>
                  <a:pt x="4688248" y="336783"/>
                  <a:pt x="4491784" y="138445"/>
                  <a:pt x="4572000" y="218661"/>
                </a:cubicBezTo>
                <a:lnTo>
                  <a:pt x="4631635" y="636105"/>
                </a:lnTo>
                <a:lnTo>
                  <a:pt x="5247861" y="1391479"/>
                </a:lnTo>
                <a:cubicBezTo>
                  <a:pt x="5194852" y="1477618"/>
                  <a:pt x="5146837" y="1567037"/>
                  <a:pt x="5088835" y="1649896"/>
                </a:cubicBezTo>
                <a:cubicBezTo>
                  <a:pt x="5042452" y="1716157"/>
                  <a:pt x="4991300" y="1779323"/>
                  <a:pt x="4949687" y="1848679"/>
                </a:cubicBezTo>
                <a:cubicBezTo>
                  <a:pt x="4931329" y="1879276"/>
                  <a:pt x="4927018" y="1916745"/>
                  <a:pt x="4909931" y="1948070"/>
                </a:cubicBezTo>
                <a:cubicBezTo>
                  <a:pt x="4704429" y="2324824"/>
                  <a:pt x="4711148" y="2152535"/>
                  <a:pt x="4711148" y="2325757"/>
                </a:cubicBezTo>
                <a:lnTo>
                  <a:pt x="5267739" y="2464905"/>
                </a:lnTo>
                <a:lnTo>
                  <a:pt x="5426765" y="2504661"/>
                </a:lnTo>
                <a:cubicBezTo>
                  <a:pt x="5506278" y="2524539"/>
                  <a:pt x="5584168" y="2552705"/>
                  <a:pt x="5665305" y="2564296"/>
                </a:cubicBezTo>
                <a:lnTo>
                  <a:pt x="5804452" y="2584174"/>
                </a:lnTo>
                <a:cubicBezTo>
                  <a:pt x="5837583" y="2597426"/>
                  <a:pt x="5869418" y="2614542"/>
                  <a:pt x="5903844" y="2623931"/>
                </a:cubicBezTo>
                <a:cubicBezTo>
                  <a:pt x="5980724" y="2644898"/>
                  <a:pt x="5990852" y="2643809"/>
                  <a:pt x="6042992" y="264380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79879" name="Freeform 10"/>
          <p:cNvSpPr>
            <a:spLocks/>
          </p:cNvSpPr>
          <p:nvPr/>
        </p:nvSpPr>
        <p:spPr bwMode="auto">
          <a:xfrm>
            <a:off x="2643188" y="3221038"/>
            <a:ext cx="5189537" cy="2881312"/>
          </a:xfrm>
          <a:custGeom>
            <a:avLst/>
            <a:gdLst>
              <a:gd name="T0" fmla="*/ 2448117 w 5188226"/>
              <a:gd name="T1" fmla="*/ 2817641 h 2882348"/>
              <a:gd name="T2" fmla="*/ 736425 w 5188226"/>
              <a:gd name="T3" fmla="*/ 2877169 h 2882348"/>
              <a:gd name="T4" fmla="*/ 636909 w 5188226"/>
              <a:gd name="T5" fmla="*/ 2520002 h 2882348"/>
              <a:gd name="T6" fmla="*/ 656812 w 5188226"/>
              <a:gd name="T7" fmla="*/ 2262053 h 2882348"/>
              <a:gd name="T8" fmla="*/ 736425 w 5188226"/>
              <a:gd name="T9" fmla="*/ 2301737 h 2882348"/>
              <a:gd name="T10" fmla="*/ 1034978 w 5188226"/>
              <a:gd name="T11" fmla="*/ 2242208 h 2882348"/>
              <a:gd name="T12" fmla="*/ 1492757 w 5188226"/>
              <a:gd name="T13" fmla="*/ 2222365 h 2882348"/>
              <a:gd name="T14" fmla="*/ 1492757 w 5188226"/>
              <a:gd name="T15" fmla="*/ 2222365 h 2882348"/>
              <a:gd name="T16" fmla="*/ 0 w 5188226"/>
              <a:gd name="T17" fmla="*/ 2202522 h 2882348"/>
              <a:gd name="T18" fmla="*/ 39806 w 5188226"/>
              <a:gd name="T19" fmla="*/ 1984255 h 2882348"/>
              <a:gd name="T20" fmla="*/ 59709 w 5188226"/>
              <a:gd name="T21" fmla="*/ 1924729 h 2882348"/>
              <a:gd name="T22" fmla="*/ 79613 w 5188226"/>
              <a:gd name="T23" fmla="*/ 1726303 h 2882348"/>
              <a:gd name="T24" fmla="*/ 99516 w 5188226"/>
              <a:gd name="T25" fmla="*/ 1309609 h 2882348"/>
              <a:gd name="T26" fmla="*/ 39806 w 5188226"/>
              <a:gd name="T27" fmla="*/ 992128 h 2882348"/>
              <a:gd name="T28" fmla="*/ 79613 w 5188226"/>
              <a:gd name="T29" fmla="*/ 853230 h 2882348"/>
              <a:gd name="T30" fmla="*/ 119419 w 5188226"/>
              <a:gd name="T31" fmla="*/ 555592 h 2882348"/>
              <a:gd name="T32" fmla="*/ 159226 w 5188226"/>
              <a:gd name="T33" fmla="*/ 456380 h 2882348"/>
              <a:gd name="T34" fmla="*/ 238839 w 5188226"/>
              <a:gd name="T35" fmla="*/ 476223 h 2882348"/>
              <a:gd name="T36" fmla="*/ 258742 w 5188226"/>
              <a:gd name="T37" fmla="*/ 595278 h 2882348"/>
              <a:gd name="T38" fmla="*/ 338360 w 5188226"/>
              <a:gd name="T39" fmla="*/ 853230 h 2882348"/>
              <a:gd name="T40" fmla="*/ 358263 w 5188226"/>
              <a:gd name="T41" fmla="*/ 912758 h 2882348"/>
              <a:gd name="T42" fmla="*/ 417973 w 5188226"/>
              <a:gd name="T43" fmla="*/ 1031813 h 2882348"/>
              <a:gd name="T44" fmla="*/ 457780 w 5188226"/>
              <a:gd name="T45" fmla="*/ 1170713 h 2882348"/>
              <a:gd name="T46" fmla="*/ 597103 w 5188226"/>
              <a:gd name="T47" fmla="*/ 1329453 h 2882348"/>
              <a:gd name="T48" fmla="*/ 636909 w 5188226"/>
              <a:gd name="T49" fmla="*/ 1388980 h 2882348"/>
              <a:gd name="T50" fmla="*/ 776232 w 5188226"/>
              <a:gd name="T51" fmla="*/ 1468350 h 2882348"/>
              <a:gd name="T52" fmla="*/ 835942 w 5188226"/>
              <a:gd name="T53" fmla="*/ 1508035 h 2882348"/>
              <a:gd name="T54" fmla="*/ 1711695 w 5188226"/>
              <a:gd name="T55" fmla="*/ 1488193 h 2882348"/>
              <a:gd name="T56" fmla="*/ 1950535 w 5188226"/>
              <a:gd name="T57" fmla="*/ 1527877 h 2882348"/>
              <a:gd name="T58" fmla="*/ 2089858 w 5188226"/>
              <a:gd name="T59" fmla="*/ 1547720 h 2882348"/>
              <a:gd name="T60" fmla="*/ 2308798 w 5188226"/>
              <a:gd name="T61" fmla="*/ 1587405 h 2882348"/>
              <a:gd name="T62" fmla="*/ 2368503 w 5188226"/>
              <a:gd name="T63" fmla="*/ 1627090 h 2882348"/>
              <a:gd name="T64" fmla="*/ 2388410 w 5188226"/>
              <a:gd name="T65" fmla="*/ 1686617 h 2882348"/>
              <a:gd name="T66" fmla="*/ 2388410 w 5188226"/>
              <a:gd name="T67" fmla="*/ 1686617 h 2882348"/>
              <a:gd name="T68" fmla="*/ 2507831 w 5188226"/>
              <a:gd name="T69" fmla="*/ 1567563 h 2882348"/>
              <a:gd name="T70" fmla="*/ 2607346 w 5188226"/>
              <a:gd name="T71" fmla="*/ 1408822 h 2882348"/>
              <a:gd name="T72" fmla="*/ 2667057 w 5188226"/>
              <a:gd name="T73" fmla="*/ 1369137 h 2882348"/>
              <a:gd name="T74" fmla="*/ 2846186 w 5188226"/>
              <a:gd name="T75" fmla="*/ 1349295 h 2882348"/>
              <a:gd name="T76" fmla="*/ 2846186 w 5188226"/>
              <a:gd name="T77" fmla="*/ 1349295 h 2882348"/>
              <a:gd name="T78" fmla="*/ 3602515 w 5188226"/>
              <a:gd name="T79" fmla="*/ 1369137 h 2882348"/>
              <a:gd name="T80" fmla="*/ 3622418 w 5188226"/>
              <a:gd name="T81" fmla="*/ 952442 h 2882348"/>
              <a:gd name="T82" fmla="*/ 3662226 w 5188226"/>
              <a:gd name="T83" fmla="*/ 853230 h 2882348"/>
              <a:gd name="T84" fmla="*/ 3682129 w 5188226"/>
              <a:gd name="T85" fmla="*/ 773860 h 2882348"/>
              <a:gd name="T86" fmla="*/ 3702034 w 5188226"/>
              <a:gd name="T87" fmla="*/ 714333 h 2882348"/>
              <a:gd name="T88" fmla="*/ 3721935 w 5188226"/>
              <a:gd name="T89" fmla="*/ 535748 h 2882348"/>
              <a:gd name="T90" fmla="*/ 3741840 w 5188226"/>
              <a:gd name="T91" fmla="*/ 476223 h 2882348"/>
              <a:gd name="T92" fmla="*/ 3761741 w 5188226"/>
              <a:gd name="T93" fmla="*/ 277796 h 2882348"/>
              <a:gd name="T94" fmla="*/ 3761741 w 5188226"/>
              <a:gd name="T95" fmla="*/ 277796 h 2882348"/>
              <a:gd name="T96" fmla="*/ 3861260 w 5188226"/>
              <a:gd name="T97" fmla="*/ 138898 h 2882348"/>
              <a:gd name="T98" fmla="*/ 4179715 w 5188226"/>
              <a:gd name="T99" fmla="*/ 119055 h 2882348"/>
              <a:gd name="T100" fmla="*/ 4259330 w 5188226"/>
              <a:gd name="T101" fmla="*/ 99212 h 2882348"/>
              <a:gd name="T102" fmla="*/ 4338942 w 5188226"/>
              <a:gd name="T103" fmla="*/ 19844 h 2882348"/>
              <a:gd name="T104" fmla="*/ 4338942 w 5188226"/>
              <a:gd name="T105" fmla="*/ 19844 h 2882348"/>
              <a:gd name="T106" fmla="*/ 5194786 w 5188226"/>
              <a:gd name="T107" fmla="*/ 0 h 288234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188226"/>
              <a:gd name="T163" fmla="*/ 0 h 2882348"/>
              <a:gd name="T164" fmla="*/ 5188226 w 5188226"/>
              <a:gd name="T165" fmla="*/ 2882348 h 288234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188226" h="2882348">
                <a:moveTo>
                  <a:pt x="2445026" y="2822713"/>
                </a:moveTo>
                <a:lnTo>
                  <a:pt x="735495" y="2882348"/>
                </a:lnTo>
                <a:cubicBezTo>
                  <a:pt x="643236" y="2605572"/>
                  <a:pt x="669761" y="2726483"/>
                  <a:pt x="636104" y="2524539"/>
                </a:cubicBezTo>
                <a:cubicBezTo>
                  <a:pt x="642730" y="2438400"/>
                  <a:pt x="620232" y="2344772"/>
                  <a:pt x="655982" y="2266122"/>
                </a:cubicBezTo>
                <a:cubicBezTo>
                  <a:pt x="668244" y="2239145"/>
                  <a:pt x="705903" y="2307436"/>
                  <a:pt x="735495" y="2305879"/>
                </a:cubicBezTo>
                <a:cubicBezTo>
                  <a:pt x="836715" y="2300552"/>
                  <a:pt x="932812" y="2256330"/>
                  <a:pt x="1033669" y="2246244"/>
                </a:cubicBezTo>
                <a:cubicBezTo>
                  <a:pt x="1318163" y="2217794"/>
                  <a:pt x="1165860" y="2226365"/>
                  <a:pt x="1490869" y="2226365"/>
                </a:cubicBezTo>
                <a:lnTo>
                  <a:pt x="0" y="2206487"/>
                </a:lnTo>
                <a:cubicBezTo>
                  <a:pt x="13252" y="2133600"/>
                  <a:pt x="24234" y="2060264"/>
                  <a:pt x="39756" y="1987826"/>
                </a:cubicBezTo>
                <a:cubicBezTo>
                  <a:pt x="44146" y="1967338"/>
                  <a:pt x="56448" y="1948902"/>
                  <a:pt x="59634" y="1928192"/>
                </a:cubicBezTo>
                <a:cubicBezTo>
                  <a:pt x="69760" y="1862375"/>
                  <a:pt x="72887" y="1795670"/>
                  <a:pt x="79513" y="1729409"/>
                </a:cubicBezTo>
                <a:cubicBezTo>
                  <a:pt x="86139" y="1590261"/>
                  <a:pt x="106910" y="1451068"/>
                  <a:pt x="99391" y="1311965"/>
                </a:cubicBezTo>
                <a:cubicBezTo>
                  <a:pt x="93569" y="1204257"/>
                  <a:pt x="50489" y="1101243"/>
                  <a:pt x="39756" y="993913"/>
                </a:cubicBezTo>
                <a:cubicBezTo>
                  <a:pt x="37836" y="974710"/>
                  <a:pt x="71611" y="878471"/>
                  <a:pt x="79513" y="854765"/>
                </a:cubicBezTo>
                <a:cubicBezTo>
                  <a:pt x="86523" y="784663"/>
                  <a:pt x="94566" y="638935"/>
                  <a:pt x="119269" y="556592"/>
                </a:cubicBezTo>
                <a:cubicBezTo>
                  <a:pt x="129522" y="522414"/>
                  <a:pt x="145774" y="490331"/>
                  <a:pt x="159026" y="457200"/>
                </a:cubicBezTo>
                <a:cubicBezTo>
                  <a:pt x="185530" y="463826"/>
                  <a:pt x="222660" y="454848"/>
                  <a:pt x="238539" y="477079"/>
                </a:cubicBezTo>
                <a:cubicBezTo>
                  <a:pt x="261966" y="509876"/>
                  <a:pt x="250989" y="556734"/>
                  <a:pt x="258417" y="596348"/>
                </a:cubicBezTo>
                <a:cubicBezTo>
                  <a:pt x="298994" y="812760"/>
                  <a:pt x="262058" y="740956"/>
                  <a:pt x="337930" y="854765"/>
                </a:cubicBezTo>
                <a:cubicBezTo>
                  <a:pt x="344556" y="874643"/>
                  <a:pt x="349298" y="895252"/>
                  <a:pt x="357808" y="914400"/>
                </a:cubicBezTo>
                <a:cubicBezTo>
                  <a:pt x="375861" y="955018"/>
                  <a:pt x="400935" y="992400"/>
                  <a:pt x="417443" y="1033670"/>
                </a:cubicBezTo>
                <a:cubicBezTo>
                  <a:pt x="432152" y="1070442"/>
                  <a:pt x="436544" y="1135637"/>
                  <a:pt x="457200" y="1172818"/>
                </a:cubicBezTo>
                <a:cubicBezTo>
                  <a:pt x="525410" y="1295595"/>
                  <a:pt x="509234" y="1273768"/>
                  <a:pt x="596348" y="1331844"/>
                </a:cubicBezTo>
                <a:cubicBezTo>
                  <a:pt x="609600" y="1351722"/>
                  <a:pt x="619211" y="1374586"/>
                  <a:pt x="636104" y="1391479"/>
                </a:cubicBezTo>
                <a:cubicBezTo>
                  <a:pt x="668387" y="1423762"/>
                  <a:pt x="738878" y="1450207"/>
                  <a:pt x="775252" y="1470992"/>
                </a:cubicBezTo>
                <a:cubicBezTo>
                  <a:pt x="795995" y="1482845"/>
                  <a:pt x="834887" y="1510748"/>
                  <a:pt x="834887" y="1510748"/>
                </a:cubicBezTo>
                <a:lnTo>
                  <a:pt x="1709530" y="1490870"/>
                </a:lnTo>
                <a:lnTo>
                  <a:pt x="1948069" y="1530626"/>
                </a:lnTo>
                <a:cubicBezTo>
                  <a:pt x="1994349" y="1537933"/>
                  <a:pt x="2041001" y="1542802"/>
                  <a:pt x="2087217" y="1550505"/>
                </a:cubicBezTo>
                <a:cubicBezTo>
                  <a:pt x="2160291" y="1562684"/>
                  <a:pt x="2232991" y="1577009"/>
                  <a:pt x="2305878" y="1590261"/>
                </a:cubicBezTo>
                <a:cubicBezTo>
                  <a:pt x="2325756" y="1603513"/>
                  <a:pt x="2350588" y="1611362"/>
                  <a:pt x="2365513" y="1630018"/>
                </a:cubicBezTo>
                <a:cubicBezTo>
                  <a:pt x="2378602" y="1646380"/>
                  <a:pt x="2385391" y="1689652"/>
                  <a:pt x="2385391" y="1689652"/>
                </a:cubicBezTo>
                <a:cubicBezTo>
                  <a:pt x="2425148" y="1649896"/>
                  <a:pt x="2467308" y="1612405"/>
                  <a:pt x="2504661" y="1570383"/>
                </a:cubicBezTo>
                <a:cubicBezTo>
                  <a:pt x="2548821" y="1520703"/>
                  <a:pt x="2559662" y="1463146"/>
                  <a:pt x="2604052" y="1411357"/>
                </a:cubicBezTo>
                <a:cubicBezTo>
                  <a:pt x="2619600" y="1393218"/>
                  <a:pt x="2640804" y="1378465"/>
                  <a:pt x="2663687" y="1371600"/>
                </a:cubicBezTo>
                <a:cubicBezTo>
                  <a:pt x="2736194" y="1349848"/>
                  <a:pt x="2778541" y="1351722"/>
                  <a:pt x="2842591" y="1351722"/>
                </a:cubicBezTo>
                <a:lnTo>
                  <a:pt x="3597965" y="1371600"/>
                </a:lnTo>
                <a:cubicBezTo>
                  <a:pt x="3604591" y="1232452"/>
                  <a:pt x="3601875" y="1092544"/>
                  <a:pt x="3617843" y="954157"/>
                </a:cubicBezTo>
                <a:cubicBezTo>
                  <a:pt x="3621933" y="918709"/>
                  <a:pt x="3646316" y="888617"/>
                  <a:pt x="3657600" y="854765"/>
                </a:cubicBezTo>
                <a:cubicBezTo>
                  <a:pt x="3666239" y="828847"/>
                  <a:pt x="3669973" y="801521"/>
                  <a:pt x="3677478" y="775252"/>
                </a:cubicBezTo>
                <a:cubicBezTo>
                  <a:pt x="3683234" y="755105"/>
                  <a:pt x="3690730" y="735496"/>
                  <a:pt x="3697356" y="715618"/>
                </a:cubicBezTo>
                <a:cubicBezTo>
                  <a:pt x="3703982" y="655983"/>
                  <a:pt x="3707370" y="595899"/>
                  <a:pt x="3717234" y="536713"/>
                </a:cubicBezTo>
                <a:cubicBezTo>
                  <a:pt x="3720679" y="516045"/>
                  <a:pt x="3733668" y="497747"/>
                  <a:pt x="3737113" y="477079"/>
                </a:cubicBezTo>
                <a:cubicBezTo>
                  <a:pt x="3757723" y="353422"/>
                  <a:pt x="3756991" y="351348"/>
                  <a:pt x="3756991" y="278296"/>
                </a:cubicBezTo>
                <a:cubicBezTo>
                  <a:pt x="3790121" y="231913"/>
                  <a:pt x="3803116" y="159440"/>
                  <a:pt x="3856382" y="139148"/>
                </a:cubicBezTo>
                <a:cubicBezTo>
                  <a:pt x="3955647" y="101333"/>
                  <a:pt x="4068737" y="129840"/>
                  <a:pt x="4174434" y="119270"/>
                </a:cubicBezTo>
                <a:cubicBezTo>
                  <a:pt x="4201619" y="116552"/>
                  <a:pt x="4227443" y="106018"/>
                  <a:pt x="4253948" y="99392"/>
                </a:cubicBezTo>
                <a:cubicBezTo>
                  <a:pt x="4325910" y="51416"/>
                  <a:pt x="4302897" y="81003"/>
                  <a:pt x="4333461" y="19879"/>
                </a:cubicBezTo>
                <a:lnTo>
                  <a:pt x="5188226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6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Sub-Trajectory Clustering</a:t>
            </a:r>
            <a:endParaRPr lang="de-DE" smtClean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566738" y="1431925"/>
            <a:ext cx="8577262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buFont typeface="Arial" charset="0"/>
              <a:buChar char="•"/>
            </a:pPr>
            <a:r>
              <a:rPr lang="en-US" sz="1800"/>
              <a:t> A. Asahara, A. Sato, and K. Maruyama. Evaluation of trajectory clustering based on</a:t>
            </a:r>
          </a:p>
          <a:p>
            <a:pPr algn="l"/>
            <a:r>
              <a:rPr lang="en-US" sz="1800"/>
              <a:t>information criteria for human activity analysis. In 10th Int. Conf. on Mobile Data</a:t>
            </a:r>
          </a:p>
          <a:p>
            <a:pPr algn="l"/>
            <a:r>
              <a:rPr lang="en-US" sz="1800"/>
              <a:t>Management: Systems, Services and Middleware (MDM), pages 329-337, 2009.</a:t>
            </a:r>
          </a:p>
          <a:p>
            <a:pPr algn="l">
              <a:buFont typeface="Arial" charset="0"/>
              <a:buChar char="•"/>
            </a:pPr>
            <a:r>
              <a:rPr lang="en-US" sz="1800"/>
              <a:t> K. Buchin, M. Buchin, J. Gudmundsson, M. Löffler, and J. Luo. Detecting commuting</a:t>
            </a:r>
          </a:p>
          <a:p>
            <a:pPr algn="l"/>
            <a:r>
              <a:rPr lang="en-US" sz="1800"/>
              <a:t>patterns by clustering subtrajectories. International Journal of Computational Geome-</a:t>
            </a:r>
          </a:p>
          <a:p>
            <a:pPr algn="l"/>
            <a:r>
              <a:rPr lang="en-US" sz="1800"/>
              <a:t>try and Applications, special issue on 19th International Symposium on Algorithms and</a:t>
            </a:r>
          </a:p>
          <a:p>
            <a:pPr algn="l"/>
            <a:r>
              <a:rPr lang="en-US" sz="1800"/>
              <a:t>Computation (ISAAC), 2010.</a:t>
            </a:r>
          </a:p>
          <a:p>
            <a:pPr algn="l">
              <a:buFont typeface="Arial" charset="0"/>
              <a:buChar char="•"/>
            </a:pPr>
            <a:r>
              <a:rPr lang="en-US" sz="1800"/>
              <a:t> K. Buchin, M. Buchin, M. van Kreveld, and J. Luo. Finding long and similar parts</a:t>
            </a:r>
          </a:p>
          <a:p>
            <a:pPr algn="l"/>
            <a:r>
              <a:rPr lang="en-US" sz="1800"/>
              <a:t>of trajectories. In 17th ACM SIGSPATIAL International Conference on Advances in</a:t>
            </a:r>
          </a:p>
          <a:p>
            <a:pPr algn="l"/>
            <a:r>
              <a:rPr lang="fr-FR" sz="1800"/>
              <a:t>Geographic Information Systems (ACM GIS), pages 296-305, 2010.</a:t>
            </a:r>
          </a:p>
          <a:p>
            <a:pPr algn="l">
              <a:buFont typeface="Arial" charset="0"/>
              <a:buChar char="•"/>
            </a:pPr>
            <a:r>
              <a:rPr lang="en-US" sz="1800"/>
              <a:t>A. Dahlbom and L. Niklasson. Trajectory clustering for coastal surveillance. In 10th</a:t>
            </a:r>
          </a:p>
          <a:p>
            <a:pPr algn="l"/>
            <a:r>
              <a:rPr lang="fr-FR" sz="1800"/>
              <a:t>Int. Conf. on Information Fusion, pages 1-8, 2007.</a:t>
            </a:r>
          </a:p>
          <a:p>
            <a:pPr algn="l">
              <a:buFont typeface="Arial" charset="0"/>
              <a:buChar char="•"/>
            </a:pPr>
            <a:r>
              <a:rPr lang="en-US" sz="1800"/>
              <a:t>J. Lee, J. Han, and K.-Y. Whang. Trajectory clustering: A partition-and-group framework.</a:t>
            </a:r>
          </a:p>
          <a:p>
            <a:pPr algn="l"/>
            <a:r>
              <a:rPr lang="en-US" sz="1800"/>
              <a:t>In Proc. ACM SIGMOD International Conference on Management of Data, pages</a:t>
            </a:r>
          </a:p>
          <a:p>
            <a:pPr algn="l"/>
            <a:r>
              <a:rPr lang="en-US" sz="1800"/>
              <a:t>593-604, 2007.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9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Sub-Trajectory Clustering</a:t>
            </a:r>
            <a:endParaRPr lang="de-DE" smtClean="0"/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566738" y="1431925"/>
            <a:ext cx="8577262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buFont typeface="Arial" charset="0"/>
              <a:buChar char="•"/>
            </a:pPr>
            <a:r>
              <a:rPr lang="en-US" sz="1800"/>
              <a:t> X. Li, W. Hu, and W. Hu. A coarse-to-ne strategy for vehicle motion trajectory</a:t>
            </a:r>
          </a:p>
          <a:p>
            <a:pPr algn="l"/>
            <a:r>
              <a:rPr lang="en-US" sz="1800"/>
              <a:t>clustering. In 18th Int. Conf. on Pattern Recognition (ICPR), volume 1, pages 591-594,</a:t>
            </a:r>
          </a:p>
          <a:p>
            <a:pPr algn="l"/>
            <a:r>
              <a:rPr lang="en-US" sz="1800"/>
              <a:t>2006.</a:t>
            </a:r>
          </a:p>
          <a:p>
            <a:pPr algn="l">
              <a:buFont typeface="Arial" charset="0"/>
              <a:buChar char="•"/>
            </a:pPr>
            <a:r>
              <a:rPr lang="en-US" sz="1800"/>
              <a:t>Z. Li. Incremental clustering for trajectories. Master's thesis, University of Illinois at</a:t>
            </a:r>
          </a:p>
          <a:p>
            <a:pPr algn="l"/>
            <a:r>
              <a:rPr lang="en-US" sz="1800"/>
              <a:t>Urbana-Champaign, 2010.</a:t>
            </a:r>
          </a:p>
          <a:p>
            <a:pPr algn="l">
              <a:buFont typeface="Arial" charset="0"/>
              <a:buChar char="•"/>
            </a:pPr>
            <a:r>
              <a:rPr lang="en-US" sz="1800"/>
              <a:t> Z. Li, J.-G. Lee, X. Li, and J. Han. Incremental clustering for trajectories. In Proc.</a:t>
            </a:r>
          </a:p>
          <a:p>
            <a:pPr algn="l"/>
            <a:r>
              <a:rPr lang="en-US" sz="1800"/>
              <a:t>15th Int. Conf. Database Systems for Advanced Applications (DASFAA), pages 32-46,</a:t>
            </a:r>
          </a:p>
          <a:p>
            <a:pPr algn="l"/>
            <a:r>
              <a:rPr lang="en-US" sz="1800"/>
              <a:t>2010.</a:t>
            </a:r>
          </a:p>
          <a:p>
            <a:pPr algn="l">
              <a:buFont typeface="Arial" charset="0"/>
              <a:buChar char="•"/>
            </a:pPr>
            <a:r>
              <a:rPr lang="en-US" sz="1800"/>
              <a:t> T.W. Liao. Clustering of time series data - a survey. Pattern Recognition, 38:1857-1874,</a:t>
            </a:r>
          </a:p>
          <a:p>
            <a:pPr algn="l"/>
            <a:r>
              <a:rPr lang="en-US" sz="1800"/>
              <a:t>2005.</a:t>
            </a:r>
          </a:p>
          <a:p>
            <a:pPr algn="l">
              <a:buFont typeface="Arial" charset="0"/>
              <a:buChar char="•"/>
            </a:pPr>
            <a:r>
              <a:rPr lang="en-US" sz="1800"/>
              <a:t> Y. Zhang and D. Pi. A trajectory clustering algorithm based on symmetric neighborhood.</a:t>
            </a:r>
          </a:p>
          <a:p>
            <a:pPr algn="l"/>
            <a:r>
              <a:rPr lang="en-US" sz="1800"/>
              <a:t>In WRI World Congrees on Computer Science and Information Engineering,</a:t>
            </a:r>
          </a:p>
          <a:p>
            <a:pPr algn="l"/>
            <a:r>
              <a:rPr lang="fr-FR" sz="1800"/>
              <a:t>volume 3, pages 640-645, 2009.</a:t>
            </a:r>
          </a:p>
          <a:p>
            <a:pPr algn="l"/>
            <a:endParaRPr lang="en-US" sz="1800"/>
          </a:p>
          <a:p>
            <a:pPr algn="l"/>
            <a:endParaRPr lang="en-US" sz="1800"/>
          </a:p>
          <a:p>
            <a:pPr algn="l">
              <a:buFont typeface="Arial" charset="0"/>
              <a:buChar char="•"/>
            </a:pPr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6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3" t="28609" r="12956" b="22000"/>
          <a:stretch>
            <a:fillRect/>
          </a:stretch>
        </p:blipFill>
        <p:spPr bwMode="auto">
          <a:xfrm>
            <a:off x="1630363" y="2325688"/>
            <a:ext cx="5705475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Fréchet-Based Clustering</a:t>
            </a:r>
            <a:endParaRPr lang="de-DE" smtClean="0"/>
          </a:p>
        </p:txBody>
      </p:sp>
      <p:sp>
        <p:nvSpPr>
          <p:cNvPr id="82948" name="Text Box 3"/>
          <p:cNvSpPr txBox="1">
            <a:spLocks noChangeArrowheads="1"/>
          </p:cNvSpPr>
          <p:nvPr/>
        </p:nvSpPr>
        <p:spPr bwMode="auto">
          <a:xfrm>
            <a:off x="566738" y="1431925"/>
            <a:ext cx="8577262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80000"/>
              </a:lnSpc>
              <a:buFont typeface="Arial" charset="0"/>
              <a:buChar char="•"/>
            </a:pPr>
            <a:r>
              <a:rPr lang="en-US" sz="2200"/>
              <a:t> Given an input set of trajectories, append them all to form a single trajectory f</a:t>
            </a:r>
          </a:p>
          <a:p>
            <a:pPr algn="l">
              <a:lnSpc>
                <a:spcPct val="80000"/>
              </a:lnSpc>
              <a:buFont typeface="Arial" charset="0"/>
              <a:buChar char="•"/>
            </a:pPr>
            <a:r>
              <a:rPr lang="en-US" sz="2200"/>
              <a:t> Compute the free space diagram of f with itself (comparing f with f) </a:t>
            </a:r>
          </a:p>
          <a:p>
            <a:pPr algn="l">
              <a:lnSpc>
                <a:spcPct val="80000"/>
              </a:lnSpc>
              <a:buFont typeface="Arial" charset="0"/>
              <a:buChar char="•"/>
            </a:pPr>
            <a:endParaRPr lang="en-US" sz="2200"/>
          </a:p>
          <a:p>
            <a:pPr algn="l">
              <a:lnSpc>
                <a:spcPct val="80000"/>
              </a:lnSpc>
            </a:pPr>
            <a:endParaRPr lang="en-US" sz="2200"/>
          </a:p>
          <a:p>
            <a:pPr algn="l">
              <a:lnSpc>
                <a:spcPct val="80000"/>
              </a:lnSpc>
            </a:pPr>
            <a:endParaRPr lang="en-US" sz="2200"/>
          </a:p>
          <a:p>
            <a:pPr algn="l">
              <a:lnSpc>
                <a:spcPct val="80000"/>
              </a:lnSpc>
            </a:pPr>
            <a:endParaRPr lang="en-US" sz="2200"/>
          </a:p>
          <a:p>
            <a:pPr algn="l">
              <a:lnSpc>
                <a:spcPct val="80000"/>
              </a:lnSpc>
            </a:pPr>
            <a:endParaRPr lang="en-US" sz="2200"/>
          </a:p>
          <a:p>
            <a:pPr algn="l">
              <a:lnSpc>
                <a:spcPct val="80000"/>
              </a:lnSpc>
            </a:pPr>
            <a:endParaRPr lang="en-US" sz="2200"/>
          </a:p>
          <a:p>
            <a:pPr algn="l">
              <a:lnSpc>
                <a:spcPct val="80000"/>
              </a:lnSpc>
              <a:buFont typeface="Arial" charset="0"/>
              <a:buChar char="•"/>
            </a:pPr>
            <a:r>
              <a:rPr lang="en-US" sz="2200"/>
              <a:t> Find clusters of monotone curve pieces in the (white) free space </a:t>
            </a:r>
          </a:p>
          <a:p>
            <a:pPr algn="l">
              <a:lnSpc>
                <a:spcPct val="80000"/>
              </a:lnSpc>
            </a:pPr>
            <a:r>
              <a:rPr lang="en-US" sz="2200">
                <a:sym typeface="Symbol" pitchFamily="18" charset="2"/>
              </a:rPr>
              <a:t> </a:t>
            </a:r>
            <a:r>
              <a:rPr lang="en-US" sz="2200"/>
              <a:t>Sweep free space from left to right, maintain data structure </a:t>
            </a:r>
          </a:p>
        </p:txBody>
      </p:sp>
      <p:sp>
        <p:nvSpPr>
          <p:cNvPr id="82949" name="Text Box 21"/>
          <p:cNvSpPr txBox="1">
            <a:spLocks noChangeArrowheads="1"/>
          </p:cNvSpPr>
          <p:nvPr/>
        </p:nvSpPr>
        <p:spPr bwMode="auto">
          <a:xfrm>
            <a:off x="525463" y="6565000"/>
            <a:ext cx="86185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 dirty="0"/>
              <a:t>[BBGLL10] K. </a:t>
            </a:r>
            <a:r>
              <a:rPr lang="en-US" sz="1200" dirty="0" err="1"/>
              <a:t>Buchin</a:t>
            </a:r>
            <a:r>
              <a:rPr lang="en-US" sz="1200" dirty="0"/>
              <a:t>, M. </a:t>
            </a:r>
            <a:r>
              <a:rPr lang="en-US" sz="1200" dirty="0" err="1"/>
              <a:t>Buchin</a:t>
            </a:r>
            <a:r>
              <a:rPr lang="en-US" sz="1200" dirty="0"/>
              <a:t>, J. </a:t>
            </a:r>
            <a:r>
              <a:rPr lang="en-US" sz="1200" dirty="0" err="1"/>
              <a:t>Gudmundsson</a:t>
            </a:r>
            <a:r>
              <a:rPr lang="en-US" sz="1200" dirty="0"/>
              <a:t>, M. </a:t>
            </a:r>
            <a:r>
              <a:rPr lang="en-US" sz="1200" dirty="0" err="1"/>
              <a:t>Löffler</a:t>
            </a:r>
            <a:r>
              <a:rPr lang="en-US" sz="1200" dirty="0"/>
              <a:t>,  J. </a:t>
            </a:r>
            <a:r>
              <a:rPr lang="en-US" sz="1200" dirty="0" err="1"/>
              <a:t>Luo</a:t>
            </a:r>
            <a:r>
              <a:rPr lang="en-US" sz="1200" dirty="0"/>
              <a:t>. Detecting commuting patterns…, IJCGA, 2010.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8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Map Construction</a:t>
            </a:r>
            <a:endParaRPr lang="de-DE" smtClean="0"/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566738" y="1431925"/>
            <a:ext cx="8577262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Font typeface="Arial" charset="0"/>
              <a:buChar char="•"/>
            </a:pPr>
            <a:r>
              <a:rPr lang="en-US"/>
              <a:t> Given a set of trajectories, compute the underlying road network</a:t>
            </a:r>
          </a:p>
          <a:p>
            <a:pPr algn="l">
              <a:lnSpc>
                <a:spcPct val="100000"/>
              </a:lnSpc>
              <a:buFont typeface="Arial" charset="0"/>
              <a:buChar char="•"/>
            </a:pPr>
            <a:endParaRPr lang="en-US"/>
          </a:p>
          <a:p>
            <a:pPr algn="l">
              <a:lnSpc>
                <a:spcPct val="100000"/>
              </a:lnSpc>
              <a:buFont typeface="Arial" charset="0"/>
              <a:buChar char="•"/>
            </a:pPr>
            <a:endParaRPr lang="en-US"/>
          </a:p>
          <a:p>
            <a:pPr algn="l">
              <a:lnSpc>
                <a:spcPct val="100000"/>
              </a:lnSpc>
              <a:buFont typeface="Arial" charset="0"/>
              <a:buChar char="•"/>
            </a:pPr>
            <a:endParaRPr lang="en-US"/>
          </a:p>
          <a:p>
            <a:pPr algn="l">
              <a:lnSpc>
                <a:spcPct val="100000"/>
              </a:lnSpc>
              <a:buFont typeface="Arial" charset="0"/>
              <a:buChar char="•"/>
            </a:pPr>
            <a:endParaRPr lang="en-US"/>
          </a:p>
          <a:p>
            <a:pPr algn="l">
              <a:lnSpc>
                <a:spcPct val="100000"/>
              </a:lnSpc>
              <a:buFont typeface="Arial" charset="0"/>
              <a:buChar char="•"/>
            </a:pPr>
            <a:endParaRPr lang="en-US"/>
          </a:p>
          <a:p>
            <a:pPr algn="l">
              <a:lnSpc>
                <a:spcPct val="100000"/>
              </a:lnSpc>
              <a:buFont typeface="Arial" charset="0"/>
              <a:buChar char="•"/>
            </a:pPr>
            <a:r>
              <a:rPr lang="en-US"/>
              <a:t> Capturing constrained movement (explicit or implicit streets/routes, animal behavior) </a:t>
            </a:r>
          </a:p>
          <a:p>
            <a:pPr algn="l">
              <a:lnSpc>
                <a:spcPct val="100000"/>
              </a:lnSpc>
              <a:buFont typeface="Arial" charset="0"/>
              <a:buChar char="•"/>
            </a:pPr>
            <a:r>
              <a:rPr lang="en-US"/>
              <a:t> OpenStreetMap </a:t>
            </a:r>
          </a:p>
        </p:txBody>
      </p:sp>
      <p:pic>
        <p:nvPicPr>
          <p:cNvPr id="839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" t="25478" r="6696" b="29652"/>
          <a:stretch>
            <a:fillRect/>
          </a:stretch>
        </p:blipFill>
        <p:spPr bwMode="auto">
          <a:xfrm>
            <a:off x="1192213" y="1987550"/>
            <a:ext cx="66802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de-DE" sz="4000" dirty="0" smtClean="0">
                <a:solidFill>
                  <a:schemeClr val="accent2"/>
                </a:solidFill>
              </a:rPr>
              <a:t>Trajectories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42900" y="1169988"/>
            <a:ext cx="8304213" cy="465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buFont typeface="Symbol" pitchFamily="18" charset="2"/>
              <a:buChar char="·"/>
            </a:pPr>
            <a:r>
              <a:rPr lang="en-US" sz="2000"/>
              <a:t> A (geospatial) </a:t>
            </a:r>
            <a:r>
              <a:rPr lang="en-US" sz="2000" b="1"/>
              <a:t>trajectory</a:t>
            </a:r>
            <a:r>
              <a:rPr lang="en-US" sz="2000"/>
              <a:t> is a sequence of position samples: p</a:t>
            </a:r>
            <a:r>
              <a:rPr lang="en-US" sz="2000" baseline="-25000"/>
              <a:t>1</a:t>
            </a:r>
            <a:r>
              <a:rPr lang="en-US" sz="2000"/>
              <a:t>,…,p</a:t>
            </a:r>
            <a:r>
              <a:rPr lang="en-US" sz="2000" baseline="-25000"/>
              <a:t>n</a:t>
            </a:r>
          </a:p>
          <a:p>
            <a:pPr algn="l">
              <a:lnSpc>
                <a:spcPct val="90000"/>
              </a:lnSpc>
              <a:buFont typeface="Symbol" pitchFamily="18" charset="2"/>
              <a:buChar char="·"/>
            </a:pPr>
            <a:r>
              <a:rPr lang="en-US" sz="2000"/>
              <a:t> Each p</a:t>
            </a:r>
            <a:r>
              <a:rPr lang="en-US" sz="2000" baseline="-25000"/>
              <a:t>i</a:t>
            </a:r>
            <a:r>
              <a:rPr lang="en-US" sz="2000"/>
              <a:t> minimally consists  of:</a:t>
            </a:r>
          </a:p>
          <a:p>
            <a:pPr lvl="1" algn="l">
              <a:lnSpc>
                <a:spcPct val="90000"/>
              </a:lnSpc>
              <a:buFont typeface="Symbol" pitchFamily="18" charset="2"/>
              <a:buChar char="·"/>
            </a:pPr>
            <a:r>
              <a:rPr lang="en-US" sz="2000"/>
              <a:t> position measurement (e.g., latitude/longitude; (x,y)-coordinate)</a:t>
            </a:r>
          </a:p>
          <a:p>
            <a:pPr lvl="1" algn="l">
              <a:lnSpc>
                <a:spcPct val="90000"/>
              </a:lnSpc>
              <a:buFont typeface="Symbol" pitchFamily="18" charset="2"/>
              <a:buChar char="·"/>
            </a:pPr>
            <a:r>
              <a:rPr lang="en-US" sz="2000"/>
              <a:t> time stamp</a:t>
            </a:r>
          </a:p>
          <a:p>
            <a:pPr lvl="1" algn="l">
              <a:lnSpc>
                <a:spcPct val="90000"/>
              </a:lnSpc>
              <a:buFont typeface="Symbol" pitchFamily="18" charset="2"/>
              <a:buChar char="·"/>
            </a:pP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 e.g., p</a:t>
            </a:r>
            <a:r>
              <a:rPr lang="en-US" sz="2000" baseline="-25000">
                <a:sym typeface="Symbol" pitchFamily="18" charset="2"/>
              </a:rPr>
              <a:t>i</a:t>
            </a:r>
            <a:r>
              <a:rPr lang="en-US" sz="2000">
                <a:sym typeface="Symbol" pitchFamily="18" charset="2"/>
              </a:rPr>
              <a:t> = (x</a:t>
            </a:r>
            <a:r>
              <a:rPr lang="en-US" sz="2000" baseline="-25000">
                <a:sym typeface="Symbol" pitchFamily="18" charset="2"/>
              </a:rPr>
              <a:t>i</a:t>
            </a:r>
            <a:r>
              <a:rPr lang="en-US" sz="2000">
                <a:sym typeface="Symbol" pitchFamily="18" charset="2"/>
              </a:rPr>
              <a:t>, y</a:t>
            </a:r>
            <a:r>
              <a:rPr lang="en-US" sz="2000" baseline="-25000">
                <a:sym typeface="Symbol" pitchFamily="18" charset="2"/>
              </a:rPr>
              <a:t>i</a:t>
            </a:r>
            <a:r>
              <a:rPr lang="en-US" sz="2000">
                <a:sym typeface="Symbol" pitchFamily="18" charset="2"/>
              </a:rPr>
              <a:t>, t</a:t>
            </a:r>
            <a:r>
              <a:rPr lang="en-US" sz="2000" baseline="-25000">
                <a:sym typeface="Symbol" pitchFamily="18" charset="2"/>
              </a:rPr>
              <a:t>i</a:t>
            </a:r>
            <a:r>
              <a:rPr lang="en-US" sz="2000">
                <a:sym typeface="Symbol" pitchFamily="18" charset="2"/>
              </a:rPr>
              <a:t>)</a:t>
            </a:r>
            <a:endParaRPr lang="en-US" sz="2000"/>
          </a:p>
          <a:p>
            <a:pPr algn="l">
              <a:lnSpc>
                <a:spcPct val="90000"/>
              </a:lnSpc>
              <a:buFont typeface="Symbol" pitchFamily="18" charset="2"/>
              <a:buChar char="·"/>
            </a:pPr>
            <a:r>
              <a:rPr lang="en-US" sz="2000"/>
              <a:t> … and optionally of :</a:t>
            </a:r>
          </a:p>
          <a:p>
            <a:pPr lvl="1" algn="l">
              <a:lnSpc>
                <a:spcPct val="90000"/>
              </a:lnSpc>
              <a:buFont typeface="Symbol" pitchFamily="18" charset="2"/>
              <a:buChar char="·"/>
            </a:pPr>
            <a:r>
              <a:rPr lang="en-US" sz="2000"/>
              <a:t> speed</a:t>
            </a:r>
          </a:p>
          <a:p>
            <a:pPr lvl="1" algn="l">
              <a:lnSpc>
                <a:spcPct val="90000"/>
              </a:lnSpc>
              <a:buFont typeface="Symbol" pitchFamily="18" charset="2"/>
              <a:buChar char="·"/>
            </a:pPr>
            <a:r>
              <a:rPr lang="en-US" sz="2000"/>
              <a:t> acceleration</a:t>
            </a:r>
          </a:p>
          <a:p>
            <a:pPr lvl="1" algn="l">
              <a:lnSpc>
                <a:spcPct val="90000"/>
              </a:lnSpc>
              <a:buFont typeface="Symbol" pitchFamily="18" charset="2"/>
              <a:buChar char="·"/>
            </a:pPr>
            <a:r>
              <a:rPr lang="en-US" sz="2000"/>
              <a:t> noise estimate</a:t>
            </a:r>
          </a:p>
          <a:p>
            <a:pPr lvl="1" algn="l">
              <a:lnSpc>
                <a:spcPct val="90000"/>
              </a:lnSpc>
              <a:buFont typeface="Symbol" pitchFamily="18" charset="2"/>
              <a:buChar char="·"/>
            </a:pPr>
            <a:r>
              <a:rPr lang="en-US" sz="2000"/>
              <a:t> …</a:t>
            </a:r>
          </a:p>
          <a:p>
            <a:pPr algn="l">
              <a:lnSpc>
                <a:spcPct val="90000"/>
              </a:lnSpc>
              <a:buFont typeface="Symbol" pitchFamily="18" charset="2"/>
              <a:buChar char="·"/>
            </a:pPr>
            <a:r>
              <a:rPr lang="en-US" sz="2000"/>
              <a:t> Example: GPS trajectories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258763" y="1133475"/>
            <a:ext cx="7970837" cy="2166938"/>
          </a:xfrm>
          <a:prstGeom prst="rect">
            <a:avLst/>
          </a:prstGeom>
          <a:noFill/>
          <a:ln w="25400" algn="ctr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/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632325" y="4457700"/>
            <a:ext cx="101600" cy="1301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221413" y="4683125"/>
            <a:ext cx="101600" cy="1301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896100" y="5213350"/>
            <a:ext cx="101600" cy="1301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089525" y="4914900"/>
            <a:ext cx="101600" cy="1301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241925" y="3876675"/>
            <a:ext cx="101600" cy="1317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76788" y="4951413"/>
            <a:ext cx="6873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000"/>
              <a:t>p</a:t>
            </a:r>
            <a:r>
              <a:rPr lang="en-US" sz="2000" baseline="-25000"/>
              <a:t>1</a:t>
            </a:r>
          </a:p>
          <a:p>
            <a:pPr algn="l"/>
            <a:r>
              <a:rPr lang="en-US" sz="2000">
                <a:solidFill>
                  <a:srgbClr val="00B050"/>
                </a:solidFill>
              </a:rPr>
              <a:t>t</a:t>
            </a:r>
            <a:r>
              <a:rPr lang="en-US" sz="2000" baseline="-25000">
                <a:solidFill>
                  <a:srgbClr val="00B050"/>
                </a:solidFill>
              </a:rPr>
              <a:t>1</a:t>
            </a:r>
            <a:r>
              <a:rPr lang="en-US" sz="2000">
                <a:solidFill>
                  <a:srgbClr val="00B050"/>
                </a:solidFill>
              </a:rPr>
              <a:t>=1</a:t>
            </a:r>
            <a:endParaRPr lang="en-US" sz="2000" baseline="-2500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241800" y="4303713"/>
            <a:ext cx="687388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000"/>
              <a:t>p</a:t>
            </a:r>
            <a:r>
              <a:rPr lang="en-US" sz="2000" baseline="-25000"/>
              <a:t>2</a:t>
            </a:r>
          </a:p>
          <a:p>
            <a:pPr algn="l"/>
            <a:r>
              <a:rPr lang="en-US" sz="2000">
                <a:solidFill>
                  <a:srgbClr val="00B050"/>
                </a:solidFill>
              </a:rPr>
              <a:t>t</a:t>
            </a:r>
            <a:r>
              <a:rPr lang="en-US" sz="2000" baseline="-25000">
                <a:solidFill>
                  <a:srgbClr val="00B050"/>
                </a:solidFill>
              </a:rPr>
              <a:t>2</a:t>
            </a:r>
            <a:r>
              <a:rPr lang="en-US" sz="2000">
                <a:solidFill>
                  <a:srgbClr val="00B050"/>
                </a:solidFill>
              </a:rPr>
              <a:t>=2</a:t>
            </a:r>
            <a:endParaRPr lang="en-US" sz="2000" baseline="-25000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056188" y="3597275"/>
            <a:ext cx="6858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000"/>
              <a:t>p</a:t>
            </a:r>
            <a:r>
              <a:rPr lang="en-US" sz="2000" baseline="-25000"/>
              <a:t>3</a:t>
            </a:r>
            <a:br>
              <a:rPr lang="en-US" sz="2000" baseline="-25000"/>
            </a:br>
            <a:r>
              <a:rPr lang="en-US" sz="2000" baseline="-25000"/>
              <a:t/>
            </a:r>
            <a:br>
              <a:rPr lang="en-US" sz="2000" baseline="-25000"/>
            </a:br>
            <a:endParaRPr lang="en-US" sz="2000" baseline="-25000"/>
          </a:p>
          <a:p>
            <a:pPr algn="l"/>
            <a:r>
              <a:rPr lang="en-US" sz="2000">
                <a:solidFill>
                  <a:srgbClr val="00B050"/>
                </a:solidFill>
              </a:rPr>
              <a:t>t</a:t>
            </a:r>
            <a:r>
              <a:rPr lang="en-US" sz="2000" baseline="-25000">
                <a:solidFill>
                  <a:srgbClr val="00B050"/>
                </a:solidFill>
              </a:rPr>
              <a:t>3</a:t>
            </a:r>
            <a:r>
              <a:rPr lang="en-US" sz="2000">
                <a:solidFill>
                  <a:srgbClr val="00B050"/>
                </a:solidFill>
              </a:rPr>
              <a:t>=3</a:t>
            </a:r>
            <a:endParaRPr lang="en-US" sz="2000" baseline="-25000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197600" y="4303713"/>
            <a:ext cx="75406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000"/>
              <a:t> p</a:t>
            </a:r>
            <a:r>
              <a:rPr lang="en-US" sz="2000" baseline="-25000"/>
              <a:t>4</a:t>
            </a:r>
          </a:p>
          <a:p>
            <a:pPr algn="l"/>
            <a:r>
              <a:rPr lang="en-US" sz="2000">
                <a:solidFill>
                  <a:srgbClr val="00B050"/>
                </a:solidFill>
              </a:rPr>
              <a:t>  t</a:t>
            </a:r>
            <a:r>
              <a:rPr lang="en-US" sz="2000" baseline="-25000">
                <a:solidFill>
                  <a:srgbClr val="00B050"/>
                </a:solidFill>
              </a:rPr>
              <a:t>4</a:t>
            </a:r>
            <a:r>
              <a:rPr lang="en-US" sz="2000">
                <a:solidFill>
                  <a:srgbClr val="00B050"/>
                </a:solidFill>
              </a:rPr>
              <a:t>=4</a:t>
            </a:r>
            <a:endParaRPr lang="en-US" sz="2000" baseline="-25000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721475" y="4865688"/>
            <a:ext cx="6873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000"/>
              <a:t>p</a:t>
            </a:r>
            <a:r>
              <a:rPr lang="en-US" sz="2000" baseline="-25000"/>
              <a:t>5</a:t>
            </a:r>
            <a:br>
              <a:rPr lang="en-US" sz="2000" baseline="-25000"/>
            </a:br>
            <a:endParaRPr lang="en-US" sz="2000" baseline="-25000"/>
          </a:p>
          <a:p>
            <a:pPr algn="l"/>
            <a:r>
              <a:rPr lang="en-US" sz="2000">
                <a:solidFill>
                  <a:srgbClr val="00B050"/>
                </a:solidFill>
              </a:rPr>
              <a:t>t</a:t>
            </a:r>
            <a:r>
              <a:rPr lang="en-US" sz="2000" baseline="-25000">
                <a:solidFill>
                  <a:srgbClr val="00B050"/>
                </a:solidFill>
              </a:rPr>
              <a:t>5</a:t>
            </a:r>
            <a:r>
              <a:rPr lang="en-US" sz="2000">
                <a:solidFill>
                  <a:srgbClr val="00B050"/>
                </a:solidFill>
              </a:rPr>
              <a:t>=5</a:t>
            </a:r>
            <a:endParaRPr lang="en-US" sz="2000" baseline="-25000"/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7597775" y="4457700"/>
            <a:ext cx="101600" cy="1301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616825" y="4176713"/>
            <a:ext cx="6858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000"/>
              <a:t>p</a:t>
            </a:r>
            <a:r>
              <a:rPr lang="en-US" sz="2000" baseline="-25000"/>
              <a:t>6</a:t>
            </a:r>
          </a:p>
          <a:p>
            <a:pPr algn="l"/>
            <a:r>
              <a:rPr lang="en-US" sz="2000">
                <a:solidFill>
                  <a:srgbClr val="00B050"/>
                </a:solidFill>
              </a:rPr>
              <a:t>t</a:t>
            </a:r>
            <a:r>
              <a:rPr lang="en-US" sz="2000" baseline="-25000">
                <a:solidFill>
                  <a:srgbClr val="00B050"/>
                </a:solidFill>
              </a:rPr>
              <a:t>6</a:t>
            </a:r>
            <a:r>
              <a:rPr lang="en-US" sz="2000">
                <a:solidFill>
                  <a:srgbClr val="00B050"/>
                </a:solidFill>
              </a:rPr>
              <a:t>=6</a:t>
            </a:r>
            <a:endParaRPr lang="en-US" sz="2000" baseline="-25000"/>
          </a:p>
        </p:txBody>
      </p:sp>
      <p:sp>
        <p:nvSpPr>
          <p:cNvPr id="33" name="Oval 32"/>
          <p:cNvSpPr>
            <a:spLocks noChangeAspect="1"/>
          </p:cNvSpPr>
          <p:nvPr/>
        </p:nvSpPr>
        <p:spPr bwMode="auto">
          <a:xfrm>
            <a:off x="5073650" y="4899025"/>
            <a:ext cx="152400" cy="196850"/>
          </a:xfrm>
          <a:prstGeom prst="ellipse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34" name="Oval 33"/>
          <p:cNvSpPr>
            <a:spLocks noChangeAspect="1"/>
          </p:cNvSpPr>
          <p:nvPr/>
        </p:nvSpPr>
        <p:spPr bwMode="auto">
          <a:xfrm>
            <a:off x="4629150" y="4408488"/>
            <a:ext cx="152400" cy="195262"/>
          </a:xfrm>
          <a:prstGeom prst="ellipse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 bwMode="auto">
          <a:xfrm>
            <a:off x="5219700" y="3846513"/>
            <a:ext cx="152400" cy="195262"/>
          </a:xfrm>
          <a:prstGeom prst="ellipse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 bwMode="auto">
          <a:xfrm>
            <a:off x="6191250" y="4646613"/>
            <a:ext cx="152400" cy="195262"/>
          </a:xfrm>
          <a:prstGeom prst="ellipse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37" name="Oval 36"/>
          <p:cNvSpPr>
            <a:spLocks noChangeAspect="1"/>
          </p:cNvSpPr>
          <p:nvPr/>
        </p:nvSpPr>
        <p:spPr bwMode="auto">
          <a:xfrm>
            <a:off x="6867525" y="5170488"/>
            <a:ext cx="152400" cy="195262"/>
          </a:xfrm>
          <a:prstGeom prst="ellipse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38" name="Oval 37"/>
          <p:cNvSpPr>
            <a:spLocks noChangeAspect="1"/>
          </p:cNvSpPr>
          <p:nvPr/>
        </p:nvSpPr>
        <p:spPr bwMode="auto">
          <a:xfrm>
            <a:off x="7562850" y="4427538"/>
            <a:ext cx="152400" cy="195262"/>
          </a:xfrm>
          <a:prstGeom prst="ellipse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build="p"/>
      <p:bldP spid="27" grpId="0" build="p"/>
      <p:bldP spid="28" grpId="0" build="p"/>
      <p:bldP spid="29" grpId="0" build="p"/>
      <p:bldP spid="30" grpId="0" build="p"/>
      <p:bldP spid="31" grpId="0" build="p" animBg="1"/>
      <p:bldP spid="32" grpId="0" build="p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de-DE" sz="4000" smtClean="0">
                <a:solidFill>
                  <a:schemeClr val="accent2"/>
                </a:solidFill>
              </a:rPr>
              <a:t>Trajectories and Sampling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42900" y="1169988"/>
            <a:ext cx="8304213" cy="501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buFont typeface="Symbol" pitchFamily="18" charset="2"/>
              <a:buChar char="·"/>
            </a:pPr>
            <a:r>
              <a:rPr lang="en-US" sz="2000" dirty="0"/>
              <a:t> A </a:t>
            </a:r>
            <a:r>
              <a:rPr lang="en-US" sz="2000" b="1" dirty="0"/>
              <a:t>trajectory</a:t>
            </a:r>
            <a:r>
              <a:rPr lang="en-US" sz="2000" dirty="0"/>
              <a:t> is a sequence of position samples: p</a:t>
            </a:r>
            <a:r>
              <a:rPr lang="en-US" sz="2000" baseline="-25000" dirty="0"/>
              <a:t>1</a:t>
            </a:r>
            <a:r>
              <a:rPr lang="en-US" sz="2000" dirty="0"/>
              <a:t>,…,</a:t>
            </a:r>
            <a:r>
              <a:rPr lang="en-US" sz="2000" dirty="0" err="1"/>
              <a:t>p</a:t>
            </a:r>
            <a:r>
              <a:rPr lang="en-US" sz="2000" baseline="-25000" dirty="0" err="1"/>
              <a:t>n</a:t>
            </a:r>
            <a:endParaRPr lang="en-US" sz="2000" baseline="-25000" dirty="0"/>
          </a:p>
          <a:p>
            <a:pPr algn="l">
              <a:lnSpc>
                <a:spcPct val="90000"/>
              </a:lnSpc>
              <a:buFont typeface="Symbol" pitchFamily="18" charset="2"/>
              <a:buChar char="·"/>
            </a:pPr>
            <a:r>
              <a:rPr lang="en-US" sz="2000" dirty="0"/>
              <a:t> Each p</a:t>
            </a:r>
            <a:r>
              <a:rPr lang="en-US" sz="2000" baseline="-25000" dirty="0"/>
              <a:t>i</a:t>
            </a:r>
            <a:r>
              <a:rPr lang="en-US" sz="2000" dirty="0"/>
              <a:t> minimally consists  of:</a:t>
            </a:r>
          </a:p>
          <a:p>
            <a:pPr lvl="1" algn="l">
              <a:lnSpc>
                <a:spcPct val="90000"/>
              </a:lnSpc>
              <a:buFont typeface="Symbol" pitchFamily="18" charset="2"/>
              <a:buChar char="·"/>
            </a:pPr>
            <a:r>
              <a:rPr lang="en-US" sz="2000" dirty="0"/>
              <a:t> position measurement (e.g., latitude/longitude; (</a:t>
            </a:r>
            <a:r>
              <a:rPr lang="en-US" sz="2000" dirty="0" err="1"/>
              <a:t>x,y</a:t>
            </a:r>
            <a:r>
              <a:rPr lang="en-US" sz="2000" dirty="0"/>
              <a:t>)-coordinate)</a:t>
            </a:r>
          </a:p>
          <a:p>
            <a:pPr lvl="1" algn="l">
              <a:lnSpc>
                <a:spcPct val="90000"/>
              </a:lnSpc>
              <a:buFont typeface="Symbol" pitchFamily="18" charset="2"/>
              <a:buChar char="·"/>
            </a:pPr>
            <a:r>
              <a:rPr lang="en-US" sz="2000" dirty="0"/>
              <a:t> time stamp</a:t>
            </a:r>
          </a:p>
          <a:p>
            <a:pPr lvl="1" algn="l">
              <a:lnSpc>
                <a:spcPct val="90000"/>
              </a:lnSpc>
              <a:buFont typeface="Symbol" pitchFamily="18" charset="2"/>
              <a:buChar char="·"/>
            </a:pP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 e.g., p</a:t>
            </a:r>
            <a:r>
              <a:rPr lang="en-US" sz="2000" baseline="-25000" dirty="0">
                <a:sym typeface="Symbol" pitchFamily="18" charset="2"/>
              </a:rPr>
              <a:t>i</a:t>
            </a:r>
            <a:r>
              <a:rPr lang="en-US" sz="2000" dirty="0">
                <a:sym typeface="Symbol" pitchFamily="18" charset="2"/>
              </a:rPr>
              <a:t> = (x</a:t>
            </a:r>
            <a:r>
              <a:rPr lang="en-US" sz="2000" baseline="-25000" dirty="0">
                <a:sym typeface="Symbol" pitchFamily="18" charset="2"/>
              </a:rPr>
              <a:t>i</a:t>
            </a:r>
            <a:r>
              <a:rPr lang="en-US" sz="2000" dirty="0">
                <a:sym typeface="Symbol" pitchFamily="18" charset="2"/>
              </a:rPr>
              <a:t>, </a:t>
            </a:r>
            <a:r>
              <a:rPr lang="en-US" sz="2000" dirty="0" err="1">
                <a:sym typeface="Symbol" pitchFamily="18" charset="2"/>
              </a:rPr>
              <a:t>y</a:t>
            </a:r>
            <a:r>
              <a:rPr lang="en-US" sz="2000" baseline="-25000" dirty="0" err="1">
                <a:sym typeface="Symbol" pitchFamily="18" charset="2"/>
              </a:rPr>
              <a:t>i</a:t>
            </a:r>
            <a:r>
              <a:rPr lang="en-US" sz="2000" dirty="0">
                <a:sym typeface="Symbol" pitchFamily="18" charset="2"/>
              </a:rPr>
              <a:t>, </a:t>
            </a:r>
            <a:r>
              <a:rPr lang="en-US" sz="2000" dirty="0" err="1">
                <a:sym typeface="Symbol" pitchFamily="18" charset="2"/>
              </a:rPr>
              <a:t>t</a:t>
            </a:r>
            <a:r>
              <a:rPr lang="en-US" sz="2000" baseline="-25000" dirty="0" err="1">
                <a:sym typeface="Symbol" pitchFamily="18" charset="2"/>
              </a:rPr>
              <a:t>i</a:t>
            </a:r>
            <a:r>
              <a:rPr lang="en-US" sz="2000" dirty="0" smtClean="0">
                <a:sym typeface="Symbol" pitchFamily="18" charset="2"/>
              </a:rPr>
              <a:t>)</a:t>
            </a:r>
            <a:br>
              <a:rPr lang="en-US" sz="2000" dirty="0" smtClean="0">
                <a:sym typeface="Symbol" pitchFamily="18" charset="2"/>
              </a:rPr>
            </a:br>
            <a:endParaRPr lang="en-US" sz="800" dirty="0"/>
          </a:p>
          <a:p>
            <a:pPr algn="l">
              <a:lnSpc>
                <a:spcPct val="90000"/>
              </a:lnSpc>
              <a:buFont typeface="Symbol" pitchFamily="18" charset="2"/>
              <a:buChar char="·"/>
            </a:pPr>
            <a:r>
              <a:rPr lang="en-US" sz="2000" dirty="0"/>
              <a:t> Such a trajectory is a finite sample of a </a:t>
            </a:r>
            <a:r>
              <a:rPr lang="en-US" sz="2000" dirty="0">
                <a:solidFill>
                  <a:srgbClr val="0066FF"/>
                </a:solidFill>
              </a:rPr>
              <a:t>continuous curve f</a:t>
            </a:r>
            <a:r>
              <a:rPr lang="en-US" sz="2000" dirty="0"/>
              <a:t>:[t</a:t>
            </a:r>
            <a:r>
              <a:rPr lang="en-US" sz="2000" baseline="-25000" dirty="0"/>
              <a:t>1</a:t>
            </a:r>
            <a:r>
              <a:rPr lang="en-US" sz="2000" dirty="0"/>
              <a:t>, </a:t>
            </a:r>
            <a:r>
              <a:rPr lang="en-US" sz="2000" dirty="0" err="1"/>
              <a:t>t</a:t>
            </a:r>
            <a:r>
              <a:rPr lang="en-US" sz="2000" baseline="-25000" dirty="0" err="1"/>
              <a:t>n</a:t>
            </a:r>
            <a:r>
              <a:rPr lang="en-US" sz="2000" dirty="0"/>
              <a:t>]  </a:t>
            </a:r>
            <a:r>
              <a:rPr lang="en-US" sz="2000" dirty="0">
                <a:sym typeface="Symbol" pitchFamily="18" charset="2"/>
              </a:rPr>
              <a:t> R</a:t>
            </a:r>
            <a:r>
              <a:rPr lang="en-US" sz="2000" baseline="30000" dirty="0">
                <a:sym typeface="Symbol" pitchFamily="18" charset="2"/>
              </a:rPr>
              <a:t>2</a:t>
            </a:r>
            <a:r>
              <a:rPr lang="en-US" sz="2000" dirty="0">
                <a:sym typeface="Symbol" pitchFamily="18" charset="2"/>
              </a:rPr>
              <a:t> </a:t>
            </a:r>
          </a:p>
          <a:p>
            <a:pPr algn="l">
              <a:lnSpc>
                <a:spcPct val="90000"/>
              </a:lnSpc>
              <a:buFont typeface="Symbol" pitchFamily="18" charset="2"/>
              <a:buChar char="·"/>
            </a:pPr>
            <a:r>
              <a:rPr lang="en-US" sz="2000" dirty="0">
                <a:sym typeface="Symbol" pitchFamily="18" charset="2"/>
              </a:rPr>
              <a:t> Clearly there are many possible</a:t>
            </a:r>
            <a:br>
              <a:rPr lang="en-US" sz="2000" dirty="0">
                <a:sym typeface="Symbol" pitchFamily="18" charset="2"/>
              </a:rPr>
            </a:br>
            <a:r>
              <a:rPr lang="en-US" sz="2000" dirty="0">
                <a:sym typeface="Symbol" pitchFamily="18" charset="2"/>
              </a:rPr>
              <a:t>   choices for </a:t>
            </a:r>
            <a:r>
              <a:rPr lang="en-US" sz="2000" dirty="0">
                <a:solidFill>
                  <a:srgbClr val="0066FF"/>
                </a:solidFill>
                <a:sym typeface="Symbol" pitchFamily="18" charset="2"/>
              </a:rPr>
              <a:t>f </a:t>
            </a:r>
            <a:endParaRPr lang="en-US" sz="2000" dirty="0" smtClean="0">
              <a:solidFill>
                <a:srgbClr val="0066FF"/>
              </a:solidFill>
              <a:sym typeface="Symbol" pitchFamily="18" charset="2"/>
            </a:endParaRPr>
          </a:p>
          <a:p>
            <a:pPr algn="l">
              <a:lnSpc>
                <a:spcPct val="90000"/>
              </a:lnSpc>
              <a:buFont typeface="Symbol" pitchFamily="18" charset="2"/>
              <a:buChar char="·"/>
            </a:pPr>
            <a:r>
              <a:rPr lang="en-US" sz="2000" dirty="0">
                <a:solidFill>
                  <a:srgbClr val="0066FF"/>
                </a:solidFill>
                <a:sym typeface="Symbol" pitchFamily="18" charset="2"/>
              </a:rPr>
              <a:t> </a:t>
            </a:r>
            <a:r>
              <a:rPr lang="en-US" sz="2000" dirty="0"/>
              <a:t>There are also many possible </a:t>
            </a:r>
            <a:r>
              <a:rPr lang="en-US" sz="2000" dirty="0" smtClean="0"/>
              <a:t>choices</a:t>
            </a:r>
            <a:br>
              <a:rPr lang="en-US" sz="2000" dirty="0" smtClean="0"/>
            </a:br>
            <a:r>
              <a:rPr lang="en-US" sz="2000" dirty="0" smtClean="0"/>
              <a:t>   for </a:t>
            </a:r>
            <a:r>
              <a:rPr lang="en-US" sz="2000" dirty="0"/>
              <a:t>parameterizations in between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sample </a:t>
            </a:r>
            <a:r>
              <a:rPr lang="en-US" sz="2000" dirty="0"/>
              <a:t>points</a:t>
            </a:r>
          </a:p>
          <a:p>
            <a:pPr algn="l">
              <a:lnSpc>
                <a:spcPct val="90000"/>
              </a:lnSpc>
              <a:buFont typeface="Symbol" pitchFamily="18" charset="2"/>
              <a:buChar char="·"/>
            </a:pPr>
            <a:r>
              <a:rPr lang="en-US" sz="2000" dirty="0" smtClean="0">
                <a:sym typeface="Symbol" pitchFamily="18" charset="2"/>
              </a:rPr>
              <a:t> For </a:t>
            </a:r>
            <a:r>
              <a:rPr lang="en-US" sz="2000" dirty="0">
                <a:sym typeface="Symbol" pitchFamily="18" charset="2"/>
              </a:rPr>
              <a:t>simplicity, </a:t>
            </a:r>
            <a:r>
              <a:rPr lang="en-US" sz="2000" dirty="0">
                <a:solidFill>
                  <a:srgbClr val="0066FF"/>
                </a:solidFill>
                <a:sym typeface="Symbol" pitchFamily="18" charset="2"/>
              </a:rPr>
              <a:t>f </a:t>
            </a:r>
            <a:r>
              <a:rPr lang="en-US" sz="2000" dirty="0">
                <a:sym typeface="Symbol" pitchFamily="18" charset="2"/>
              </a:rPr>
              <a:t>is often assumed to </a:t>
            </a:r>
            <a:r>
              <a:rPr lang="en-US" sz="2000" dirty="0" smtClean="0">
                <a:sym typeface="Symbol" pitchFamily="18" charset="2"/>
              </a:rPr>
              <a:t/>
            </a:r>
            <a:br>
              <a:rPr lang="en-US" sz="2000" dirty="0" smtClean="0">
                <a:sym typeface="Symbol" pitchFamily="18" charset="2"/>
              </a:rPr>
            </a:br>
            <a:r>
              <a:rPr lang="en-US" sz="2000" dirty="0" smtClean="0">
                <a:sym typeface="Symbol" pitchFamily="18" charset="2"/>
              </a:rPr>
              <a:t>   be a </a:t>
            </a:r>
            <a:r>
              <a:rPr lang="en-US" sz="2000" dirty="0">
                <a:sym typeface="Symbol" pitchFamily="18" charset="2"/>
              </a:rPr>
              <a:t>piecewise linear interpolation</a:t>
            </a:r>
            <a:r>
              <a:rPr lang="en-US" sz="2000" dirty="0" smtClean="0">
                <a:sym typeface="Symbol" pitchFamily="18" charset="2"/>
              </a:rPr>
              <a:t>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258763" y="1133475"/>
            <a:ext cx="7970837" cy="2166938"/>
          </a:xfrm>
          <a:prstGeom prst="rect">
            <a:avLst/>
          </a:prstGeom>
          <a:noFill/>
          <a:ln w="25400" algn="ctr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/>
          <a:lstStyle/>
          <a:p>
            <a:endParaRPr lang="en-US"/>
          </a:p>
        </p:txBody>
      </p:sp>
      <p:sp>
        <p:nvSpPr>
          <p:cNvPr id="9221" name="Oval 4"/>
          <p:cNvSpPr>
            <a:spLocks noChangeArrowheads="1"/>
          </p:cNvSpPr>
          <p:nvPr/>
        </p:nvSpPr>
        <p:spPr bwMode="auto">
          <a:xfrm>
            <a:off x="5229225" y="5073650"/>
            <a:ext cx="101600" cy="1301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9222" name="Oval 5"/>
          <p:cNvSpPr>
            <a:spLocks noChangeArrowheads="1"/>
          </p:cNvSpPr>
          <p:nvPr/>
        </p:nvSpPr>
        <p:spPr bwMode="auto">
          <a:xfrm>
            <a:off x="6818313" y="5299075"/>
            <a:ext cx="101600" cy="1301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9223" name="Oval 6"/>
          <p:cNvSpPr>
            <a:spLocks noChangeArrowheads="1"/>
          </p:cNvSpPr>
          <p:nvPr/>
        </p:nvSpPr>
        <p:spPr bwMode="auto">
          <a:xfrm>
            <a:off x="7493000" y="5829300"/>
            <a:ext cx="101600" cy="1301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9224" name="Oval 7"/>
          <p:cNvSpPr>
            <a:spLocks noChangeArrowheads="1"/>
          </p:cNvSpPr>
          <p:nvPr/>
        </p:nvSpPr>
        <p:spPr bwMode="auto">
          <a:xfrm>
            <a:off x="5686425" y="5530850"/>
            <a:ext cx="101600" cy="1301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9225" name="Oval 8"/>
          <p:cNvSpPr>
            <a:spLocks noChangeArrowheads="1"/>
          </p:cNvSpPr>
          <p:nvPr/>
        </p:nvSpPr>
        <p:spPr bwMode="auto">
          <a:xfrm>
            <a:off x="5838825" y="4492625"/>
            <a:ext cx="101600" cy="1317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5373688" y="5567363"/>
            <a:ext cx="6873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000"/>
              <a:t>p</a:t>
            </a:r>
            <a:r>
              <a:rPr lang="en-US" sz="2000" baseline="-25000"/>
              <a:t>1</a:t>
            </a:r>
          </a:p>
          <a:p>
            <a:pPr algn="l"/>
            <a:r>
              <a:rPr lang="en-US" sz="2000">
                <a:solidFill>
                  <a:srgbClr val="FF0000"/>
                </a:solidFill>
              </a:rPr>
              <a:t>t</a:t>
            </a:r>
            <a:r>
              <a:rPr lang="en-US" sz="2000" baseline="-25000">
                <a:solidFill>
                  <a:srgbClr val="FF0000"/>
                </a:solidFill>
              </a:rPr>
              <a:t>1</a:t>
            </a:r>
            <a:r>
              <a:rPr lang="en-US" sz="2000">
                <a:solidFill>
                  <a:srgbClr val="FF0000"/>
                </a:solidFill>
              </a:rPr>
              <a:t>=1</a:t>
            </a:r>
            <a:endParaRPr lang="en-US" sz="2000" baseline="-25000">
              <a:solidFill>
                <a:srgbClr val="FF0000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81613" y="4543425"/>
            <a:ext cx="2946400" cy="1358900"/>
          </a:xfrm>
          <a:custGeom>
            <a:avLst/>
            <a:gdLst>
              <a:gd name="T0" fmla="*/ 457200 w 2946400"/>
              <a:gd name="T1" fmla="*/ 1047750 h 1358900"/>
              <a:gd name="T2" fmla="*/ 0 w 2946400"/>
              <a:gd name="T3" fmla="*/ 603250 h 1358900"/>
              <a:gd name="T4" fmla="*/ 615950 w 2946400"/>
              <a:gd name="T5" fmla="*/ 0 h 1358900"/>
              <a:gd name="T6" fmla="*/ 1593850 w 2946400"/>
              <a:gd name="T7" fmla="*/ 812800 h 1358900"/>
              <a:gd name="T8" fmla="*/ 2273300 w 2946400"/>
              <a:gd name="T9" fmla="*/ 1358900 h 1358900"/>
              <a:gd name="T10" fmla="*/ 2946400 w 2946400"/>
              <a:gd name="T11" fmla="*/ 596900 h 13589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46400"/>
              <a:gd name="T19" fmla="*/ 0 h 1358900"/>
              <a:gd name="T20" fmla="*/ 2946400 w 2946400"/>
              <a:gd name="T21" fmla="*/ 1358900 h 13589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46400" h="1358900">
                <a:moveTo>
                  <a:pt x="457200" y="1047750"/>
                </a:moveTo>
                <a:lnTo>
                  <a:pt x="0" y="603250"/>
                </a:lnTo>
                <a:lnTo>
                  <a:pt x="615950" y="0"/>
                </a:lnTo>
                <a:lnTo>
                  <a:pt x="1593850" y="812800"/>
                </a:lnTo>
                <a:lnTo>
                  <a:pt x="2273300" y="1358900"/>
                </a:lnTo>
                <a:lnTo>
                  <a:pt x="2946400" y="596900"/>
                </a:lnTo>
              </a:path>
            </a:pathLst>
          </a:custGeom>
          <a:noFill/>
          <a:ln w="254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9228" name="TextBox 11"/>
          <p:cNvSpPr txBox="1">
            <a:spLocks noChangeArrowheads="1"/>
          </p:cNvSpPr>
          <p:nvPr/>
        </p:nvSpPr>
        <p:spPr bwMode="auto">
          <a:xfrm>
            <a:off x="4838700" y="4918075"/>
            <a:ext cx="6873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000"/>
              <a:t>p</a:t>
            </a:r>
            <a:r>
              <a:rPr lang="en-US" sz="2000" baseline="-25000"/>
              <a:t>2</a:t>
            </a:r>
          </a:p>
          <a:p>
            <a:pPr algn="l"/>
            <a:r>
              <a:rPr lang="en-US" sz="2000">
                <a:solidFill>
                  <a:srgbClr val="FF0000"/>
                </a:solidFill>
              </a:rPr>
              <a:t>t</a:t>
            </a:r>
            <a:r>
              <a:rPr lang="en-US" sz="2000" baseline="-25000">
                <a:solidFill>
                  <a:srgbClr val="FF0000"/>
                </a:solidFill>
              </a:rPr>
              <a:t>2</a:t>
            </a:r>
            <a:r>
              <a:rPr lang="en-US" sz="2000">
                <a:solidFill>
                  <a:srgbClr val="FF0000"/>
                </a:solidFill>
              </a:rPr>
              <a:t>=2</a:t>
            </a:r>
            <a:endParaRPr lang="en-US" sz="2000" baseline="-25000">
              <a:solidFill>
                <a:srgbClr val="FF0000"/>
              </a:solidFill>
            </a:endParaRPr>
          </a:p>
        </p:txBody>
      </p:sp>
      <p:sp>
        <p:nvSpPr>
          <p:cNvPr id="9229" name="TextBox 12"/>
          <p:cNvSpPr txBox="1">
            <a:spLocks noChangeArrowheads="1"/>
          </p:cNvSpPr>
          <p:nvPr/>
        </p:nvSpPr>
        <p:spPr bwMode="auto">
          <a:xfrm>
            <a:off x="5653088" y="4213225"/>
            <a:ext cx="6858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000"/>
              <a:t>p</a:t>
            </a:r>
            <a:r>
              <a:rPr lang="en-US" sz="2000" baseline="-25000"/>
              <a:t>3</a:t>
            </a:r>
            <a:br>
              <a:rPr lang="en-US" sz="2000" baseline="-25000"/>
            </a:br>
            <a:r>
              <a:rPr lang="en-US" sz="2000" baseline="-25000"/>
              <a:t/>
            </a:r>
            <a:br>
              <a:rPr lang="en-US" sz="2000" baseline="-25000"/>
            </a:br>
            <a:endParaRPr lang="en-US" sz="2000" baseline="-25000"/>
          </a:p>
          <a:p>
            <a:pPr algn="l"/>
            <a:r>
              <a:rPr lang="en-US" sz="2000">
                <a:solidFill>
                  <a:srgbClr val="FF0000"/>
                </a:solidFill>
              </a:rPr>
              <a:t>t</a:t>
            </a:r>
            <a:r>
              <a:rPr lang="en-US" sz="2000" baseline="-25000">
                <a:solidFill>
                  <a:srgbClr val="FF0000"/>
                </a:solidFill>
              </a:rPr>
              <a:t>3</a:t>
            </a:r>
            <a:r>
              <a:rPr lang="en-US" sz="2000">
                <a:solidFill>
                  <a:srgbClr val="FF0000"/>
                </a:solidFill>
              </a:rPr>
              <a:t>=3</a:t>
            </a:r>
            <a:endParaRPr lang="en-US" sz="2000" baseline="-25000">
              <a:solidFill>
                <a:srgbClr val="FF0000"/>
              </a:solidFill>
            </a:endParaRPr>
          </a:p>
        </p:txBody>
      </p:sp>
      <p:sp>
        <p:nvSpPr>
          <p:cNvPr id="9230" name="TextBox 13"/>
          <p:cNvSpPr txBox="1">
            <a:spLocks noChangeArrowheads="1"/>
          </p:cNvSpPr>
          <p:nvPr/>
        </p:nvSpPr>
        <p:spPr bwMode="auto">
          <a:xfrm>
            <a:off x="6794500" y="4918075"/>
            <a:ext cx="7540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000"/>
              <a:t> p</a:t>
            </a:r>
            <a:r>
              <a:rPr lang="en-US" sz="2000" baseline="-25000"/>
              <a:t>4</a:t>
            </a:r>
          </a:p>
          <a:p>
            <a:pPr algn="l"/>
            <a:r>
              <a:rPr lang="en-US" sz="2000">
                <a:solidFill>
                  <a:srgbClr val="00B050"/>
                </a:solidFill>
              </a:rPr>
              <a:t> </a:t>
            </a:r>
            <a:r>
              <a:rPr lang="en-US" sz="2000">
                <a:solidFill>
                  <a:srgbClr val="FF0000"/>
                </a:solidFill>
              </a:rPr>
              <a:t> t</a:t>
            </a:r>
            <a:r>
              <a:rPr lang="en-US" sz="2000" baseline="-25000">
                <a:solidFill>
                  <a:srgbClr val="FF0000"/>
                </a:solidFill>
              </a:rPr>
              <a:t>4</a:t>
            </a:r>
            <a:r>
              <a:rPr lang="en-US" sz="2000">
                <a:solidFill>
                  <a:srgbClr val="FF0000"/>
                </a:solidFill>
              </a:rPr>
              <a:t>=8</a:t>
            </a:r>
            <a:endParaRPr lang="en-US" sz="2000" baseline="-25000">
              <a:solidFill>
                <a:srgbClr val="FF0000"/>
              </a:solidFill>
            </a:endParaRPr>
          </a:p>
        </p:txBody>
      </p:sp>
      <p:sp>
        <p:nvSpPr>
          <p:cNvPr id="9231" name="TextBox 14"/>
          <p:cNvSpPr txBox="1">
            <a:spLocks noChangeArrowheads="1"/>
          </p:cNvSpPr>
          <p:nvPr/>
        </p:nvSpPr>
        <p:spPr bwMode="auto">
          <a:xfrm>
            <a:off x="7318375" y="5481638"/>
            <a:ext cx="8286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000"/>
              <a:t>p</a:t>
            </a:r>
            <a:r>
              <a:rPr lang="en-US" sz="2000" baseline="-25000"/>
              <a:t>5</a:t>
            </a:r>
            <a:br>
              <a:rPr lang="en-US" sz="2000" baseline="-25000"/>
            </a:br>
            <a:endParaRPr lang="en-US" sz="2000" baseline="-25000"/>
          </a:p>
          <a:p>
            <a:pPr algn="l"/>
            <a:r>
              <a:rPr lang="en-US" sz="2000">
                <a:solidFill>
                  <a:srgbClr val="FF0000"/>
                </a:solidFill>
              </a:rPr>
              <a:t>t</a:t>
            </a:r>
            <a:r>
              <a:rPr lang="en-US" sz="2000" baseline="-25000">
                <a:solidFill>
                  <a:srgbClr val="FF0000"/>
                </a:solidFill>
              </a:rPr>
              <a:t>5</a:t>
            </a:r>
            <a:r>
              <a:rPr lang="en-US" sz="2000">
                <a:solidFill>
                  <a:srgbClr val="FF0000"/>
                </a:solidFill>
              </a:rPr>
              <a:t>=14</a:t>
            </a:r>
            <a:endParaRPr lang="en-US" sz="2000" baseline="-25000">
              <a:solidFill>
                <a:srgbClr val="FF0000"/>
              </a:solidFill>
            </a:endParaRPr>
          </a:p>
        </p:txBody>
      </p:sp>
      <p:sp>
        <p:nvSpPr>
          <p:cNvPr id="9232" name="Oval 15"/>
          <p:cNvSpPr>
            <a:spLocks noChangeArrowheads="1"/>
          </p:cNvSpPr>
          <p:nvPr/>
        </p:nvSpPr>
        <p:spPr bwMode="auto">
          <a:xfrm>
            <a:off x="8194675" y="5072063"/>
            <a:ext cx="101600" cy="1317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9233" name="TextBox 16"/>
          <p:cNvSpPr txBox="1">
            <a:spLocks noChangeArrowheads="1"/>
          </p:cNvSpPr>
          <p:nvPr/>
        </p:nvSpPr>
        <p:spPr bwMode="auto">
          <a:xfrm>
            <a:off x="8213725" y="4792663"/>
            <a:ext cx="7461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000"/>
              <a:t>p</a:t>
            </a:r>
            <a:r>
              <a:rPr lang="en-US" sz="2000" baseline="-25000"/>
              <a:t>6</a:t>
            </a:r>
          </a:p>
          <a:p>
            <a:pPr algn="l"/>
            <a:r>
              <a:rPr lang="en-US" sz="2000">
                <a:solidFill>
                  <a:srgbClr val="FF0000"/>
                </a:solidFill>
              </a:rPr>
              <a:t>t</a:t>
            </a:r>
            <a:r>
              <a:rPr lang="en-US" sz="2000" baseline="-25000">
                <a:solidFill>
                  <a:srgbClr val="FF0000"/>
                </a:solidFill>
              </a:rPr>
              <a:t>6</a:t>
            </a:r>
            <a:r>
              <a:rPr lang="en-US" sz="2000">
                <a:solidFill>
                  <a:srgbClr val="FF0000"/>
                </a:solidFill>
              </a:rPr>
              <a:t>=15</a:t>
            </a:r>
            <a:endParaRPr lang="en-US" sz="2000" baseline="-25000">
              <a:solidFill>
                <a:srgbClr val="FF0000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5256213" y="4330700"/>
            <a:ext cx="2979737" cy="1674813"/>
          </a:xfrm>
          <a:custGeom>
            <a:avLst/>
            <a:gdLst>
              <a:gd name="T0" fmla="*/ 477857 w 2980267"/>
              <a:gd name="T1" fmla="*/ 1261258 h 1675342"/>
              <a:gd name="T2" fmla="*/ 103609 w 2980267"/>
              <a:gd name="T3" fmla="*/ 1166189 h 1675342"/>
              <a:gd name="T4" fmla="*/ 40175 w 2980267"/>
              <a:gd name="T5" fmla="*/ 811262 h 1675342"/>
              <a:gd name="T6" fmla="*/ 71889 w 2980267"/>
              <a:gd name="T7" fmla="*/ 354928 h 1675342"/>
              <a:gd name="T8" fmla="*/ 471513 w 2980267"/>
              <a:gd name="T9" fmla="*/ 633800 h 1675342"/>
              <a:gd name="T10" fmla="*/ 471513 w 2980267"/>
              <a:gd name="T11" fmla="*/ 633800 h 1675342"/>
              <a:gd name="T12" fmla="*/ 630095 w 2980267"/>
              <a:gd name="T13" fmla="*/ 240844 h 1675342"/>
              <a:gd name="T14" fmla="*/ 1181958 w 2980267"/>
              <a:gd name="T15" fmla="*/ 95070 h 1675342"/>
              <a:gd name="T16" fmla="*/ 718899 w 2980267"/>
              <a:gd name="T17" fmla="*/ 811262 h 1675342"/>
              <a:gd name="T18" fmla="*/ 1448376 w 2980267"/>
              <a:gd name="T19" fmla="*/ 133098 h 1675342"/>
              <a:gd name="T20" fmla="*/ 909197 w 2980267"/>
              <a:gd name="T21" fmla="*/ 1033090 h 1675342"/>
              <a:gd name="T22" fmla="*/ 1803596 w 2980267"/>
              <a:gd name="T23" fmla="*/ 69718 h 1675342"/>
              <a:gd name="T24" fmla="*/ 1613297 w 2980267"/>
              <a:gd name="T25" fmla="*/ 1026752 h 1675342"/>
              <a:gd name="T26" fmla="*/ 1530836 w 2980267"/>
              <a:gd name="T27" fmla="*/ 1546467 h 1675342"/>
              <a:gd name="T28" fmla="*/ 2266652 w 2980267"/>
              <a:gd name="T29" fmla="*/ 1552805 h 1675342"/>
              <a:gd name="T30" fmla="*/ 2977087 w 2980267"/>
              <a:gd name="T31" fmla="*/ 830276 h 167534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980267"/>
              <a:gd name="T49" fmla="*/ 0 h 1675342"/>
              <a:gd name="T50" fmla="*/ 2980267 w 2980267"/>
              <a:gd name="T51" fmla="*/ 1675342 h 167534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980267" h="1675342">
                <a:moveTo>
                  <a:pt x="478367" y="1263650"/>
                </a:moveTo>
                <a:cubicBezTo>
                  <a:pt x="327554" y="1253596"/>
                  <a:pt x="176742" y="1243542"/>
                  <a:pt x="103717" y="1168400"/>
                </a:cubicBezTo>
                <a:cubicBezTo>
                  <a:pt x="30692" y="1093258"/>
                  <a:pt x="45509" y="948267"/>
                  <a:pt x="40217" y="812800"/>
                </a:cubicBezTo>
                <a:cubicBezTo>
                  <a:pt x="34925" y="677333"/>
                  <a:pt x="0" y="385233"/>
                  <a:pt x="71967" y="355600"/>
                </a:cubicBezTo>
                <a:cubicBezTo>
                  <a:pt x="143934" y="325967"/>
                  <a:pt x="472017" y="635000"/>
                  <a:pt x="472017" y="635000"/>
                </a:cubicBezTo>
                <a:cubicBezTo>
                  <a:pt x="498475" y="569383"/>
                  <a:pt x="512234" y="331258"/>
                  <a:pt x="630767" y="241300"/>
                </a:cubicBezTo>
                <a:cubicBezTo>
                  <a:pt x="749300" y="151342"/>
                  <a:pt x="1168400" y="0"/>
                  <a:pt x="1183217" y="95250"/>
                </a:cubicBezTo>
                <a:cubicBezTo>
                  <a:pt x="1198034" y="190500"/>
                  <a:pt x="675217" y="806450"/>
                  <a:pt x="719667" y="812800"/>
                </a:cubicBezTo>
                <a:cubicBezTo>
                  <a:pt x="764117" y="819150"/>
                  <a:pt x="1418167" y="96308"/>
                  <a:pt x="1449917" y="133350"/>
                </a:cubicBezTo>
                <a:cubicBezTo>
                  <a:pt x="1481667" y="170392"/>
                  <a:pt x="850900" y="1045633"/>
                  <a:pt x="910167" y="1035050"/>
                </a:cubicBezTo>
                <a:cubicBezTo>
                  <a:pt x="969434" y="1024467"/>
                  <a:pt x="1688042" y="70908"/>
                  <a:pt x="1805517" y="69850"/>
                </a:cubicBezTo>
                <a:cubicBezTo>
                  <a:pt x="1922992" y="68792"/>
                  <a:pt x="1660525" y="782108"/>
                  <a:pt x="1615017" y="1028700"/>
                </a:cubicBezTo>
                <a:cubicBezTo>
                  <a:pt x="1569509" y="1275292"/>
                  <a:pt x="1423459" y="1461558"/>
                  <a:pt x="1532467" y="1549400"/>
                </a:cubicBezTo>
                <a:cubicBezTo>
                  <a:pt x="1641475" y="1637242"/>
                  <a:pt x="2027767" y="1675342"/>
                  <a:pt x="2269067" y="1555750"/>
                </a:cubicBezTo>
                <a:cubicBezTo>
                  <a:pt x="2510367" y="1436158"/>
                  <a:pt x="2745317" y="1134004"/>
                  <a:pt x="2980267" y="831850"/>
                </a:cubicBezTo>
              </a:path>
            </a:pathLst>
          </a:custGeom>
          <a:noFill/>
          <a:ln w="254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4286250" y="4254500"/>
            <a:ext cx="4864100" cy="1668463"/>
            <a:chOff x="4286250" y="4254500"/>
            <a:chExt cx="4864100" cy="1668863"/>
          </a:xfrm>
        </p:grpSpPr>
        <p:sp>
          <p:nvSpPr>
            <p:cNvPr id="9240" name="TextBox 27"/>
            <p:cNvSpPr txBox="1">
              <a:spLocks noChangeArrowheads="1"/>
            </p:cNvSpPr>
            <p:nvPr/>
          </p:nvSpPr>
          <p:spPr bwMode="auto">
            <a:xfrm>
              <a:off x="4832350" y="5632450"/>
              <a:ext cx="7239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>
                  <a:solidFill>
                    <a:srgbClr val="0066FF"/>
                  </a:solidFill>
                </a:rPr>
                <a:t>f(1)</a:t>
              </a:r>
              <a:r>
                <a:rPr lang="en-US" sz="2000"/>
                <a:t>=</a:t>
              </a:r>
            </a:p>
          </p:txBody>
        </p:sp>
        <p:sp>
          <p:nvSpPr>
            <p:cNvPr id="9241" name="TextBox 28"/>
            <p:cNvSpPr txBox="1">
              <a:spLocks noChangeArrowheads="1"/>
            </p:cNvSpPr>
            <p:nvPr/>
          </p:nvSpPr>
          <p:spPr bwMode="auto">
            <a:xfrm>
              <a:off x="4286250" y="4965700"/>
              <a:ext cx="723900" cy="290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>
                  <a:solidFill>
                    <a:srgbClr val="0066FF"/>
                  </a:solidFill>
                </a:rPr>
                <a:t>f(2)</a:t>
              </a:r>
              <a:r>
                <a:rPr lang="en-US" sz="2000"/>
                <a:t>=</a:t>
              </a:r>
            </a:p>
          </p:txBody>
        </p:sp>
        <p:sp>
          <p:nvSpPr>
            <p:cNvPr id="9242" name="TextBox 29"/>
            <p:cNvSpPr txBox="1">
              <a:spLocks noChangeArrowheads="1"/>
            </p:cNvSpPr>
            <p:nvPr/>
          </p:nvSpPr>
          <p:spPr bwMode="auto">
            <a:xfrm>
              <a:off x="5086350" y="4254500"/>
              <a:ext cx="723900" cy="290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>
                  <a:solidFill>
                    <a:srgbClr val="0066FF"/>
                  </a:solidFill>
                </a:rPr>
                <a:t>f(3)</a:t>
              </a:r>
              <a:r>
                <a:rPr lang="en-US" sz="2000"/>
                <a:t>=</a:t>
              </a:r>
            </a:p>
          </p:txBody>
        </p:sp>
        <p:sp>
          <p:nvSpPr>
            <p:cNvPr id="9243" name="TextBox 30"/>
            <p:cNvSpPr txBox="1">
              <a:spLocks noChangeArrowheads="1"/>
            </p:cNvSpPr>
            <p:nvPr/>
          </p:nvSpPr>
          <p:spPr bwMode="auto">
            <a:xfrm>
              <a:off x="7080250" y="4978400"/>
              <a:ext cx="723900" cy="290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/>
                <a:t>=</a:t>
              </a:r>
              <a:r>
                <a:rPr lang="en-US" sz="2000">
                  <a:solidFill>
                    <a:srgbClr val="0066FF"/>
                  </a:solidFill>
                </a:rPr>
                <a:t>f(4)</a:t>
              </a:r>
              <a:endParaRPr lang="en-US" sz="2000"/>
            </a:p>
          </p:txBody>
        </p:sp>
        <p:sp>
          <p:nvSpPr>
            <p:cNvPr id="9244" name="TextBox 31"/>
            <p:cNvSpPr txBox="1">
              <a:spLocks noChangeArrowheads="1"/>
            </p:cNvSpPr>
            <p:nvPr/>
          </p:nvSpPr>
          <p:spPr bwMode="auto">
            <a:xfrm>
              <a:off x="7696200" y="5632450"/>
              <a:ext cx="723900" cy="290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/>
                <a:t>=</a:t>
              </a:r>
              <a:r>
                <a:rPr lang="en-US" sz="2000">
                  <a:solidFill>
                    <a:srgbClr val="0066FF"/>
                  </a:solidFill>
                </a:rPr>
                <a:t>f(5)</a:t>
              </a:r>
              <a:endParaRPr lang="en-US" sz="2000"/>
            </a:p>
          </p:txBody>
        </p:sp>
        <p:sp>
          <p:nvSpPr>
            <p:cNvPr id="9245" name="TextBox 32"/>
            <p:cNvSpPr txBox="1">
              <a:spLocks noChangeArrowheads="1"/>
            </p:cNvSpPr>
            <p:nvPr/>
          </p:nvSpPr>
          <p:spPr bwMode="auto">
            <a:xfrm>
              <a:off x="8426450" y="4832350"/>
              <a:ext cx="723900" cy="290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/>
                <a:t>=</a:t>
              </a:r>
              <a:r>
                <a:rPr lang="en-US" sz="2000">
                  <a:solidFill>
                    <a:srgbClr val="0066FF"/>
                  </a:solidFill>
                </a:rPr>
                <a:t>f(6)</a:t>
              </a:r>
              <a:endParaRPr lang="en-US" sz="2000"/>
            </a:p>
          </p:txBody>
        </p:sp>
      </p:grpSp>
      <p:sp>
        <p:nvSpPr>
          <p:cNvPr id="35" name="Oval 34"/>
          <p:cNvSpPr>
            <a:spLocks noChangeAspect="1"/>
          </p:cNvSpPr>
          <p:nvPr/>
        </p:nvSpPr>
        <p:spPr bwMode="auto">
          <a:xfrm>
            <a:off x="6083300" y="5273675"/>
            <a:ext cx="152400" cy="1968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837238" y="5475288"/>
            <a:ext cx="87312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66FF"/>
                </a:solidFill>
                <a:sym typeface="Symbol" pitchFamily="18" charset="2"/>
              </a:rPr>
              <a:t>f(3.5)?</a:t>
            </a:r>
            <a:endParaRPr lang="en-US" sz="2000"/>
          </a:p>
        </p:txBody>
      </p:sp>
      <p:sp>
        <p:nvSpPr>
          <p:cNvPr id="37" name="Oval 36"/>
          <p:cNvSpPr>
            <a:spLocks noChangeAspect="1"/>
          </p:cNvSpPr>
          <p:nvPr/>
        </p:nvSpPr>
        <p:spPr bwMode="auto">
          <a:xfrm>
            <a:off x="6991350" y="4321175"/>
            <a:ext cx="152400" cy="19685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7069138" y="4237038"/>
            <a:ext cx="87312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66FF"/>
                </a:solidFill>
                <a:sym typeface="Symbol" pitchFamily="18" charset="2"/>
              </a:rPr>
              <a:t>f(3.5)?</a:t>
            </a:r>
            <a:endParaRPr lang="en-US" sz="20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  <p:bldP spid="11" grpId="0" uiExpand="1" animBg="1"/>
      <p:bldP spid="26" grpId="0" uiExpand="1" animBg="1"/>
      <p:bldP spid="26" grpId="1" animBg="1"/>
      <p:bldP spid="35" grpId="0" animBg="1"/>
      <p:bldP spid="35" grpId="1" animBg="1"/>
      <p:bldP spid="36" grpId="0"/>
      <p:bldP spid="36" grpId="1"/>
      <p:bldP spid="37" grpId="0" animBg="1"/>
      <p:bldP spid="37" grpId="1" animBg="1"/>
      <p:bldP spid="38" grpId="0"/>
      <p:bldP spid="3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43125"/>
            <a:ext cx="7772400" cy="1143000"/>
          </a:xfrm>
        </p:spPr>
        <p:txBody>
          <a:bodyPr/>
          <a:lstStyle/>
          <a:p>
            <a:r>
              <a:rPr lang="en-US" sz="4000" smtClean="0">
                <a:solidFill>
                  <a:schemeClr val="accent2"/>
                </a:solidFill>
              </a:rPr>
              <a:t> Comparing Curves and Trajectories</a:t>
            </a:r>
            <a:endParaRPr lang="de-DE" sz="4000" smtClean="0">
              <a:solidFill>
                <a:schemeClr val="accent2"/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862013" y="39354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800"/>
          </a:p>
        </p:txBody>
      </p:sp>
      <p:grpSp>
        <p:nvGrpSpPr>
          <p:cNvPr id="12292" name="Group 46"/>
          <p:cNvGrpSpPr>
            <a:grpSpLocks/>
          </p:cNvGrpSpPr>
          <p:nvPr/>
        </p:nvGrpSpPr>
        <p:grpSpPr bwMode="auto">
          <a:xfrm>
            <a:off x="3803650" y="3536950"/>
            <a:ext cx="692150" cy="927100"/>
            <a:chOff x="2620" y="2228"/>
            <a:chExt cx="436" cy="584"/>
          </a:xfrm>
        </p:grpSpPr>
        <p:sp>
          <p:nvSpPr>
            <p:cNvPr id="12299" name="Line 39"/>
            <p:cNvSpPr>
              <a:spLocks noChangeShapeType="1"/>
            </p:cNvSpPr>
            <p:nvPr/>
          </p:nvSpPr>
          <p:spPr bwMode="auto">
            <a:xfrm>
              <a:off x="2620" y="2228"/>
              <a:ext cx="100" cy="576"/>
            </a:xfrm>
            <a:prstGeom prst="lin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endParaRPr lang="en-US"/>
            </a:p>
          </p:txBody>
        </p:sp>
        <p:sp>
          <p:nvSpPr>
            <p:cNvPr id="12300" name="Line 40"/>
            <p:cNvSpPr>
              <a:spLocks noChangeShapeType="1"/>
            </p:cNvSpPr>
            <p:nvPr/>
          </p:nvSpPr>
          <p:spPr bwMode="auto">
            <a:xfrm flipV="1">
              <a:off x="2720" y="2236"/>
              <a:ext cx="100" cy="568"/>
            </a:xfrm>
            <a:prstGeom prst="lin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endParaRPr lang="en-US"/>
            </a:p>
          </p:txBody>
        </p:sp>
        <p:sp>
          <p:nvSpPr>
            <p:cNvPr id="12301" name="Line 41"/>
            <p:cNvSpPr>
              <a:spLocks noChangeShapeType="1"/>
            </p:cNvSpPr>
            <p:nvPr/>
          </p:nvSpPr>
          <p:spPr bwMode="auto">
            <a:xfrm>
              <a:off x="2820" y="2236"/>
              <a:ext cx="88" cy="564"/>
            </a:xfrm>
            <a:prstGeom prst="lin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endParaRPr lang="en-US"/>
            </a:p>
          </p:txBody>
        </p:sp>
        <p:sp>
          <p:nvSpPr>
            <p:cNvPr id="12302" name="Line 42"/>
            <p:cNvSpPr>
              <a:spLocks noChangeShapeType="1"/>
            </p:cNvSpPr>
            <p:nvPr/>
          </p:nvSpPr>
          <p:spPr bwMode="auto">
            <a:xfrm flipV="1">
              <a:off x="2908" y="2228"/>
              <a:ext cx="96" cy="572"/>
            </a:xfrm>
            <a:prstGeom prst="lin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endParaRPr lang="en-US"/>
            </a:p>
          </p:txBody>
        </p:sp>
        <p:sp>
          <p:nvSpPr>
            <p:cNvPr id="12303" name="Line 43"/>
            <p:cNvSpPr>
              <a:spLocks noChangeShapeType="1"/>
            </p:cNvSpPr>
            <p:nvPr/>
          </p:nvSpPr>
          <p:spPr bwMode="auto">
            <a:xfrm>
              <a:off x="3004" y="2228"/>
              <a:ext cx="52" cy="584"/>
            </a:xfrm>
            <a:prstGeom prst="lin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293" name="Group 47"/>
          <p:cNvGrpSpPr>
            <a:grpSpLocks/>
          </p:cNvGrpSpPr>
          <p:nvPr/>
        </p:nvGrpSpPr>
        <p:grpSpPr bwMode="auto">
          <a:xfrm rot="5400000" flipV="1">
            <a:off x="4705350" y="3581400"/>
            <a:ext cx="692150" cy="927100"/>
            <a:chOff x="2620" y="2228"/>
            <a:chExt cx="436" cy="584"/>
          </a:xfrm>
        </p:grpSpPr>
        <p:sp>
          <p:nvSpPr>
            <p:cNvPr id="12294" name="Line 48"/>
            <p:cNvSpPr>
              <a:spLocks noChangeShapeType="1"/>
            </p:cNvSpPr>
            <p:nvPr/>
          </p:nvSpPr>
          <p:spPr bwMode="auto">
            <a:xfrm>
              <a:off x="2620" y="2228"/>
              <a:ext cx="100" cy="57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endParaRPr lang="en-US"/>
            </a:p>
          </p:txBody>
        </p:sp>
        <p:sp>
          <p:nvSpPr>
            <p:cNvPr id="12295" name="Line 49"/>
            <p:cNvSpPr>
              <a:spLocks noChangeShapeType="1"/>
            </p:cNvSpPr>
            <p:nvPr/>
          </p:nvSpPr>
          <p:spPr bwMode="auto">
            <a:xfrm flipV="1">
              <a:off x="2720" y="2236"/>
              <a:ext cx="100" cy="5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endParaRPr lang="en-US"/>
            </a:p>
          </p:txBody>
        </p:sp>
        <p:sp>
          <p:nvSpPr>
            <p:cNvPr id="12296" name="Line 50"/>
            <p:cNvSpPr>
              <a:spLocks noChangeShapeType="1"/>
            </p:cNvSpPr>
            <p:nvPr/>
          </p:nvSpPr>
          <p:spPr bwMode="auto">
            <a:xfrm>
              <a:off x="2820" y="2236"/>
              <a:ext cx="88" cy="5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endParaRPr lang="en-US"/>
            </a:p>
          </p:txBody>
        </p:sp>
        <p:sp>
          <p:nvSpPr>
            <p:cNvPr id="12297" name="Line 51"/>
            <p:cNvSpPr>
              <a:spLocks noChangeShapeType="1"/>
            </p:cNvSpPr>
            <p:nvPr/>
          </p:nvSpPr>
          <p:spPr bwMode="auto">
            <a:xfrm flipV="1">
              <a:off x="2908" y="2228"/>
              <a:ext cx="96" cy="5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endParaRPr lang="en-US"/>
            </a:p>
          </p:txBody>
        </p:sp>
        <p:sp>
          <p:nvSpPr>
            <p:cNvPr id="12298" name="Line 52"/>
            <p:cNvSpPr>
              <a:spLocks noChangeShapeType="1"/>
            </p:cNvSpPr>
            <p:nvPr/>
          </p:nvSpPr>
          <p:spPr bwMode="auto">
            <a:xfrm>
              <a:off x="3004" y="2228"/>
              <a:ext cx="52" cy="58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4/25/13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3120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25400" cap="flat" cmpd="sng" algn="ctr">
          <a:solidFill>
            <a:srgbClr val="9900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6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Pct val="120000"/>
          <a:buFont typeface="Symbol" pitchFamily="18" charset="2"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19808</TotalTime>
  <Words>5796</Words>
  <Application>Microsoft Office PowerPoint</Application>
  <PresentationFormat>On-screen Show (4:3)</PresentationFormat>
  <Paragraphs>777</Paragraphs>
  <Slides>68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Default Design</vt:lpstr>
      <vt:lpstr>CMPS 3120: Computational Geometry Spring 2013 </vt:lpstr>
      <vt:lpstr>PowerPoint Presentation</vt:lpstr>
      <vt:lpstr>Hausdorff distance</vt:lpstr>
      <vt:lpstr>Shape Matching - Applications</vt:lpstr>
      <vt:lpstr>Hausdorff distance</vt:lpstr>
      <vt:lpstr> Trajectories</vt:lpstr>
      <vt:lpstr>Trajectories</vt:lpstr>
      <vt:lpstr>Trajectories and Sampling</vt:lpstr>
      <vt:lpstr> Comparing Curves and Trajectories</vt:lpstr>
      <vt:lpstr>Comparing Curves and Trajectories</vt:lpstr>
      <vt:lpstr>Polygonal Curves </vt:lpstr>
      <vt:lpstr>When Are Two Curves „Similar“?</vt:lpstr>
      <vt:lpstr>Fréchet Distance for Curves</vt:lpstr>
      <vt:lpstr>Free Space Diagram</vt:lpstr>
      <vt:lpstr>Free Space Diagram</vt:lpstr>
      <vt:lpstr>Free Space Diagram</vt:lpstr>
      <vt:lpstr>Compute the Fréchet Distance</vt:lpstr>
      <vt:lpstr>Fréchet Variants</vt:lpstr>
      <vt:lpstr>Weak Fréchet Distance</vt:lpstr>
      <vt:lpstr>Weak Fréchet Distance:  Free Space Cell</vt:lpstr>
      <vt:lpstr>Free Space Graph</vt:lpstr>
      <vt:lpstr>Discrete Fréchet Distance</vt:lpstr>
      <vt:lpstr>Fréchet Distance with Speed Limits</vt:lpstr>
      <vt:lpstr>Integral Fréchet Distance</vt:lpstr>
      <vt:lpstr>Partial Fréchet Distance</vt:lpstr>
      <vt:lpstr>Other Distance Measures for Curves</vt:lpstr>
      <vt:lpstr>PowerPoint Presentation</vt:lpstr>
      <vt:lpstr>PowerPoint Presentation</vt:lpstr>
      <vt:lpstr>GPS Trajectories from Vehicles</vt:lpstr>
      <vt:lpstr>Incremental Method</vt:lpstr>
      <vt:lpstr>Incremental Method</vt:lpstr>
      <vt:lpstr>Map Matching: Free Space Diagram</vt:lpstr>
      <vt:lpstr>Free Space Surface</vt:lpstr>
      <vt:lpstr>Free Space Surface</vt:lpstr>
      <vt:lpstr>Sweep</vt:lpstr>
      <vt:lpstr>Sweep</vt:lpstr>
      <vt:lpstr>Sweep</vt:lpstr>
      <vt:lpstr>Sweep</vt:lpstr>
      <vt:lpstr>Sweep</vt:lpstr>
      <vt:lpstr>Sweep</vt:lpstr>
      <vt:lpstr>Sweep</vt:lpstr>
      <vt:lpstr>Compute Reachable Points</vt:lpstr>
      <vt:lpstr>Compute Reachable Points</vt:lpstr>
      <vt:lpstr>Compute Reachable Points</vt:lpstr>
      <vt:lpstr>Compute Reachable Points</vt:lpstr>
      <vt:lpstr>Update Reachable Points</vt:lpstr>
      <vt:lpstr>Update Reachable Points</vt:lpstr>
      <vt:lpstr>Update Reachable Points</vt:lpstr>
      <vt:lpstr>Update Reachable Points</vt:lpstr>
      <vt:lpstr>Update Reachable Points</vt:lpstr>
      <vt:lpstr>Update Reachable Points</vt:lpstr>
      <vt:lpstr>Update Reachable Points</vt:lpstr>
      <vt:lpstr>Update Reachable Points</vt:lpstr>
      <vt:lpstr>Update Reachable Points</vt:lpstr>
      <vt:lpstr>Backtracking</vt:lpstr>
      <vt:lpstr>Map-Matching</vt:lpstr>
      <vt:lpstr>Using the Weak Fréchet Distance</vt:lpstr>
      <vt:lpstr>PowerPoint Presentation</vt:lpstr>
      <vt:lpstr>Reconciling Trajectory Sets</vt:lpstr>
      <vt:lpstr>Average/Mean Curve</vt:lpstr>
      <vt:lpstr>Average vs. Median</vt:lpstr>
      <vt:lpstr>Median</vt:lpstr>
      <vt:lpstr>Homotopic Median</vt:lpstr>
      <vt:lpstr>Sub-Trajectory Clustering</vt:lpstr>
      <vt:lpstr>Sub-Trajectory Clustering</vt:lpstr>
      <vt:lpstr>Sub-Trajectory Clustering</vt:lpstr>
      <vt:lpstr>Fréchet-Based Clustering</vt:lpstr>
      <vt:lpstr>Map Construction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Protein-Spot-Detektion in 2-DE Gelbilder</dc:title>
  <dc:creator>Christof Schultz</dc:creator>
  <cp:lastModifiedBy>carola</cp:lastModifiedBy>
  <cp:revision>628</cp:revision>
  <cp:lastPrinted>2001-04-17T05:04:20Z</cp:lastPrinted>
  <dcterms:created xsi:type="dcterms:W3CDTF">1999-09-08T09:50:48Z</dcterms:created>
  <dcterms:modified xsi:type="dcterms:W3CDTF">2013-04-25T20:39:15Z</dcterms:modified>
</cp:coreProperties>
</file>